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7" r:id="rId3"/>
    <p:sldId id="258" r:id="rId4"/>
    <p:sldId id="256" r:id="rId5"/>
    <p:sldId id="259" r:id="rId6"/>
    <p:sldId id="265" r:id="rId7"/>
    <p:sldId id="266" r:id="rId8"/>
    <p:sldId id="267" r:id="rId9"/>
    <p:sldId id="262" r:id="rId10"/>
    <p:sldId id="261" r:id="rId11"/>
    <p:sldId id="264" r:id="rId12"/>
    <p:sldId id="263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ell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643050"/>
            <a:ext cx="8429684" cy="304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Gymnastics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1357298"/>
            <a:ext cx="607223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1. </a:t>
            </a:r>
            <a:r>
              <a:rPr lang="en-US" sz="2400" dirty="0" smtClean="0"/>
              <a:t>Don’t look at the monitor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2. Close </a:t>
            </a:r>
            <a:r>
              <a:rPr lang="en-US" sz="2400" dirty="0" smtClean="0"/>
              <a:t>your </a:t>
            </a:r>
            <a:r>
              <a:rPr lang="en-US" sz="2400" dirty="0" smtClean="0"/>
              <a:t>eyes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3</a:t>
            </a:r>
            <a:r>
              <a:rPr lang="ru-RU" sz="2400" dirty="0" smtClean="0"/>
              <a:t>.</a:t>
            </a:r>
            <a:r>
              <a:rPr lang="en-US" sz="2400" dirty="0" smtClean="0"/>
              <a:t> Count </a:t>
            </a:r>
            <a:r>
              <a:rPr lang="en-US" sz="2400" dirty="0" smtClean="0"/>
              <a:t>to </a:t>
            </a:r>
            <a:r>
              <a:rPr lang="en-US" sz="2400" dirty="0" smtClean="0"/>
              <a:t>5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4</a:t>
            </a:r>
            <a:r>
              <a:rPr lang="ru-RU" sz="2400" dirty="0" smtClean="0"/>
              <a:t>.</a:t>
            </a:r>
            <a:r>
              <a:rPr lang="en-US" sz="2400" dirty="0" smtClean="0"/>
              <a:t> Open </a:t>
            </a:r>
            <a:r>
              <a:rPr lang="en-US" sz="2400" dirty="0" smtClean="0"/>
              <a:t>your </a:t>
            </a:r>
            <a:r>
              <a:rPr lang="en-US" sz="2400" dirty="0" smtClean="0"/>
              <a:t>eyes 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5. Stand up</a:t>
            </a:r>
          </a:p>
          <a:p>
            <a:pPr>
              <a:buNone/>
            </a:pPr>
            <a:r>
              <a:rPr lang="en-US" sz="2400" dirty="0" smtClean="0"/>
              <a:t>6. Hands up</a:t>
            </a:r>
          </a:p>
          <a:p>
            <a:pPr>
              <a:buNone/>
            </a:pPr>
            <a:r>
              <a:rPr lang="en-US" sz="2400" dirty="0" smtClean="0"/>
              <a:t>7. Hands down.</a:t>
            </a:r>
          </a:p>
          <a:p>
            <a:pPr>
              <a:buNone/>
            </a:pPr>
            <a:r>
              <a:rPr lang="en-US" sz="2400" dirty="0" smtClean="0"/>
              <a:t>8. Hands to the sides</a:t>
            </a:r>
          </a:p>
          <a:p>
            <a:pPr>
              <a:buNone/>
            </a:pPr>
            <a:r>
              <a:rPr lang="en-US" sz="2400" dirty="0" smtClean="0"/>
              <a:t>9. Sit down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10.</a:t>
            </a:r>
            <a:r>
              <a:rPr lang="ru-RU" sz="2400" dirty="0" smtClean="0"/>
              <a:t> </a:t>
            </a:r>
            <a:r>
              <a:rPr lang="en-US" sz="2400" dirty="0" smtClean="0"/>
              <a:t>Move </a:t>
            </a:r>
            <a:r>
              <a:rPr lang="en-US" sz="2400" dirty="0" smtClean="0"/>
              <a:t>your </a:t>
            </a:r>
            <a:r>
              <a:rPr lang="en-US" sz="2400" dirty="0" smtClean="0"/>
              <a:t>head and </a:t>
            </a:r>
            <a:r>
              <a:rPr lang="en-US" sz="2400" dirty="0" smtClean="0"/>
              <a:t>look up, look down, look left, look right.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50006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3300"/>
                </a:solidFill>
              </a:rPr>
              <a:t>SB: p. 110, </a:t>
            </a:r>
            <a:r>
              <a:rPr lang="ru-RU" dirty="0" smtClean="0">
                <a:solidFill>
                  <a:srgbClr val="FF3300"/>
                </a:solidFill>
              </a:rPr>
              <a:t>№2</a:t>
            </a:r>
            <a:br>
              <a:rPr lang="ru-RU" dirty="0" smtClean="0">
                <a:solidFill>
                  <a:srgbClr val="FF3300"/>
                </a:solidFill>
              </a:rPr>
            </a:br>
            <a:r>
              <a:rPr lang="ru-RU" dirty="0" smtClean="0">
                <a:solidFill>
                  <a:srgbClr val="FF3300"/>
                </a:solidFill>
              </a:rPr>
              <a:t/>
            </a:r>
            <a:br>
              <a:rPr lang="ru-RU" dirty="0" smtClean="0">
                <a:solidFill>
                  <a:srgbClr val="FF3300"/>
                </a:solidFill>
              </a:rPr>
            </a:br>
            <a:r>
              <a:rPr lang="en-US" dirty="0" smtClean="0">
                <a:solidFill>
                  <a:srgbClr val="FF3300"/>
                </a:solidFill>
              </a:rPr>
              <a:t>What </a:t>
            </a:r>
            <a:r>
              <a:rPr lang="en-US" dirty="0" err="1" smtClean="0">
                <a:solidFill>
                  <a:srgbClr val="FF3300"/>
                </a:solidFill>
              </a:rPr>
              <a:t>Paco</a:t>
            </a:r>
            <a:r>
              <a:rPr lang="en-US" dirty="0" smtClean="0">
                <a:solidFill>
                  <a:srgbClr val="FF3300"/>
                </a:solidFill>
              </a:rPr>
              <a:t> didn’t do yesterday?</a:t>
            </a:r>
            <a:br>
              <a:rPr lang="en-US" dirty="0" smtClean="0">
                <a:solidFill>
                  <a:srgbClr val="FF3300"/>
                </a:solidFill>
              </a:rPr>
            </a:br>
            <a:r>
              <a:rPr lang="ru-RU" dirty="0" smtClean="0">
                <a:solidFill>
                  <a:srgbClr val="FF3300"/>
                </a:solidFill>
              </a:rPr>
              <a:t/>
            </a:r>
            <a:br>
              <a:rPr lang="ru-RU" dirty="0" smtClean="0">
                <a:solidFill>
                  <a:srgbClr val="FF3300"/>
                </a:solidFill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He bought a jacket.</a:t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He ate a sandwich</a:t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He </a:t>
            </a:r>
            <a:r>
              <a:rPr lang="en-US" dirty="0" smtClean="0">
                <a:solidFill>
                  <a:schemeClr val="tx1"/>
                </a:solidFill>
                <a:effectLst/>
              </a:rPr>
              <a:t>sang a </a:t>
            </a:r>
            <a:r>
              <a:rPr lang="en-US" dirty="0" smtClean="0">
                <a:solidFill>
                  <a:schemeClr val="tx1"/>
                </a:solidFill>
                <a:effectLst/>
              </a:rPr>
              <a:t>song.</a:t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He wrote a letter.</a:t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He made the decorations.</a:t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He drew a picture.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642918"/>
            <a:ext cx="5786478" cy="857220"/>
          </a:xfrm>
        </p:spPr>
        <p:txBody>
          <a:bodyPr/>
          <a:lstStyle/>
          <a:p>
            <a:pPr algn="ctr"/>
            <a:r>
              <a:rPr lang="en-US" dirty="0" smtClean="0"/>
              <a:t>Grammar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714488"/>
            <a:ext cx="8286808" cy="378621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 образовании отрицательных и вопросительных предложений в </a:t>
            </a:r>
            <a:r>
              <a:rPr lang="en-US" dirty="0" smtClean="0">
                <a:solidFill>
                  <a:schemeClr val="tx1"/>
                </a:solidFill>
              </a:rPr>
              <a:t>Past Simple </a:t>
            </a:r>
            <a:r>
              <a:rPr lang="ru-RU" dirty="0" smtClean="0">
                <a:solidFill>
                  <a:schemeClr val="tx1"/>
                </a:solidFill>
              </a:rPr>
              <a:t>с неправильными глаголами следует применять то же правило, что и для правильных глаголов.</a:t>
            </a:r>
          </a:p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Какое это правило?</a:t>
            </a:r>
          </a:p>
          <a:p>
            <a:pPr algn="ctr"/>
            <a:endParaRPr lang="ru-RU" b="1" u="sng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    </a:t>
            </a:r>
            <a:r>
              <a:rPr lang="ru-RU" b="1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                                               -</a:t>
            </a:r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He </a:t>
            </a:r>
            <a:r>
              <a:rPr lang="en-US" b="1" dirty="0" smtClean="0">
                <a:solidFill>
                  <a:srgbClr val="00B050"/>
                </a:solidFill>
              </a:rPr>
              <a:t>sang</a:t>
            </a:r>
            <a:r>
              <a:rPr lang="en-US" b="1" dirty="0" smtClean="0">
                <a:solidFill>
                  <a:schemeClr val="tx1"/>
                </a:solidFill>
              </a:rPr>
              <a:t> a song.                         He </a:t>
            </a:r>
            <a:r>
              <a:rPr lang="en-US" b="1" dirty="0" smtClean="0">
                <a:solidFill>
                  <a:srgbClr val="FF0000"/>
                </a:solidFill>
              </a:rPr>
              <a:t>didn’t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sing</a:t>
            </a:r>
            <a:r>
              <a:rPr lang="en-US" b="1" dirty="0" smtClean="0">
                <a:solidFill>
                  <a:schemeClr val="tx1"/>
                </a:solidFill>
              </a:rPr>
              <a:t> a song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He </a:t>
            </a:r>
            <a:r>
              <a:rPr lang="en-US" b="1" dirty="0" smtClean="0">
                <a:solidFill>
                  <a:srgbClr val="00B050"/>
                </a:solidFill>
              </a:rPr>
              <a:t>made</a:t>
            </a:r>
            <a:r>
              <a:rPr lang="en-US" b="1" dirty="0" smtClean="0">
                <a:solidFill>
                  <a:schemeClr val="tx1"/>
                </a:solidFill>
              </a:rPr>
              <a:t> the decorations.         He </a:t>
            </a:r>
            <a:r>
              <a:rPr lang="en-US" b="1" dirty="0" smtClean="0">
                <a:solidFill>
                  <a:srgbClr val="FF0000"/>
                </a:solidFill>
              </a:rPr>
              <a:t>didn’t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make</a:t>
            </a:r>
            <a:r>
              <a:rPr lang="en-US" b="1" dirty="0" smtClean="0">
                <a:solidFill>
                  <a:schemeClr val="tx1"/>
                </a:solidFill>
              </a:rPr>
              <a:t> the …                                                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3300"/>
                </a:solidFill>
              </a:rPr>
              <a:t/>
            </a:r>
            <a:br>
              <a:rPr lang="en-US" dirty="0" smtClean="0">
                <a:solidFill>
                  <a:srgbClr val="FF3300"/>
                </a:solidFill>
              </a:rPr>
            </a:br>
            <a:r>
              <a:rPr lang="en-US" sz="4400" dirty="0" smtClean="0">
                <a:solidFill>
                  <a:srgbClr val="FF3300"/>
                </a:solidFill>
              </a:rPr>
              <a:t>???</a:t>
            </a:r>
            <a:br>
              <a:rPr lang="en-US" sz="4400" dirty="0" smtClean="0">
                <a:solidFill>
                  <a:srgbClr val="FF3300"/>
                </a:solidFill>
              </a:rPr>
            </a:br>
            <a:r>
              <a:rPr lang="en-US" sz="4400" dirty="0" smtClean="0">
                <a:solidFill>
                  <a:srgbClr val="FF3300"/>
                </a:solidFill>
              </a:rPr>
              <a:t>Your questions</a:t>
            </a:r>
            <a:endParaRPr lang="ru-RU" sz="4400" dirty="0">
              <a:solidFill>
                <a:srgbClr val="FF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3116"/>
            <a:ext cx="8183880" cy="418795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HOMEWORK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183880" cy="418795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Повторять записанные неправильные глаголы.</a:t>
            </a:r>
          </a:p>
          <a:p>
            <a:pPr marL="514350" indent="-514350">
              <a:buAutoNum type="arabicParenR"/>
            </a:pPr>
            <a:r>
              <a:rPr lang="ru-RU" dirty="0" smtClean="0"/>
              <a:t>Учебник: с.</a:t>
            </a:r>
            <a:r>
              <a:rPr lang="en-US" dirty="0" smtClean="0"/>
              <a:t> 107 </a:t>
            </a:r>
            <a:r>
              <a:rPr lang="ru-RU" dirty="0" smtClean="0"/>
              <a:t>прочитать историю и вставить информацию в пропуски.</a:t>
            </a:r>
          </a:p>
          <a:p>
            <a:pPr marL="514350" indent="-514350">
              <a:buAutoNum type="arabicParenR"/>
            </a:pPr>
            <a:r>
              <a:rPr lang="ru-RU" smtClean="0"/>
              <a:t>Сборник упражнений: с.99-101, №1-4</a:t>
            </a:r>
            <a:endParaRPr lang="ru-RU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Before we start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Make sure that you are sitting correctly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b="1" dirty="0" smtClean="0"/>
              <a:t>Turn on the lights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b="1" dirty="0" smtClean="0"/>
              <a:t>Get ready with your Student’s Books, notebooks and pens.</a:t>
            </a:r>
            <a:endParaRPr lang="ru-RU" b="1" dirty="0" smtClean="0"/>
          </a:p>
          <a:p>
            <a:pPr>
              <a:buNone/>
            </a:pPr>
            <a:endParaRPr lang="en-US" dirty="0" smtClean="0"/>
          </a:p>
          <a:p>
            <a:pPr algn="ctr"/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in the chart!</a:t>
            </a:r>
          </a:p>
          <a:p>
            <a:pPr algn="ctr">
              <a:buNone/>
            </a:pPr>
            <a:endParaRPr lang="en-US" sz="5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 us please!</a:t>
            </a:r>
            <a:endParaRPr lang="ru-RU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What’s the date today?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Today is…</a:t>
            </a:r>
          </a:p>
          <a:p>
            <a:pPr>
              <a:buNone/>
            </a:pPr>
            <a:endParaRPr lang="en-US" dirty="0" smtClean="0"/>
          </a:p>
          <a:p>
            <a:pPr algn="r">
              <a:buNone/>
            </a:pPr>
            <a:r>
              <a:rPr lang="en-US" sz="4400" b="1" dirty="0" smtClean="0"/>
              <a:t>The 13</a:t>
            </a:r>
            <a:r>
              <a:rPr lang="en-US" sz="4400" b="1" baseline="30000" dirty="0" smtClean="0"/>
              <a:t>th</a:t>
            </a:r>
            <a:r>
              <a:rPr lang="en-US" sz="4400" b="1" dirty="0" smtClean="0"/>
              <a:t> of April.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What can you see in this picture?</a:t>
            </a:r>
            <a:endParaRPr lang="ru-RU" sz="4400" b="1" dirty="0"/>
          </a:p>
        </p:txBody>
      </p:sp>
      <p:pic>
        <p:nvPicPr>
          <p:cNvPr id="6" name="Содержимое 5" descr="eac70cf6a0ef5ca020c6ec9c2bc7aeb0--word-work-word-stud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857364"/>
            <a:ext cx="4357718" cy="43837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Let’s remember the words: Listen and repeat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857784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1800" dirty="0" smtClean="0"/>
              <a:t>[</a:t>
            </a:r>
            <a:r>
              <a:rPr lang="en-US" sz="1800" dirty="0" smtClean="0">
                <a:latin typeface="Calibri"/>
              </a:rPr>
              <a:t>Ʌ</a:t>
            </a:r>
            <a:r>
              <a:rPr lang="en-US" sz="2000" dirty="0" smtClean="0">
                <a:latin typeface="Calibri"/>
              </a:rPr>
              <a:t>] bec</a:t>
            </a:r>
            <a:r>
              <a:rPr lang="en-US" sz="2000" b="1" dirty="0" smtClean="0">
                <a:latin typeface="Calibri"/>
              </a:rPr>
              <a:t>o</a:t>
            </a:r>
            <a:r>
              <a:rPr lang="en-US" sz="2000" dirty="0" smtClean="0">
                <a:latin typeface="Calibri"/>
              </a:rPr>
              <a:t>me</a:t>
            </a:r>
          </a:p>
          <a:p>
            <a:r>
              <a:rPr lang="en-US" sz="2000" dirty="0" smtClean="0">
                <a:latin typeface="Calibri"/>
              </a:rPr>
              <a:t>[ɒ] g</a:t>
            </a:r>
            <a:r>
              <a:rPr lang="en-US" sz="2000" b="1" dirty="0" smtClean="0">
                <a:latin typeface="Calibri"/>
              </a:rPr>
              <a:t>o</a:t>
            </a:r>
            <a:r>
              <a:rPr lang="en-US" sz="2000" dirty="0" smtClean="0">
                <a:latin typeface="Calibri"/>
              </a:rPr>
              <a:t>t</a:t>
            </a:r>
          </a:p>
          <a:p>
            <a:r>
              <a:rPr lang="en-US" sz="2000" dirty="0" smtClean="0">
                <a:latin typeface="Calibri"/>
              </a:rPr>
              <a:t>[ɪ] beg</a:t>
            </a:r>
            <a:r>
              <a:rPr lang="en-US" sz="2000" b="1" dirty="0" smtClean="0">
                <a:latin typeface="Calibri"/>
              </a:rPr>
              <a:t>i</a:t>
            </a:r>
            <a:r>
              <a:rPr lang="en-US" sz="2000" dirty="0" smtClean="0">
                <a:latin typeface="Calibri"/>
              </a:rPr>
              <a:t>n, dr</a:t>
            </a:r>
            <a:r>
              <a:rPr lang="en-US" sz="2000" b="1" dirty="0" smtClean="0">
                <a:latin typeface="Calibri"/>
              </a:rPr>
              <a:t>i</a:t>
            </a:r>
            <a:r>
              <a:rPr lang="en-US" sz="2000" dirty="0" smtClean="0">
                <a:latin typeface="Calibri"/>
              </a:rPr>
              <a:t>nk, g</a:t>
            </a:r>
            <a:r>
              <a:rPr lang="en-US" sz="2000" b="1" dirty="0" smtClean="0">
                <a:latin typeface="Calibri"/>
              </a:rPr>
              <a:t>i</a:t>
            </a:r>
            <a:r>
              <a:rPr lang="en-US" sz="2000" dirty="0" smtClean="0">
                <a:latin typeface="Calibri"/>
              </a:rPr>
              <a:t>ve, s</a:t>
            </a:r>
            <a:r>
              <a:rPr lang="en-US" sz="2000" b="1" dirty="0" smtClean="0">
                <a:latin typeface="Calibri"/>
              </a:rPr>
              <a:t>i</a:t>
            </a:r>
            <a:r>
              <a:rPr lang="en-US" sz="2000" dirty="0" smtClean="0">
                <a:latin typeface="Calibri"/>
              </a:rPr>
              <a:t>t</a:t>
            </a:r>
            <a:r>
              <a:rPr lang="en-US" sz="2000" dirty="0" smtClean="0">
                <a:latin typeface="Calibri"/>
              </a:rPr>
              <a:t>, </a:t>
            </a:r>
            <a:r>
              <a:rPr lang="en-US" sz="2000" dirty="0" smtClean="0">
                <a:latin typeface="Calibri"/>
              </a:rPr>
              <a:t>d</a:t>
            </a:r>
            <a:r>
              <a:rPr lang="en-US" sz="2000" b="1" dirty="0" smtClean="0">
                <a:latin typeface="Calibri"/>
              </a:rPr>
              <a:t>i</a:t>
            </a:r>
            <a:r>
              <a:rPr lang="en-US" sz="2000" dirty="0" smtClean="0">
                <a:latin typeface="Calibri"/>
              </a:rPr>
              <a:t>d</a:t>
            </a:r>
          </a:p>
          <a:p>
            <a:r>
              <a:rPr lang="en-US" sz="2000" dirty="0" smtClean="0">
                <a:latin typeface="Calibri"/>
              </a:rPr>
              <a:t>[e] g</a:t>
            </a:r>
            <a:r>
              <a:rPr lang="en-US" sz="2000" b="1" dirty="0" smtClean="0">
                <a:latin typeface="Calibri"/>
              </a:rPr>
              <a:t>e</a:t>
            </a:r>
            <a:r>
              <a:rPr lang="en-US" sz="2000" dirty="0" smtClean="0">
                <a:latin typeface="Calibri"/>
              </a:rPr>
              <a:t>t, s</a:t>
            </a:r>
            <a:r>
              <a:rPr lang="en-US" sz="2000" b="1" dirty="0" smtClean="0">
                <a:latin typeface="Calibri"/>
              </a:rPr>
              <a:t>e</a:t>
            </a:r>
            <a:r>
              <a:rPr lang="en-US" sz="2000" dirty="0" smtClean="0">
                <a:latin typeface="Calibri"/>
              </a:rPr>
              <a:t>t, w</a:t>
            </a:r>
            <a:r>
              <a:rPr lang="en-US" sz="2000" b="1" dirty="0" smtClean="0">
                <a:latin typeface="Calibri"/>
              </a:rPr>
              <a:t>e</a:t>
            </a:r>
            <a:r>
              <a:rPr lang="en-US" sz="2000" dirty="0" smtClean="0">
                <a:latin typeface="Calibri"/>
              </a:rPr>
              <a:t>nt, </a:t>
            </a:r>
            <a:r>
              <a:rPr lang="en-US" sz="2000" dirty="0" smtClean="0">
                <a:latin typeface="Calibri"/>
              </a:rPr>
              <a:t>r</a:t>
            </a:r>
            <a:r>
              <a:rPr lang="en-US" sz="2000" b="1" dirty="0" smtClean="0">
                <a:latin typeface="Calibri"/>
              </a:rPr>
              <a:t>ea</a:t>
            </a:r>
            <a:r>
              <a:rPr lang="en-US" sz="2000" dirty="0" smtClean="0">
                <a:latin typeface="Calibri"/>
              </a:rPr>
              <a:t>d </a:t>
            </a:r>
            <a:r>
              <a:rPr lang="en-US" sz="2000" dirty="0" smtClean="0">
                <a:latin typeface="Calibri"/>
              </a:rPr>
              <a:t>(2</a:t>
            </a:r>
            <a:r>
              <a:rPr lang="en-US" sz="2000" baseline="30000" dirty="0" smtClean="0">
                <a:latin typeface="Calibri"/>
              </a:rPr>
              <a:t>nd</a:t>
            </a:r>
            <a:r>
              <a:rPr lang="en-US" sz="2000" dirty="0" smtClean="0">
                <a:latin typeface="Calibri"/>
              </a:rPr>
              <a:t> form</a:t>
            </a:r>
            <a:r>
              <a:rPr lang="en-US" sz="2000" dirty="0" smtClean="0">
                <a:latin typeface="Calibri"/>
              </a:rPr>
              <a:t>), </a:t>
            </a:r>
            <a:endParaRPr lang="en-US" sz="2000" dirty="0" smtClean="0">
              <a:latin typeface="Calibri"/>
            </a:endParaRPr>
          </a:p>
          <a:p>
            <a:r>
              <a:rPr lang="en-US" sz="2000" dirty="0" smtClean="0">
                <a:latin typeface="Calibri"/>
              </a:rPr>
              <a:t>[ɪ:] b</a:t>
            </a:r>
            <a:r>
              <a:rPr lang="en-US" sz="2000" b="1" dirty="0" smtClean="0">
                <a:latin typeface="Calibri"/>
              </a:rPr>
              <a:t>e</a:t>
            </a:r>
            <a:r>
              <a:rPr lang="en-US" sz="2000" dirty="0" smtClean="0">
                <a:latin typeface="Calibri"/>
              </a:rPr>
              <a:t>, s</a:t>
            </a:r>
            <a:r>
              <a:rPr lang="en-US" sz="2000" b="1" dirty="0" smtClean="0">
                <a:latin typeface="Calibri"/>
              </a:rPr>
              <a:t>ee</a:t>
            </a:r>
            <a:r>
              <a:rPr lang="en-US" sz="2000" dirty="0" smtClean="0">
                <a:latin typeface="Calibri"/>
              </a:rPr>
              <a:t>, </a:t>
            </a:r>
            <a:r>
              <a:rPr lang="en-US" sz="2000" b="1" dirty="0" smtClean="0">
                <a:latin typeface="Calibri"/>
              </a:rPr>
              <a:t>ea</a:t>
            </a:r>
            <a:r>
              <a:rPr lang="en-US" sz="2000" dirty="0" smtClean="0">
                <a:latin typeface="Calibri"/>
              </a:rPr>
              <a:t>t, r</a:t>
            </a:r>
            <a:r>
              <a:rPr lang="en-US" sz="2000" b="1" dirty="0" smtClean="0">
                <a:latin typeface="Calibri"/>
              </a:rPr>
              <a:t>ea</a:t>
            </a:r>
            <a:r>
              <a:rPr lang="en-US" sz="2000" dirty="0" smtClean="0">
                <a:latin typeface="Calibri"/>
              </a:rPr>
              <a:t>d (1</a:t>
            </a:r>
            <a:r>
              <a:rPr lang="en-US" sz="2000" baseline="30000" dirty="0" smtClean="0">
                <a:latin typeface="Calibri"/>
              </a:rPr>
              <a:t>st</a:t>
            </a:r>
            <a:r>
              <a:rPr lang="en-US" sz="2000" dirty="0" smtClean="0">
                <a:latin typeface="Calibri"/>
              </a:rPr>
              <a:t> form), </a:t>
            </a:r>
            <a:r>
              <a:rPr lang="en-US" sz="2000" dirty="0" smtClean="0">
                <a:latin typeface="Calibri"/>
              </a:rPr>
              <a:t>m</a:t>
            </a:r>
            <a:r>
              <a:rPr lang="en-US" sz="2000" b="1" dirty="0" smtClean="0">
                <a:latin typeface="Calibri"/>
              </a:rPr>
              <a:t>ee</a:t>
            </a:r>
            <a:r>
              <a:rPr lang="en-US" sz="2000" dirty="0" smtClean="0">
                <a:latin typeface="Calibri"/>
              </a:rPr>
              <a:t>t</a:t>
            </a:r>
          </a:p>
          <a:p>
            <a:r>
              <a:rPr lang="en-US" sz="2000" dirty="0" smtClean="0">
                <a:latin typeface="Calibri"/>
              </a:rPr>
              <a:t>[</a:t>
            </a:r>
            <a:r>
              <a:rPr lang="en-US" sz="2000" dirty="0" smtClean="0">
                <a:latin typeface="Calibri"/>
              </a:rPr>
              <a:t>ʋ:] d</a:t>
            </a:r>
            <a:r>
              <a:rPr lang="en-US" sz="2000" b="1" dirty="0" smtClean="0">
                <a:latin typeface="Calibri"/>
              </a:rPr>
              <a:t>o</a:t>
            </a:r>
            <a:r>
              <a:rPr lang="en-US" sz="2000" dirty="0" smtClean="0">
                <a:latin typeface="Calibri"/>
              </a:rPr>
              <a:t>, t</a:t>
            </a:r>
            <a:r>
              <a:rPr lang="en-US" sz="2000" b="1" dirty="0" smtClean="0">
                <a:latin typeface="Calibri"/>
              </a:rPr>
              <a:t>oo</a:t>
            </a:r>
            <a:r>
              <a:rPr lang="en-US" sz="2000" dirty="0" smtClean="0">
                <a:latin typeface="Calibri"/>
              </a:rPr>
              <a:t>k</a:t>
            </a:r>
          </a:p>
          <a:p>
            <a:r>
              <a:rPr lang="en-US" sz="2000" dirty="0" smtClean="0">
                <a:latin typeface="Calibri"/>
              </a:rPr>
              <a:t>[ɔ:] w</a:t>
            </a:r>
            <a:r>
              <a:rPr lang="en-US" sz="2000" b="1" dirty="0" smtClean="0">
                <a:latin typeface="Calibri"/>
              </a:rPr>
              <a:t>a</a:t>
            </a:r>
            <a:r>
              <a:rPr lang="en-US" sz="2000" dirty="0" smtClean="0">
                <a:latin typeface="Calibri"/>
              </a:rPr>
              <a:t>s, s</a:t>
            </a:r>
            <a:r>
              <a:rPr lang="en-US" sz="2000" b="1" dirty="0" smtClean="0">
                <a:latin typeface="Calibri"/>
              </a:rPr>
              <a:t>aw</a:t>
            </a:r>
            <a:r>
              <a:rPr lang="en-US" sz="2000" dirty="0" smtClean="0">
                <a:latin typeface="Calibri"/>
              </a:rPr>
              <a:t>, b</a:t>
            </a:r>
            <a:r>
              <a:rPr lang="en-US" sz="2000" b="1" dirty="0" smtClean="0">
                <a:latin typeface="Calibri"/>
              </a:rPr>
              <a:t>ough</a:t>
            </a:r>
            <a:r>
              <a:rPr lang="en-US" sz="2000" dirty="0" smtClean="0">
                <a:latin typeface="Calibri"/>
              </a:rPr>
              <a:t>t</a:t>
            </a:r>
          </a:p>
          <a:p>
            <a:r>
              <a:rPr lang="en-US" sz="2000" dirty="0" smtClean="0">
                <a:latin typeface="Calibri"/>
              </a:rPr>
              <a:t>[ɜ:] w</a:t>
            </a:r>
            <a:r>
              <a:rPr lang="en-US" sz="2000" b="1" dirty="0" smtClean="0">
                <a:latin typeface="Calibri"/>
              </a:rPr>
              <a:t>ere</a:t>
            </a:r>
          </a:p>
          <a:p>
            <a:r>
              <a:rPr lang="en-US" sz="2000" dirty="0" smtClean="0">
                <a:latin typeface="Calibri"/>
              </a:rPr>
              <a:t>[</a:t>
            </a:r>
            <a:r>
              <a:rPr lang="en-US" sz="2000" dirty="0" err="1" smtClean="0">
                <a:latin typeface="Calibri"/>
              </a:rPr>
              <a:t>ju</a:t>
            </a:r>
            <a:r>
              <a:rPr lang="en-US" sz="2000" dirty="0" smtClean="0">
                <a:latin typeface="Calibri"/>
              </a:rPr>
              <a:t>:] gr</a:t>
            </a:r>
            <a:r>
              <a:rPr lang="en-US" sz="2000" b="1" dirty="0" smtClean="0">
                <a:latin typeface="Calibri"/>
              </a:rPr>
              <a:t>ew</a:t>
            </a:r>
            <a:r>
              <a:rPr lang="en-US" sz="2000" dirty="0" smtClean="0">
                <a:latin typeface="Calibri"/>
              </a:rPr>
              <a:t>, fl</a:t>
            </a:r>
            <a:r>
              <a:rPr lang="en-US" sz="2000" b="1" dirty="0" smtClean="0">
                <a:latin typeface="Calibri"/>
              </a:rPr>
              <a:t>ew</a:t>
            </a:r>
            <a:r>
              <a:rPr lang="en-US" sz="2000" dirty="0" smtClean="0">
                <a:latin typeface="Calibri"/>
              </a:rPr>
              <a:t>, kn</a:t>
            </a:r>
            <a:r>
              <a:rPr lang="en-US" sz="2000" b="1" dirty="0" smtClean="0">
                <a:latin typeface="Calibri"/>
              </a:rPr>
              <a:t>ew</a:t>
            </a:r>
          </a:p>
          <a:p>
            <a:r>
              <a:rPr lang="en-US" sz="1800" dirty="0" smtClean="0"/>
              <a:t>[æ] h</a:t>
            </a:r>
            <a:r>
              <a:rPr lang="en-US" sz="1800" b="1" dirty="0" smtClean="0"/>
              <a:t>a</a:t>
            </a:r>
            <a:r>
              <a:rPr lang="en-US" sz="1800" dirty="0" smtClean="0"/>
              <a:t>ve, h</a:t>
            </a:r>
            <a:r>
              <a:rPr lang="en-US" sz="1800" b="1" dirty="0" smtClean="0"/>
              <a:t>a</a:t>
            </a:r>
            <a:r>
              <a:rPr lang="en-US" sz="1800" dirty="0" smtClean="0"/>
              <a:t>d</a:t>
            </a:r>
            <a:r>
              <a:rPr lang="en-US" sz="1800" dirty="0" smtClean="0"/>
              <a:t>, </a:t>
            </a:r>
            <a:r>
              <a:rPr lang="en-US" sz="1800" b="1" dirty="0" smtClean="0"/>
              <a:t>a</a:t>
            </a:r>
            <a:r>
              <a:rPr lang="en-US" sz="1800" dirty="0" smtClean="0"/>
              <a:t>te, </a:t>
            </a:r>
            <a:r>
              <a:rPr lang="en-US" sz="1800" dirty="0" smtClean="0"/>
              <a:t>beg</a:t>
            </a:r>
            <a:r>
              <a:rPr lang="en-US" sz="1800" b="1" dirty="0" smtClean="0"/>
              <a:t>a</a:t>
            </a:r>
            <a:r>
              <a:rPr lang="en-US" sz="1800" dirty="0" smtClean="0"/>
              <a:t>n, dr</a:t>
            </a:r>
            <a:r>
              <a:rPr lang="en-US" sz="1800" b="1" dirty="0" smtClean="0"/>
              <a:t>a</a:t>
            </a:r>
            <a:r>
              <a:rPr lang="en-US" sz="1800" dirty="0" smtClean="0"/>
              <a:t>nk</a:t>
            </a:r>
          </a:p>
          <a:p>
            <a:r>
              <a:rPr lang="en-US" sz="1800" dirty="0" smtClean="0"/>
              <a:t>[</a:t>
            </a:r>
            <a:r>
              <a:rPr lang="en-US" sz="1400" dirty="0" err="1" smtClean="0"/>
              <a:t>Ə</a:t>
            </a:r>
            <a:r>
              <a:rPr lang="en-US" sz="1800" dirty="0" err="1" smtClean="0"/>
              <a:t>u</a:t>
            </a:r>
            <a:r>
              <a:rPr lang="en-US" sz="1800" dirty="0" smtClean="0"/>
              <a:t>] g</a:t>
            </a:r>
            <a:r>
              <a:rPr lang="en-US" sz="1800" b="1" dirty="0" smtClean="0"/>
              <a:t>o</a:t>
            </a:r>
            <a:r>
              <a:rPr lang="en-US" sz="1800" dirty="0" smtClean="0"/>
              <a:t>, gr</a:t>
            </a:r>
            <a:r>
              <a:rPr lang="en-US" sz="1800" b="1" dirty="0" smtClean="0"/>
              <a:t>ow</a:t>
            </a:r>
            <a:r>
              <a:rPr lang="en-US" sz="1800" dirty="0" smtClean="0"/>
              <a:t>, kn</a:t>
            </a:r>
            <a:r>
              <a:rPr lang="en-US" sz="1800" b="1" dirty="0" smtClean="0"/>
              <a:t>ow</a:t>
            </a:r>
          </a:p>
          <a:p>
            <a:r>
              <a:rPr lang="en-US" sz="2000" dirty="0" smtClean="0"/>
              <a:t>[e</a:t>
            </a:r>
            <a:r>
              <a:rPr lang="en-US" sz="2000" dirty="0" smtClean="0">
                <a:latin typeface="Calibri"/>
              </a:rPr>
              <a:t> ɪ] t</a:t>
            </a:r>
            <a:r>
              <a:rPr lang="en-US" sz="2000" b="1" dirty="0" smtClean="0">
                <a:latin typeface="Calibri"/>
              </a:rPr>
              <a:t>a</a:t>
            </a:r>
            <a:r>
              <a:rPr lang="en-US" sz="2000" dirty="0" smtClean="0">
                <a:latin typeface="Calibri"/>
              </a:rPr>
              <a:t>ke, m</a:t>
            </a:r>
            <a:r>
              <a:rPr lang="en-US" sz="2000" b="1" dirty="0" smtClean="0">
                <a:latin typeface="Calibri"/>
              </a:rPr>
              <a:t>a</a:t>
            </a:r>
            <a:r>
              <a:rPr lang="en-US" sz="2000" dirty="0" smtClean="0">
                <a:latin typeface="Calibri"/>
              </a:rPr>
              <a:t>ke, bec</a:t>
            </a:r>
            <a:r>
              <a:rPr lang="en-US" sz="2000" b="1" dirty="0" smtClean="0">
                <a:latin typeface="Calibri"/>
              </a:rPr>
              <a:t>a</a:t>
            </a:r>
            <a:r>
              <a:rPr lang="en-US" sz="2000" dirty="0" smtClean="0">
                <a:latin typeface="Calibri"/>
              </a:rPr>
              <a:t>me, m</a:t>
            </a:r>
            <a:r>
              <a:rPr lang="en-US" sz="2000" b="1" dirty="0" smtClean="0">
                <a:latin typeface="Calibri"/>
              </a:rPr>
              <a:t>a</a:t>
            </a:r>
            <a:r>
              <a:rPr lang="en-US" sz="2000" dirty="0" smtClean="0">
                <a:latin typeface="Calibri"/>
              </a:rPr>
              <a:t>de, g</a:t>
            </a:r>
            <a:r>
              <a:rPr lang="en-US" sz="2000" b="1" dirty="0" smtClean="0">
                <a:latin typeface="Calibri"/>
              </a:rPr>
              <a:t>a</a:t>
            </a:r>
            <a:r>
              <a:rPr lang="en-US" sz="2000" dirty="0" smtClean="0">
                <a:latin typeface="Calibri"/>
              </a:rPr>
              <a:t>ve</a:t>
            </a:r>
          </a:p>
          <a:p>
            <a:r>
              <a:rPr lang="en-US" sz="2000" dirty="0" smtClean="0">
                <a:latin typeface="Calibri"/>
              </a:rPr>
              <a:t>[a ɪ] fl</a:t>
            </a:r>
            <a:r>
              <a:rPr lang="en-US" sz="2000" b="1" dirty="0" smtClean="0">
                <a:latin typeface="Calibri"/>
              </a:rPr>
              <a:t>y</a:t>
            </a:r>
            <a:r>
              <a:rPr lang="en-US" sz="2000" dirty="0" smtClean="0">
                <a:latin typeface="Calibri"/>
              </a:rPr>
              <a:t>, b</a:t>
            </a:r>
            <a:r>
              <a:rPr lang="en-US" sz="2000" b="1" dirty="0" smtClean="0">
                <a:latin typeface="Calibri"/>
              </a:rPr>
              <a:t>uy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428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How do you know the 2 forms of the irregular verbs?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14554"/>
            <a:ext cx="8183880" cy="4187952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Connect us,</a:t>
            </a:r>
          </a:p>
          <a:p>
            <a:pPr algn="ctr">
              <a:buNone/>
            </a:pPr>
            <a:r>
              <a:rPr lang="en-US" dirty="0" smtClean="0"/>
              <a:t>l</a:t>
            </a:r>
            <a:r>
              <a:rPr lang="en-US" dirty="0" smtClean="0"/>
              <a:t>isten to the verbs in Russian and name in English the 2 forms of the verbs.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The others write them in the chart.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сед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357166"/>
            <a:ext cx="5925380" cy="59253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3300"/>
                </a:solidFill>
              </a:rPr>
              <a:t>SB: p. 110, </a:t>
            </a:r>
            <a:r>
              <a:rPr lang="ru-RU" dirty="0" smtClean="0">
                <a:solidFill>
                  <a:srgbClr val="FF3300"/>
                </a:solidFill>
              </a:rPr>
              <a:t>№1</a:t>
            </a:r>
            <a:endParaRPr lang="ru-RU" dirty="0">
              <a:solidFill>
                <a:srgbClr val="FF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Match the 1</a:t>
            </a:r>
            <a:r>
              <a:rPr lang="en-US" baseline="30000" dirty="0" smtClean="0"/>
              <a:t>st</a:t>
            </a:r>
            <a:r>
              <a:rPr lang="en-US" dirty="0" smtClean="0"/>
              <a:t> and the 2</a:t>
            </a:r>
            <a:r>
              <a:rPr lang="en-US" baseline="30000" dirty="0" smtClean="0"/>
              <a:t>nd</a:t>
            </a:r>
            <a:r>
              <a:rPr lang="en-US" dirty="0" smtClean="0"/>
              <a:t> forms of the verbs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Check yourself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Draw – drew            </a:t>
            </a:r>
          </a:p>
          <a:p>
            <a:pPr>
              <a:buNone/>
            </a:pPr>
            <a:r>
              <a:rPr lang="en-US" dirty="0" smtClean="0"/>
              <a:t>Make – made</a:t>
            </a:r>
          </a:p>
          <a:p>
            <a:pPr>
              <a:buNone/>
            </a:pPr>
            <a:r>
              <a:rPr lang="en-US" dirty="0" smtClean="0"/>
              <a:t>Eat – ate</a:t>
            </a:r>
          </a:p>
          <a:p>
            <a:pPr>
              <a:buNone/>
            </a:pPr>
            <a:r>
              <a:rPr lang="en-US" dirty="0" smtClean="0"/>
              <a:t>Drink – drank</a:t>
            </a:r>
          </a:p>
          <a:p>
            <a:pPr>
              <a:buNone/>
            </a:pPr>
            <a:r>
              <a:rPr lang="en-US" dirty="0" smtClean="0"/>
              <a:t>Sing- sang</a:t>
            </a:r>
          </a:p>
          <a:p>
            <a:pPr>
              <a:buNone/>
            </a:pPr>
            <a:r>
              <a:rPr lang="en-US" dirty="0" smtClean="0"/>
              <a:t>Leave – left</a:t>
            </a:r>
          </a:p>
          <a:p>
            <a:pPr>
              <a:buNone/>
            </a:pPr>
            <a:r>
              <a:rPr lang="en-US" dirty="0" smtClean="0"/>
              <a:t>Write – wrote</a:t>
            </a:r>
          </a:p>
          <a:p>
            <a:pPr>
              <a:buNone/>
            </a:pPr>
            <a:r>
              <a:rPr lang="en-US" dirty="0" smtClean="0"/>
              <a:t>Buy- bought</a:t>
            </a:r>
          </a:p>
          <a:p>
            <a:pPr>
              <a:buNone/>
            </a:pPr>
            <a:r>
              <a:rPr lang="en-US" dirty="0" smtClean="0"/>
              <a:t>Give - gave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857752" y="1857364"/>
          <a:ext cx="385765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</a:tblGrid>
              <a:tr h="35719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Писать</a:t>
                      </a:r>
                    </a:p>
                    <a:p>
                      <a:r>
                        <a:rPr lang="ru-RU" sz="2400" dirty="0" smtClean="0"/>
                        <a:t>Петь</a:t>
                      </a:r>
                    </a:p>
                    <a:p>
                      <a:r>
                        <a:rPr lang="ru-RU" sz="2400" dirty="0" smtClean="0"/>
                        <a:t>Рисовать</a:t>
                      </a:r>
                    </a:p>
                    <a:p>
                      <a:r>
                        <a:rPr lang="ru-RU" sz="2400" dirty="0" smtClean="0"/>
                        <a:t>Покидать, оставлять</a:t>
                      </a:r>
                    </a:p>
                    <a:p>
                      <a:r>
                        <a:rPr lang="ru-RU" sz="2400" dirty="0" smtClean="0"/>
                        <a:t>Покупать</a:t>
                      </a:r>
                    </a:p>
                    <a:p>
                      <a:r>
                        <a:rPr lang="ru-RU" sz="2400" dirty="0" smtClean="0"/>
                        <a:t>Пить</a:t>
                      </a:r>
                    </a:p>
                    <a:p>
                      <a:r>
                        <a:rPr lang="ru-RU" sz="2400" dirty="0" smtClean="0"/>
                        <a:t>Давать</a:t>
                      </a:r>
                    </a:p>
                    <a:p>
                      <a:r>
                        <a:rPr lang="ru-RU" sz="2400" dirty="0" smtClean="0"/>
                        <a:t>Есть</a:t>
                      </a:r>
                    </a:p>
                    <a:p>
                      <a:r>
                        <a:rPr lang="ru-RU" sz="2400" dirty="0" smtClean="0"/>
                        <a:t>делать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1084</TotalTime>
  <Words>418</Words>
  <PresentationFormat>Экран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Слайд 1</vt:lpstr>
      <vt:lpstr>Before we start</vt:lpstr>
      <vt:lpstr>What’s the date today?</vt:lpstr>
      <vt:lpstr>What can you see in this picture?</vt:lpstr>
      <vt:lpstr>Let’s remember the words: Listen and repeat</vt:lpstr>
      <vt:lpstr>How do you know the 2 forms of the irregular verbs?</vt:lpstr>
      <vt:lpstr>Слайд 7</vt:lpstr>
      <vt:lpstr>SB: p. 110, №1</vt:lpstr>
      <vt:lpstr>Check yourself</vt:lpstr>
      <vt:lpstr>Gymnastics</vt:lpstr>
      <vt:lpstr>     SB: p. 110, №2  What Paco didn’t do yesterday?  He bought a jacket. He ate a sandwich He sang a song. He wrote a letter. He made the decorations. He drew a picture.</vt:lpstr>
      <vt:lpstr>Grammar</vt:lpstr>
      <vt:lpstr> ??? Your questions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40</cp:revision>
  <dcterms:created xsi:type="dcterms:W3CDTF">2020-04-12T03:43:05Z</dcterms:created>
  <dcterms:modified xsi:type="dcterms:W3CDTF">2020-04-13T05:31:52Z</dcterms:modified>
</cp:coreProperties>
</file>