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0" r:id="rId2"/>
    <p:sldId id="257" r:id="rId3"/>
    <p:sldId id="258" r:id="rId4"/>
    <p:sldId id="300" r:id="rId5"/>
    <p:sldId id="301" r:id="rId6"/>
    <p:sldId id="305" r:id="rId7"/>
    <p:sldId id="302" r:id="rId8"/>
    <p:sldId id="270" r:id="rId9"/>
    <p:sldId id="274" r:id="rId10"/>
    <p:sldId id="275" r:id="rId11"/>
    <p:sldId id="306" r:id="rId12"/>
    <p:sldId id="307" r:id="rId13"/>
    <p:sldId id="303" r:id="rId14"/>
    <p:sldId id="261" r:id="rId15"/>
    <p:sldId id="277" r:id="rId16"/>
    <p:sldId id="282" r:id="rId17"/>
    <p:sldId id="308" r:id="rId18"/>
    <p:sldId id="309" r:id="rId19"/>
    <p:sldId id="310" r:id="rId20"/>
    <p:sldId id="26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 descr="good-morning-wishing-you-a-52650-155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" y="357166"/>
            <a:ext cx="8896350" cy="56150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000240"/>
            <a:ext cx="8058152" cy="3500462"/>
          </a:xfrm>
        </p:spPr>
        <p:txBody>
          <a:bodyPr>
            <a:normAutofit fontScale="90000"/>
          </a:bodyPr>
          <a:lstStyle/>
          <a:p>
            <a:pPr algn="l"/>
            <a:r>
              <a:rPr lang="en-US" sz="27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36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40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4000" b="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ei</a:t>
            </a:r>
            <a:r>
              <a:rPr lang="en-US" sz="4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] rain, rainy</a:t>
            </a:r>
            <a:r>
              <a:rPr lang="ru-RU" sz="4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rainbow</a:t>
            </a:r>
            <a:br>
              <a:rPr lang="en-US" sz="4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4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4000" b="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] lightning, icy</a:t>
            </a:r>
            <a:br>
              <a:rPr lang="en-US" sz="4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4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4000" b="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əʊ</a:t>
            </a:r>
            <a:r>
              <a:rPr lang="en-US" sz="4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] snow, snowy, snowfall</a:t>
            </a:r>
            <a:br>
              <a:rPr lang="en-US" sz="4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4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4000" b="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aʊ</a:t>
            </a:r>
            <a:r>
              <a:rPr lang="en-US" sz="4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] cloud, cloudy, cloudless</a:t>
            </a:r>
            <a:br>
              <a:rPr lang="en-US" sz="4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2000" b="0" dirty="0" smtClean="0">
                <a:solidFill>
                  <a:schemeClr val="tx1"/>
                </a:solidFill>
                <a:effectLst/>
              </a:rPr>
              <a:t/>
            </a:r>
            <a:br>
              <a:rPr lang="en-US" sz="2000" b="0" dirty="0" smtClean="0">
                <a:solidFill>
                  <a:schemeClr val="tx1"/>
                </a:solidFill>
                <a:effectLst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642918"/>
            <a:ext cx="7772400" cy="9144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rgbClr val="FF6600"/>
                </a:solidFill>
              </a:rPr>
              <a:t>Let’s revise the words</a:t>
            </a:r>
            <a:endParaRPr lang="ru-RU" sz="4400" b="1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000108"/>
            <a:ext cx="8183880" cy="14801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Какую часть речи нам нужно использовать, чтобы правильно рассказать о погоде</a:t>
            </a:r>
            <a:r>
              <a:rPr lang="en-US" dirty="0" smtClean="0"/>
              <a:t>?</a:t>
            </a:r>
            <a:endParaRPr lang="ru-RU" dirty="0"/>
          </a:p>
        </p:txBody>
      </p:sp>
      <p:pic>
        <p:nvPicPr>
          <p:cNvPr id="6" name="Содержимое 5" descr="weather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3108" y="2500306"/>
            <a:ext cx="4913085" cy="35220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214422"/>
            <a:ext cx="7772400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Прилагательные с </a:t>
            </a:r>
            <a:r>
              <a:rPr lang="ru-RU" dirty="0" err="1" smtClean="0"/>
              <a:t>суфиксом</a:t>
            </a:r>
            <a:r>
              <a:rPr lang="ru-RU" dirty="0" smtClean="0"/>
              <a:t> </a:t>
            </a:r>
            <a:r>
              <a:rPr lang="en-US" dirty="0" smtClean="0"/>
              <a:t>y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b="0" dirty="0" smtClean="0">
                <a:solidFill>
                  <a:schemeClr val="tx1"/>
                </a:solidFill>
              </a:rPr>
              <a:t>(</a:t>
            </a:r>
            <a:r>
              <a:rPr lang="ru-RU" sz="3100" b="0" dirty="0" smtClean="0">
                <a:solidFill>
                  <a:schemeClr val="tx1"/>
                </a:solidFill>
              </a:rPr>
              <a:t>сущ.(основа) + </a:t>
            </a:r>
            <a:r>
              <a:rPr lang="en-US" sz="3100" b="0" dirty="0" smtClean="0">
                <a:solidFill>
                  <a:schemeClr val="tx1"/>
                </a:solidFill>
              </a:rPr>
              <a:t>y </a:t>
            </a:r>
            <a:r>
              <a:rPr lang="ru-RU" sz="3100" b="0" dirty="0" smtClean="0">
                <a:solidFill>
                  <a:schemeClr val="tx1"/>
                </a:solidFill>
              </a:rPr>
              <a:t>= прилагательное.)</a:t>
            </a:r>
            <a:endParaRPr lang="ru-RU" sz="3100" b="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endParaRPr lang="ru-RU" dirty="0"/>
          </a:p>
        </p:txBody>
      </p:sp>
      <p:pic>
        <p:nvPicPr>
          <p:cNvPr id="4" name="Рисунок 3" descr="697bfb9e38050677880e8db0d577a0a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3214686"/>
            <a:ext cx="4929222" cy="33604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357298"/>
            <a:ext cx="8058152" cy="6072206"/>
          </a:xfrm>
        </p:spPr>
        <p:txBody>
          <a:bodyPr>
            <a:normAutofit fontScale="90000"/>
          </a:bodyPr>
          <a:lstStyle/>
          <a:p>
            <a:pPr algn="l"/>
            <a:r>
              <a:rPr lang="en-US" sz="27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36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40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It’s a cold/hot/warm/chilly day.</a:t>
            </a:r>
            <a:br>
              <a:rPr lang="en-US" sz="4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It’s so cloudy/hot/sunny today, isn’t it?</a:t>
            </a:r>
            <a:br>
              <a:rPr lang="en-US" sz="4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What a nice/fine/day!</a:t>
            </a:r>
            <a:br>
              <a:rPr lang="en-US" sz="4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Such a wonderful weather!</a:t>
            </a:r>
            <a:br>
              <a:rPr lang="en-US" sz="4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Such a terrible weather!</a:t>
            </a:r>
            <a:r>
              <a:rPr lang="en-US" sz="4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2000" b="0" dirty="0" smtClean="0">
                <a:solidFill>
                  <a:schemeClr val="tx1"/>
                </a:solidFill>
                <a:effectLst/>
              </a:rPr>
              <a:t/>
            </a:r>
            <a:br>
              <a:rPr lang="en-US" sz="2000" b="0" dirty="0" smtClean="0">
                <a:solidFill>
                  <a:schemeClr val="tx1"/>
                </a:solidFill>
                <a:effectLst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642918"/>
            <a:ext cx="7772400" cy="128588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FF6600"/>
                </a:solidFill>
              </a:rPr>
              <a:t>Phrases to say about weather</a:t>
            </a:r>
            <a:endParaRPr lang="ru-RU" sz="3200" b="1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3880" cy="105156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Gymnastics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14480" y="1357298"/>
            <a:ext cx="607223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2400" dirty="0" smtClean="0"/>
              <a:t>1. </a:t>
            </a:r>
            <a:r>
              <a:rPr lang="en-US" sz="2400" dirty="0" smtClean="0"/>
              <a:t>Don’t look at the monitor</a:t>
            </a:r>
            <a:endParaRPr lang="ru-RU" sz="2400" dirty="0" smtClean="0"/>
          </a:p>
          <a:p>
            <a:pPr>
              <a:buNone/>
            </a:pPr>
            <a:r>
              <a:rPr lang="en-US" sz="2400" dirty="0" smtClean="0"/>
              <a:t>2. Close your eyes</a:t>
            </a:r>
            <a:endParaRPr lang="ru-RU" sz="2400" dirty="0" smtClean="0"/>
          </a:p>
          <a:p>
            <a:pPr>
              <a:buNone/>
            </a:pPr>
            <a:r>
              <a:rPr lang="en-US" sz="2400" dirty="0" smtClean="0"/>
              <a:t>3</a:t>
            </a:r>
            <a:r>
              <a:rPr lang="ru-RU" sz="2400" dirty="0" smtClean="0"/>
              <a:t>.</a:t>
            </a:r>
            <a:r>
              <a:rPr lang="en-US" sz="2400" dirty="0" smtClean="0"/>
              <a:t> Count to 5 </a:t>
            </a:r>
            <a:endParaRPr lang="ru-RU" sz="2400" dirty="0" smtClean="0"/>
          </a:p>
          <a:p>
            <a:pPr>
              <a:buNone/>
            </a:pPr>
            <a:r>
              <a:rPr lang="en-US" sz="2400" dirty="0" smtClean="0"/>
              <a:t>4</a:t>
            </a:r>
            <a:r>
              <a:rPr lang="ru-RU" sz="2400" dirty="0" smtClean="0"/>
              <a:t>.</a:t>
            </a:r>
            <a:r>
              <a:rPr lang="en-US" sz="2400" dirty="0" smtClean="0"/>
              <a:t> Open your eyes </a:t>
            </a:r>
            <a:endParaRPr lang="ru-RU" sz="2400" dirty="0" smtClean="0"/>
          </a:p>
          <a:p>
            <a:pPr>
              <a:buNone/>
            </a:pPr>
            <a:r>
              <a:rPr lang="en-US" sz="2400" dirty="0" smtClean="0"/>
              <a:t>5. Stand up</a:t>
            </a:r>
          </a:p>
          <a:p>
            <a:pPr>
              <a:buNone/>
            </a:pPr>
            <a:r>
              <a:rPr lang="en-US" sz="2400" dirty="0" smtClean="0"/>
              <a:t>6. Hands up</a:t>
            </a:r>
          </a:p>
          <a:p>
            <a:pPr>
              <a:buNone/>
            </a:pPr>
            <a:r>
              <a:rPr lang="en-US" sz="2400" dirty="0" smtClean="0"/>
              <a:t>7. Hands down.</a:t>
            </a:r>
          </a:p>
          <a:p>
            <a:pPr>
              <a:buNone/>
            </a:pPr>
            <a:r>
              <a:rPr lang="en-US" sz="2400" dirty="0" smtClean="0"/>
              <a:t>8. Hands to the sides</a:t>
            </a:r>
          </a:p>
          <a:p>
            <a:pPr>
              <a:buNone/>
            </a:pPr>
            <a:r>
              <a:rPr lang="en-US" sz="2400" dirty="0" smtClean="0"/>
              <a:t>9. Sit down</a:t>
            </a:r>
            <a:endParaRPr lang="ru-RU" sz="2400" dirty="0" smtClean="0"/>
          </a:p>
          <a:p>
            <a:pPr>
              <a:buNone/>
            </a:pPr>
            <a:r>
              <a:rPr lang="en-US" sz="2400" dirty="0" smtClean="0"/>
              <a:t>10.</a:t>
            </a:r>
            <a:r>
              <a:rPr lang="ru-RU" sz="2400" dirty="0" smtClean="0"/>
              <a:t> </a:t>
            </a:r>
            <a:r>
              <a:rPr lang="en-US" sz="2400" dirty="0" smtClean="0"/>
              <a:t>Move your head and look up, look down, look left, look right.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183880" cy="135732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6600"/>
                </a:solidFill>
              </a:rPr>
              <a:t>Now let’s make some sentences about the weather</a:t>
            </a:r>
            <a:endParaRPr lang="ru-RU" dirty="0">
              <a:solidFill>
                <a:srgbClr val="FF66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71472" y="2928934"/>
            <a:ext cx="8183880" cy="3402134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Put the words in the right order to make a sentence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214422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It              be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2714620"/>
            <a:ext cx="8183880" cy="325583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b="1" dirty="0" smtClean="0"/>
              <a:t>sunny</a:t>
            </a:r>
          </a:p>
          <a:p>
            <a:pPr algn="r">
              <a:buNone/>
            </a:pPr>
            <a:r>
              <a:rPr lang="en-US" sz="3600" b="1" dirty="0" smtClean="0"/>
              <a:t>won’t</a:t>
            </a:r>
          </a:p>
          <a:p>
            <a:pPr>
              <a:buNone/>
            </a:pPr>
            <a:r>
              <a:rPr lang="en-US" sz="3600" b="1" dirty="0" smtClean="0"/>
              <a:t>in</a:t>
            </a:r>
          </a:p>
          <a:p>
            <a:pPr algn="ctr">
              <a:buNone/>
            </a:pPr>
            <a:r>
              <a:rPr lang="en-US" sz="3600" b="1" dirty="0" smtClean="0"/>
              <a:t>the evening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214422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will         tomorrow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2714620"/>
            <a:ext cx="8183880" cy="325583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b="1" dirty="0" smtClean="0"/>
              <a:t>rainy</a:t>
            </a:r>
          </a:p>
          <a:p>
            <a:pPr algn="r">
              <a:buNone/>
            </a:pPr>
            <a:r>
              <a:rPr lang="en-US" sz="3600" b="1" dirty="0" smtClean="0"/>
              <a:t>It</a:t>
            </a:r>
          </a:p>
          <a:p>
            <a:pPr>
              <a:buNone/>
            </a:pPr>
            <a:r>
              <a:rPr lang="en-US" sz="3600" b="1" dirty="0" smtClean="0"/>
              <a:t>in</a:t>
            </a:r>
          </a:p>
          <a:p>
            <a:pPr algn="ctr">
              <a:buNone/>
            </a:pPr>
            <a:r>
              <a:rPr lang="en-US" sz="3600" b="1" dirty="0" smtClean="0"/>
              <a:t>Athens</a:t>
            </a:r>
          </a:p>
          <a:p>
            <a:pPr>
              <a:buNone/>
            </a:pPr>
            <a:r>
              <a:rPr lang="en-US" sz="3600" b="1" dirty="0" smtClean="0"/>
              <a:t>be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214422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Moscow        be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2714620"/>
            <a:ext cx="8183880" cy="325583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b="1" dirty="0" smtClean="0"/>
              <a:t>       the            like</a:t>
            </a:r>
          </a:p>
          <a:p>
            <a:pPr algn="r">
              <a:buNone/>
            </a:pPr>
            <a:r>
              <a:rPr lang="en-US" sz="3600" b="1" dirty="0" smtClean="0"/>
              <a:t>What </a:t>
            </a:r>
          </a:p>
          <a:p>
            <a:pPr>
              <a:buNone/>
            </a:pPr>
            <a:r>
              <a:rPr lang="en-US" sz="3600" b="1" dirty="0" smtClean="0"/>
              <a:t>in</a:t>
            </a:r>
          </a:p>
          <a:p>
            <a:pPr algn="ctr">
              <a:buNone/>
            </a:pPr>
            <a:r>
              <a:rPr lang="en-US" sz="3600" b="1" dirty="0" smtClean="0"/>
              <a:t>weather</a:t>
            </a:r>
          </a:p>
          <a:p>
            <a:pPr>
              <a:buNone/>
            </a:pPr>
            <a:r>
              <a:rPr lang="en-US" sz="3600" b="1" dirty="0" smtClean="0"/>
              <a:t>this summer?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6600"/>
                </a:solidFill>
              </a:rPr>
              <a:t>Let’s listen to Barry and his friend. What are they talking about?</a:t>
            </a:r>
            <a:endParaRPr lang="ru-RU" dirty="0">
              <a:solidFill>
                <a:srgbClr val="FF66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76960" y="1928813"/>
            <a:ext cx="7629767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183880" cy="785818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Before we start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183880" cy="4688018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Make sure that you are sitting correctly.</a:t>
            </a:r>
          </a:p>
          <a:p>
            <a:r>
              <a:rPr lang="en-US" sz="2400" b="1" dirty="0" smtClean="0"/>
              <a:t>Turn on the lights.</a:t>
            </a:r>
          </a:p>
          <a:p>
            <a:r>
              <a:rPr lang="en-US" sz="2400" b="1" dirty="0" smtClean="0"/>
              <a:t>Get ready with your Student’s Books, notebooks</a:t>
            </a:r>
            <a:r>
              <a:rPr lang="ru-RU" sz="2400" b="1" dirty="0" smtClean="0"/>
              <a:t>, </a:t>
            </a:r>
            <a:r>
              <a:rPr lang="en-US" sz="2400" b="1" dirty="0" smtClean="0"/>
              <a:t>exercise books and pens.</a:t>
            </a:r>
            <a:endParaRPr lang="ru-RU" sz="2400" b="1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Рисунок 3" descr="E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3143248"/>
            <a:ext cx="2600330" cy="2600330"/>
          </a:xfrm>
          <a:prstGeom prst="rect">
            <a:avLst/>
          </a:prstGeom>
        </p:spPr>
      </p:pic>
      <p:pic>
        <p:nvPicPr>
          <p:cNvPr id="5" name="Рисунок 4" descr="pe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12" y="3214686"/>
            <a:ext cx="3333740" cy="2500305"/>
          </a:xfrm>
          <a:prstGeom prst="rect">
            <a:avLst/>
          </a:prstGeom>
        </p:spPr>
      </p:pic>
      <p:pic>
        <p:nvPicPr>
          <p:cNvPr id="6" name="Рисунок 5" descr="S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8" y="3071810"/>
            <a:ext cx="1914522" cy="2801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928670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HOMEWORK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857364"/>
            <a:ext cx="8183880" cy="3830762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AutoNum type="arabicParenR"/>
            </a:pPr>
            <a:r>
              <a:rPr lang="ru-RU" dirty="0" smtClean="0"/>
              <a:t>Презентация: выписать новые слова по теме погода с переводом</a:t>
            </a:r>
            <a:endParaRPr lang="en-US" dirty="0" smtClean="0"/>
          </a:p>
          <a:p>
            <a:pPr marL="514350" indent="-514350">
              <a:buAutoNum type="arabicParenR"/>
            </a:pPr>
            <a:endParaRPr lang="ru-RU" dirty="0" smtClean="0"/>
          </a:p>
          <a:p>
            <a:pPr marL="514350" indent="-514350">
              <a:buAutoNum type="arabicParenR"/>
            </a:pPr>
            <a:r>
              <a:rPr lang="ru-RU" dirty="0" smtClean="0"/>
              <a:t>Учебник: с.</a:t>
            </a:r>
            <a:r>
              <a:rPr lang="en-US" dirty="0" smtClean="0"/>
              <a:t>1</a:t>
            </a:r>
            <a:r>
              <a:rPr lang="ru-RU" dirty="0" smtClean="0"/>
              <a:t>26, №</a:t>
            </a:r>
            <a:r>
              <a:rPr lang="en-US" dirty="0" smtClean="0"/>
              <a:t>1</a:t>
            </a:r>
            <a:r>
              <a:rPr lang="ru-RU" dirty="0" smtClean="0"/>
              <a:t>, прослушать аудиозапись (см. в материалах к уроку), выписать слова с переводом.</a:t>
            </a:r>
          </a:p>
          <a:p>
            <a:pPr marL="514350" indent="-514350">
              <a:buAutoNum type="arabicParenR"/>
            </a:pPr>
            <a:endParaRPr lang="ru-RU" dirty="0" smtClean="0"/>
          </a:p>
          <a:p>
            <a:pPr marL="514350" indent="-514350">
              <a:buAutoNum type="arabicParenR"/>
            </a:pPr>
            <a:r>
              <a:rPr lang="ru-RU" dirty="0" smtClean="0"/>
              <a:t>Учебник: с.127, №4 прочитать и выполнить задание.</a:t>
            </a:r>
          </a:p>
          <a:p>
            <a:pPr marL="514350" indent="-514350">
              <a:buAutoNum type="arabicParenR"/>
            </a:pPr>
            <a:endParaRPr lang="en-US" dirty="0" smtClean="0"/>
          </a:p>
          <a:p>
            <a:pPr marL="514350" indent="-514350" algn="ctr">
              <a:buNone/>
            </a:pPr>
            <a:endParaRPr lang="en-US" dirty="0" smtClean="0"/>
          </a:p>
          <a:p>
            <a:pPr marL="514350" indent="-514350" algn="ctr">
              <a:buNone/>
            </a:pPr>
            <a:endParaRPr lang="en-US" dirty="0" smtClean="0"/>
          </a:p>
          <a:p>
            <a:pPr marL="514350" indent="-514350" algn="ctr">
              <a:buNone/>
            </a:pPr>
            <a:r>
              <a:rPr lang="ru-RU" b="1" dirty="0" smtClean="0"/>
              <a:t>Выслать на </a:t>
            </a:r>
            <a:r>
              <a:rPr lang="ru-RU" b="1" dirty="0" smtClean="0"/>
              <a:t>проверку</a:t>
            </a:r>
            <a:r>
              <a:rPr lang="en-US" b="1" dirty="0" smtClean="0"/>
              <a:t> </a:t>
            </a:r>
            <a:r>
              <a:rPr lang="ru-RU" b="1" dirty="0" smtClean="0"/>
              <a:t>ничего не нужно.</a:t>
            </a:r>
            <a:endParaRPr lang="ru-RU" b="1" dirty="0" smtClean="0"/>
          </a:p>
          <a:p>
            <a:pPr marL="514350" indent="-514350">
              <a:buAutoNum type="arabicParenR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What’s the date today?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71612"/>
            <a:ext cx="8183880" cy="4187952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Today is…</a:t>
            </a:r>
          </a:p>
          <a:p>
            <a:pPr>
              <a:buNone/>
            </a:pPr>
            <a:endParaRPr lang="en-US" dirty="0" smtClean="0"/>
          </a:p>
          <a:p>
            <a:pPr algn="r">
              <a:buNone/>
            </a:pPr>
            <a:r>
              <a:rPr lang="en-US" sz="4400" b="1" dirty="0" smtClean="0"/>
              <a:t>The </a:t>
            </a:r>
            <a:r>
              <a:rPr lang="ru-RU" sz="4400" b="1" dirty="0" smtClean="0"/>
              <a:t>18</a:t>
            </a:r>
            <a:r>
              <a:rPr lang="en-US" sz="4400" b="1" baseline="30000" dirty="0" err="1" smtClean="0"/>
              <a:t>th</a:t>
            </a:r>
            <a:r>
              <a:rPr lang="en-US" sz="4400" b="1" dirty="0" smtClean="0"/>
              <a:t> of May.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183880" cy="242889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6600"/>
                </a:solidFill>
              </a:rPr>
              <a:t/>
            </a:r>
            <a:br>
              <a:rPr lang="en-US" dirty="0" smtClean="0">
                <a:solidFill>
                  <a:srgbClr val="FF6600"/>
                </a:solidFill>
              </a:rPr>
            </a:br>
            <a:r>
              <a:rPr lang="en-US" dirty="0" smtClean="0">
                <a:solidFill>
                  <a:srgbClr val="FF6600"/>
                </a:solidFill>
              </a:rPr>
              <a:t/>
            </a:r>
            <a:br>
              <a:rPr lang="en-US" dirty="0" smtClean="0">
                <a:solidFill>
                  <a:srgbClr val="FF6600"/>
                </a:solidFill>
              </a:rPr>
            </a:br>
            <a:r>
              <a:rPr lang="en-US" dirty="0" smtClean="0">
                <a:solidFill>
                  <a:srgbClr val="FF6600"/>
                </a:solidFill>
              </a:rPr>
              <a:t/>
            </a:r>
            <a:br>
              <a:rPr lang="en-US" dirty="0" smtClean="0">
                <a:solidFill>
                  <a:srgbClr val="FF6600"/>
                </a:solidFill>
              </a:rPr>
            </a:br>
            <a:r>
              <a:rPr lang="en-US" dirty="0" smtClean="0">
                <a:solidFill>
                  <a:srgbClr val="FF6600"/>
                </a:solidFill>
              </a:rPr>
              <a:t>What is the weather like today?</a:t>
            </a:r>
            <a:br>
              <a:rPr lang="en-US" dirty="0" smtClean="0">
                <a:solidFill>
                  <a:srgbClr val="FF6600"/>
                </a:solidFill>
              </a:rPr>
            </a:br>
            <a:r>
              <a:rPr lang="en-US" dirty="0" smtClean="0">
                <a:solidFill>
                  <a:srgbClr val="FF6600"/>
                </a:solidFill>
              </a:rPr>
              <a:t/>
            </a:r>
            <a:br>
              <a:rPr lang="en-US" dirty="0" smtClean="0">
                <a:solidFill>
                  <a:srgbClr val="FF6600"/>
                </a:solidFill>
              </a:rPr>
            </a:br>
            <a:r>
              <a:rPr lang="en-US" dirty="0" smtClean="0">
                <a:solidFill>
                  <a:srgbClr val="FF6600"/>
                </a:solidFill>
              </a:rPr>
              <a:t>It’s … and …</a:t>
            </a:r>
            <a:br>
              <a:rPr lang="en-US" dirty="0" smtClean="0">
                <a:solidFill>
                  <a:srgbClr val="FF6600"/>
                </a:solidFill>
              </a:rPr>
            </a:br>
            <a:endParaRPr lang="ru-RU" dirty="0">
              <a:solidFill>
                <a:srgbClr val="FF6600"/>
              </a:solidFill>
            </a:endParaRPr>
          </a:p>
        </p:txBody>
      </p:sp>
      <p:pic>
        <p:nvPicPr>
          <p:cNvPr id="4" name="Содержимое 3" descr="depositphotos_144313161-stock-illustration-color-circular-frame-and-blu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1802" y="3143248"/>
            <a:ext cx="3116265" cy="31162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183880" cy="214314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6600"/>
                </a:solidFill>
              </a:rPr>
              <a:t>What will the weather be like tomorrow?</a:t>
            </a:r>
            <a:br>
              <a:rPr lang="en-US" dirty="0" smtClean="0">
                <a:solidFill>
                  <a:srgbClr val="FF6600"/>
                </a:solidFill>
              </a:rPr>
            </a:br>
            <a:r>
              <a:rPr lang="en-US" dirty="0" smtClean="0">
                <a:solidFill>
                  <a:srgbClr val="FF6600"/>
                </a:solidFill>
              </a:rPr>
              <a:t/>
            </a:r>
            <a:br>
              <a:rPr lang="en-US" dirty="0" smtClean="0">
                <a:solidFill>
                  <a:srgbClr val="FF6600"/>
                </a:solidFill>
              </a:rPr>
            </a:br>
            <a:r>
              <a:rPr lang="en-US" dirty="0" smtClean="0">
                <a:solidFill>
                  <a:srgbClr val="FF6600"/>
                </a:solidFill>
              </a:rPr>
              <a:t>It will be …</a:t>
            </a:r>
            <a:endParaRPr lang="ru-RU" dirty="0">
              <a:solidFill>
                <a:srgbClr val="FF6600"/>
              </a:solidFill>
            </a:endParaRPr>
          </a:p>
        </p:txBody>
      </p:sp>
      <p:pic>
        <p:nvPicPr>
          <p:cNvPr id="6" name="Содержимое 5" descr="облака-и-изолированный-вектор-значка-падений-воды-голубой-на-белой-15424294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0298" y="2786058"/>
            <a:ext cx="3574267" cy="357426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183880" cy="171451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6600"/>
                </a:solidFill>
              </a:rPr>
              <a:t>What are we going to speak about at our lesson today?</a:t>
            </a:r>
            <a:endParaRPr lang="ru-RU" dirty="0">
              <a:solidFill>
                <a:srgbClr val="FF66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2500306"/>
            <a:ext cx="8183880" cy="3786214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We are going to speak about…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697bfb9e38050677880e8db0d577a0a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3286124"/>
            <a:ext cx="4581461" cy="31233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183880" cy="242889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6600"/>
                </a:solidFill>
              </a:rPr>
              <a:t>English people like to speak</a:t>
            </a:r>
            <a:br>
              <a:rPr lang="en-US" dirty="0" smtClean="0">
                <a:solidFill>
                  <a:srgbClr val="FF6600"/>
                </a:solidFill>
              </a:rPr>
            </a:br>
            <a:r>
              <a:rPr lang="en-US" dirty="0" smtClean="0">
                <a:solidFill>
                  <a:srgbClr val="FF6600"/>
                </a:solidFill>
              </a:rPr>
              <a:t/>
            </a:r>
            <a:br>
              <a:rPr lang="en-US" dirty="0" smtClean="0">
                <a:solidFill>
                  <a:srgbClr val="FF6600"/>
                </a:solidFill>
              </a:rPr>
            </a:br>
            <a:r>
              <a:rPr lang="en-US" dirty="0" smtClean="0">
                <a:solidFill>
                  <a:srgbClr val="FF6600"/>
                </a:solidFill>
              </a:rPr>
              <a:t> about weather very much.</a:t>
            </a:r>
            <a:br>
              <a:rPr lang="en-US" dirty="0" smtClean="0">
                <a:solidFill>
                  <a:srgbClr val="FF6600"/>
                </a:solidFill>
              </a:rPr>
            </a:br>
            <a:endParaRPr lang="ru-RU" dirty="0">
              <a:solidFill>
                <a:srgbClr val="FF6600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1071538" y="3357562"/>
            <a:ext cx="7286676" cy="135732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6000" b="1" dirty="0" smtClean="0">
                <a:solidFill>
                  <a:srgbClr val="FF6600"/>
                </a:solidFill>
                <a:latin typeface="Aharoni" pitchFamily="2" charset="-79"/>
                <a:cs typeface="Aharoni" pitchFamily="2" charset="-79"/>
              </a:rPr>
              <a:t>Why?</a:t>
            </a:r>
            <a:endParaRPr lang="ru-RU" sz="6000" b="1" dirty="0">
              <a:solidFill>
                <a:srgbClr val="FF6600"/>
              </a:solidFill>
              <a:cs typeface="Aharoni" pitchFamily="2" charset="-79"/>
            </a:endParaRPr>
          </a:p>
        </p:txBody>
      </p:sp>
      <p:pic>
        <p:nvPicPr>
          <p:cNvPr id="11" name="Рисунок 10" descr="8469106t1h23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3786190"/>
            <a:ext cx="3020401" cy="1807831"/>
          </a:xfrm>
          <a:prstGeom prst="rect">
            <a:avLst/>
          </a:prstGeom>
        </p:spPr>
      </p:pic>
      <p:pic>
        <p:nvPicPr>
          <p:cNvPr id="12" name="Рисунок 11" descr="2813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84" y="2428868"/>
            <a:ext cx="3001129" cy="2286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285860"/>
            <a:ext cx="8201028" cy="4214842"/>
          </a:xfrm>
        </p:spPr>
        <p:txBody>
          <a:bodyPr>
            <a:noAutofit/>
          </a:bodyPr>
          <a:lstStyle/>
          <a:p>
            <a:pPr algn="l"/>
            <a:r>
              <a:rPr lang="en-US" sz="4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4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[ɪ] wind, windy, chilly</a:t>
            </a:r>
            <a:r>
              <a:rPr lang="ru-RU" sz="4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4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[Ʌ] sun, sunny, thunder, thunderstorm</a:t>
            </a:r>
            <a:br>
              <a:rPr lang="en-US" sz="4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4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[ɔ ] cold, hot, fog, foggy, frost, frosty</a:t>
            </a:r>
            <a:r>
              <a:rPr lang="en-US" sz="32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32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2400" b="0" dirty="0" smtClean="0">
                <a:solidFill>
                  <a:schemeClr val="tx1"/>
                </a:solidFill>
                <a:effectLst/>
              </a:rPr>
              <a:t/>
            </a:r>
            <a:br>
              <a:rPr lang="en-US" sz="2400" b="0" dirty="0" smtClean="0">
                <a:solidFill>
                  <a:schemeClr val="tx1"/>
                </a:solidFill>
                <a:effectLst/>
              </a:rPr>
            </a:b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642918"/>
            <a:ext cx="7772400" cy="9144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rgbClr val="FF6600"/>
                </a:solidFill>
              </a:rPr>
              <a:t>Let’s revise the words</a:t>
            </a:r>
            <a:endParaRPr lang="ru-RU" sz="4400" b="1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214422"/>
            <a:ext cx="8058152" cy="4214842"/>
          </a:xfrm>
        </p:spPr>
        <p:txBody>
          <a:bodyPr>
            <a:normAutofit/>
          </a:bodyPr>
          <a:lstStyle/>
          <a:p>
            <a:pPr algn="l"/>
            <a:r>
              <a:rPr lang="en-US" sz="4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[ɪ :] sleet, sleety, freezing</a:t>
            </a:r>
            <a:br>
              <a:rPr lang="en-US" sz="4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4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[ɔ:] storm, stormy, warm</a:t>
            </a:r>
            <a:br>
              <a:rPr lang="en-US" sz="4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40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2000" b="0" dirty="0" smtClean="0">
                <a:solidFill>
                  <a:schemeClr val="tx1"/>
                </a:solidFill>
                <a:effectLst/>
              </a:rPr>
              <a:t/>
            </a:r>
            <a:br>
              <a:rPr lang="en-US" sz="2000" b="0" dirty="0" smtClean="0">
                <a:solidFill>
                  <a:schemeClr val="tx1"/>
                </a:solidFill>
                <a:effectLst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642918"/>
            <a:ext cx="7772400" cy="9144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rgbClr val="FF6600"/>
                </a:solidFill>
              </a:rPr>
              <a:t>Let’s revise the words</a:t>
            </a:r>
            <a:endParaRPr lang="ru-RU" sz="4400" b="1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1885</TotalTime>
  <Words>295</Words>
  <PresentationFormat>Экран (4:3)</PresentationFormat>
  <Paragraphs>66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Аспект</vt:lpstr>
      <vt:lpstr>Слайд 1</vt:lpstr>
      <vt:lpstr>Before we start</vt:lpstr>
      <vt:lpstr>What’s the date today?</vt:lpstr>
      <vt:lpstr>   What is the weather like today?  It’s … and … </vt:lpstr>
      <vt:lpstr>What will the weather be like tomorrow?  It will be …</vt:lpstr>
      <vt:lpstr>What are we going to speak about at our lesson today?</vt:lpstr>
      <vt:lpstr>English people like to speak   about weather very much. </vt:lpstr>
      <vt:lpstr> [ɪ] wind, windy, chilly [Ʌ] sun, sunny, thunder, thunderstorm [ɔ ] cold, hot, fog, foggy, frost, frosty   </vt:lpstr>
      <vt:lpstr>[ɪ :] sleet, sleety, freezing  [ɔ:] storm, stormy, warm    </vt:lpstr>
      <vt:lpstr>   [ei] rain, rainy, rainbow [ai] lightning, icy [əʊ] snow, snowy, snowfall [aʊ] cloud, cloudy, cloudless  </vt:lpstr>
      <vt:lpstr>Какую часть речи нам нужно использовать, чтобы правильно рассказать о погоде?</vt:lpstr>
      <vt:lpstr>Прилагательные с суфиксом y  (сущ.(основа) + y = прилагательное.)</vt:lpstr>
      <vt:lpstr>   It’s a cold/hot/warm/chilly day.  It’s so cloudy/hot/sunny today, isn’t it?  What a nice/fine/day!  Such a wonderful weather!  Such a terrible weather!  </vt:lpstr>
      <vt:lpstr>Gymnastics</vt:lpstr>
      <vt:lpstr>Now let’s make some sentences about the weather</vt:lpstr>
      <vt:lpstr>It              be</vt:lpstr>
      <vt:lpstr>will         tomorrow</vt:lpstr>
      <vt:lpstr>Moscow        be</vt:lpstr>
      <vt:lpstr>Let’s listen to Barry and his friend. What are they talking about?</vt:lpstr>
      <vt:lpstr>HOMEWORK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119</cp:revision>
  <dcterms:created xsi:type="dcterms:W3CDTF">2020-04-12T03:43:05Z</dcterms:created>
  <dcterms:modified xsi:type="dcterms:W3CDTF">2020-05-18T06:02:54Z</dcterms:modified>
</cp:coreProperties>
</file>