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2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0829-DECC-4443-BB2E-7871B69AFE74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6C3E-E817-42CB-9617-2D681CA32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01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0829-DECC-4443-BB2E-7871B69AFE74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6C3E-E817-42CB-9617-2D681CA32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523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0829-DECC-4443-BB2E-7871B69AFE74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6C3E-E817-42CB-9617-2D681CA32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282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0829-DECC-4443-BB2E-7871B69AFE74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6C3E-E817-42CB-9617-2D681CA32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2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0829-DECC-4443-BB2E-7871B69AFE74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6C3E-E817-42CB-9617-2D681CA32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44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0829-DECC-4443-BB2E-7871B69AFE74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6C3E-E817-42CB-9617-2D681CA32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45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0829-DECC-4443-BB2E-7871B69AFE74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6C3E-E817-42CB-9617-2D681CA32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480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0829-DECC-4443-BB2E-7871B69AFE74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6C3E-E817-42CB-9617-2D681CA32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803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0829-DECC-4443-BB2E-7871B69AFE74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6C3E-E817-42CB-9617-2D681CA32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412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0829-DECC-4443-BB2E-7871B69AFE74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6C3E-E817-42CB-9617-2D681CA32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73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0829-DECC-4443-BB2E-7871B69AFE74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6C3E-E817-42CB-9617-2D681CA32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541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F0829-DECC-4443-BB2E-7871B69AFE74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06C3E-E817-42CB-9617-2D681CA32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02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№7 ЕГЭ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8594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7621999"/>
              </p:ext>
            </p:extLst>
          </p:nvPr>
        </p:nvGraphicFramePr>
        <p:xfrm>
          <a:off x="983063" y="659412"/>
          <a:ext cx="10044328" cy="4526736"/>
        </p:xfrm>
        <a:graphic>
          <a:graphicData uri="http://schemas.openxmlformats.org/drawingml/2006/table">
            <a:tbl>
              <a:tblPr/>
              <a:tblGrid>
                <a:gridCol w="5022164"/>
                <a:gridCol w="5022164"/>
              </a:tblGrid>
              <a:tr h="754456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>
                          <a:effectLst/>
                        </a:rPr>
                        <a:t>Окончание ЕВ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>
                          <a:effectLst/>
                        </a:rPr>
                        <a:t>Нет окончания ЕВ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54456">
                <a:tc>
                  <a:txBody>
                    <a:bodyPr/>
                    <a:lstStyle/>
                    <a:p>
                      <a:r>
                        <a:rPr lang="ru-RU" sz="4000" i="1" dirty="0">
                          <a:effectLst/>
                        </a:rPr>
                        <a:t>Болотцев</a:t>
                      </a:r>
                      <a:endParaRPr lang="ru-RU" sz="4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i="1" dirty="0">
                          <a:effectLst/>
                        </a:rPr>
                        <a:t>Блюдец</a:t>
                      </a:r>
                      <a:endParaRPr lang="ru-RU" sz="4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54456">
                <a:tc>
                  <a:txBody>
                    <a:bodyPr/>
                    <a:lstStyle/>
                    <a:p>
                      <a:r>
                        <a:rPr lang="ru-RU" sz="4000" i="1">
                          <a:effectLst/>
                        </a:rPr>
                        <a:t>Деревцев</a:t>
                      </a:r>
                      <a:endParaRPr lang="ru-RU" sz="40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i="1" dirty="0">
                          <a:effectLst/>
                        </a:rPr>
                        <a:t>Зеркалец</a:t>
                      </a:r>
                      <a:endParaRPr lang="ru-RU" sz="4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54456">
                <a:tc>
                  <a:txBody>
                    <a:bodyPr/>
                    <a:lstStyle/>
                    <a:p>
                      <a:r>
                        <a:rPr lang="ru-RU" sz="4000" i="1">
                          <a:effectLst/>
                        </a:rPr>
                        <a:t>Оконцев</a:t>
                      </a:r>
                      <a:endParaRPr lang="ru-RU" sz="40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i="1" dirty="0">
                          <a:effectLst/>
                        </a:rPr>
                        <a:t>Одеялец</a:t>
                      </a:r>
                      <a:endParaRPr lang="ru-RU" sz="4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54456">
                <a:tc>
                  <a:txBody>
                    <a:bodyPr/>
                    <a:lstStyle/>
                    <a:p>
                      <a:r>
                        <a:rPr lang="ru-RU" sz="4000" i="1">
                          <a:effectLst/>
                        </a:rPr>
                        <a:t>Очистков</a:t>
                      </a:r>
                      <a:endParaRPr lang="ru-RU" sz="40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i="1" dirty="0">
                          <a:effectLst/>
                        </a:rPr>
                        <a:t>Полотенец</a:t>
                      </a:r>
                      <a:endParaRPr lang="ru-RU" sz="4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54456">
                <a:tc>
                  <a:txBody>
                    <a:bodyPr/>
                    <a:lstStyle/>
                    <a:p>
                      <a:r>
                        <a:rPr lang="ru-RU" sz="4000" i="1">
                          <a:effectLst/>
                        </a:rPr>
                        <a:t> </a:t>
                      </a:r>
                      <a:endParaRPr lang="ru-RU" sz="40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i="1" dirty="0">
                          <a:effectLst/>
                        </a:rPr>
                        <a:t>Щупалец</a:t>
                      </a:r>
                      <a:endParaRPr lang="ru-RU" sz="4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128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708767"/>
              </p:ext>
            </p:extLst>
          </p:nvPr>
        </p:nvGraphicFramePr>
        <p:xfrm>
          <a:off x="1146411" y="161383"/>
          <a:ext cx="9485194" cy="6217920"/>
        </p:xfrm>
        <a:graphic>
          <a:graphicData uri="http://schemas.openxmlformats.org/drawingml/2006/table">
            <a:tbl>
              <a:tblPr/>
              <a:tblGrid>
                <a:gridCol w="4742597"/>
                <a:gridCol w="4742597"/>
              </a:tblGrid>
              <a:tr h="25596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</a:rPr>
                        <a:t>Окончание ЕЙ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Нулевое окончание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Будней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Басен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Гантелей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Брызг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Кеглей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Вафель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Ладоней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Дел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ПростынЕй  (простЫнь)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Кочерёг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Распрей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Кухонь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СкатертЕй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Макарон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Чукчей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Манжет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Яслей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Нянь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 err="1">
                          <a:effectLst/>
                        </a:rPr>
                        <a:t>ПЕтель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Сабель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Серёг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Сплетен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 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Сумерек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 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Цапель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 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Шпрот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686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8668524"/>
              </p:ext>
            </p:extLst>
          </p:nvPr>
        </p:nvGraphicFramePr>
        <p:xfrm>
          <a:off x="1092245" y="692671"/>
          <a:ext cx="9170870" cy="4389120"/>
        </p:xfrm>
        <a:graphic>
          <a:graphicData uri="http://schemas.openxmlformats.org/drawingml/2006/table">
            <a:tbl>
              <a:tblPr/>
              <a:tblGrid>
                <a:gridCol w="4585435"/>
                <a:gridCol w="4585435"/>
              </a:tblGrid>
              <a:tr h="0">
                <a:tc>
                  <a:txBody>
                    <a:bodyPr/>
                    <a:lstStyle/>
                    <a:p>
                      <a:r>
                        <a:rPr lang="ru-RU" sz="3200" b="1" dirty="0">
                          <a:effectLst/>
                        </a:rPr>
                        <a:t>Мужской, средний род</a:t>
                      </a:r>
                      <a:endParaRPr lang="ru-RU" sz="32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>
                          <a:effectLst/>
                        </a:rPr>
                        <a:t>Женский род</a:t>
                      </a:r>
                      <a:endParaRPr lang="ru-RU" sz="32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3200" i="1">
                          <a:effectLst/>
                        </a:rPr>
                        <a:t>Рояля, роялем</a:t>
                      </a:r>
                      <a:endParaRPr lang="ru-RU" sz="32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i="1">
                          <a:effectLst/>
                        </a:rPr>
                        <a:t>Антресолью</a:t>
                      </a:r>
                      <a:endParaRPr lang="ru-RU" sz="32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3200" i="1">
                          <a:effectLst/>
                        </a:rPr>
                        <a:t>Рельса, рельсом</a:t>
                      </a:r>
                      <a:endParaRPr lang="ru-RU" sz="32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i="1">
                          <a:effectLst/>
                        </a:rPr>
                        <a:t>Бандеролью</a:t>
                      </a:r>
                      <a:endParaRPr lang="ru-RU" sz="32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3200" i="1">
                          <a:effectLst/>
                        </a:rPr>
                        <a:t>Тюля, тюлем</a:t>
                      </a:r>
                      <a:endParaRPr lang="ru-RU" sz="32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i="1">
                          <a:effectLst/>
                        </a:rPr>
                        <a:t>Виолончелью</a:t>
                      </a:r>
                      <a:endParaRPr lang="ru-RU" sz="32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3200" i="1" dirty="0">
                          <a:effectLst/>
                        </a:rPr>
                        <a:t>Шампуня, шампунем</a:t>
                      </a:r>
                      <a:endParaRPr lang="ru-RU" sz="32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i="1">
                          <a:effectLst/>
                        </a:rPr>
                        <a:t>Мозолью</a:t>
                      </a:r>
                      <a:endParaRPr lang="ru-RU" sz="32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3200" i="1">
                          <a:effectLst/>
                        </a:rPr>
                        <a:t>Повидла, повидлом</a:t>
                      </a:r>
                      <a:endParaRPr lang="ru-RU" sz="32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i="1">
                          <a:effectLst/>
                        </a:rPr>
                        <a:t>Кроссовку, кроссовкой</a:t>
                      </a:r>
                      <a:endParaRPr lang="ru-RU" sz="32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3200" b="1" i="1">
                          <a:effectLst/>
                        </a:rPr>
                        <a:t> </a:t>
                      </a:r>
                      <a:endParaRPr lang="ru-RU" sz="32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i="1">
                          <a:effectLst/>
                        </a:rPr>
                        <a:t>Плацкарту, плацкартой</a:t>
                      </a:r>
                      <a:endParaRPr lang="ru-RU" sz="32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3200" b="1" i="1">
                          <a:effectLst/>
                        </a:rPr>
                        <a:t> </a:t>
                      </a:r>
                      <a:endParaRPr lang="ru-RU" sz="32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i="1">
                          <a:effectLst/>
                        </a:rPr>
                        <a:t>Тапку, тапкой</a:t>
                      </a:r>
                      <a:endParaRPr lang="ru-RU" sz="32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3200" b="1" i="1">
                          <a:effectLst/>
                        </a:rPr>
                        <a:t> </a:t>
                      </a:r>
                      <a:endParaRPr lang="ru-RU" sz="32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i="1" dirty="0" err="1">
                          <a:effectLst/>
                        </a:rPr>
                        <a:t>ТУфлю</a:t>
                      </a:r>
                      <a:r>
                        <a:rPr lang="ru-RU" sz="3200" i="1" dirty="0">
                          <a:effectLst/>
                        </a:rPr>
                        <a:t>, </a:t>
                      </a:r>
                      <a:r>
                        <a:rPr lang="ru-RU" sz="3200" i="1" dirty="0" err="1">
                          <a:effectLst/>
                        </a:rPr>
                        <a:t>тУфлей</a:t>
                      </a:r>
                      <a:endParaRPr lang="ru-RU" sz="32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010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1079374"/>
              </p:ext>
            </p:extLst>
          </p:nvPr>
        </p:nvGraphicFramePr>
        <p:xfrm>
          <a:off x="1374087" y="500966"/>
          <a:ext cx="9366702" cy="2987040"/>
        </p:xfrm>
        <a:graphic>
          <a:graphicData uri="http://schemas.openxmlformats.org/drawingml/2006/table">
            <a:tbl>
              <a:tblPr/>
              <a:tblGrid>
                <a:gridCol w="3122234"/>
                <a:gridCol w="3122234"/>
                <a:gridCol w="3122234"/>
              </a:tblGrid>
              <a:tr h="0">
                <a:tc>
                  <a:txBody>
                    <a:bodyPr/>
                    <a:lstStyle/>
                    <a:p>
                      <a:r>
                        <a:rPr lang="ru-RU" sz="2800" b="1" dirty="0">
                          <a:effectLst/>
                        </a:rPr>
                        <a:t>Степень сравнения</a:t>
                      </a:r>
                      <a:endParaRPr lang="ru-RU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1">
                          <a:effectLst/>
                        </a:rPr>
                        <a:t>Простая форма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1">
                          <a:effectLst/>
                        </a:rPr>
                        <a:t>Составная форма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r>
                        <a:rPr lang="ru-RU" sz="2800" dirty="0">
                          <a:effectLst/>
                        </a:rPr>
                        <a:t>Сравнительная степень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красивее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Более красивый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громче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Более громкий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тоньше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Более громко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 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r>
                        <a:rPr lang="ru-RU" sz="2800">
                          <a:effectLst/>
                        </a:rPr>
                        <a:t>Превосходная степень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красивейший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Самый красивый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тончайший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 dirty="0">
                          <a:effectLst/>
                        </a:rPr>
                        <a:t>Наиболее тонкий</a:t>
                      </a:r>
                      <a:endParaRPr lang="ru-RU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4178583"/>
            <a:ext cx="947458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Внимание!</a:t>
            </a:r>
            <a:r>
              <a:rPr lang="ru-RU" sz="2800" dirty="0"/>
              <a:t> Нельзя смешивать простую и составную форму. </a:t>
            </a:r>
            <a:endParaRPr lang="ru-RU" sz="2800" dirty="0" smtClean="0"/>
          </a:p>
          <a:p>
            <a:r>
              <a:rPr lang="ru-RU" sz="2800" i="1" dirty="0" smtClean="0"/>
              <a:t>Более </a:t>
            </a:r>
            <a:r>
              <a:rPr lang="ru-RU" sz="2800" i="1" dirty="0"/>
              <a:t>красивее, самый красивейший, наиболее тончайший </a:t>
            </a:r>
            <a:endParaRPr lang="ru-RU" sz="2800" i="1" dirty="0" smtClean="0"/>
          </a:p>
          <a:p>
            <a:r>
              <a:rPr lang="ru-RU" sz="2800" dirty="0" smtClean="0"/>
              <a:t>– </a:t>
            </a:r>
            <a:r>
              <a:rPr lang="ru-RU" sz="2800" dirty="0"/>
              <a:t>это грамматическая ошибка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6368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665" y="78820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Склоняем числительные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40, 90, 100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9087303"/>
              </p:ext>
            </p:extLst>
          </p:nvPr>
        </p:nvGraphicFramePr>
        <p:xfrm>
          <a:off x="914825" y="2717039"/>
          <a:ext cx="10180804" cy="1097280"/>
        </p:xfrm>
        <a:graphic>
          <a:graphicData uri="http://schemas.openxmlformats.org/drawingml/2006/table">
            <a:tbl>
              <a:tblPr/>
              <a:tblGrid>
                <a:gridCol w="5090402"/>
                <a:gridCol w="5090402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3600">
                          <a:effectLst/>
                        </a:rPr>
                        <a:t>И. п.    В. П.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>
                          <a:effectLst/>
                        </a:rPr>
                        <a:t>Р. П.   Д. п.    Т. п.    П. п.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3600" i="1">
                          <a:effectLst/>
                        </a:rPr>
                        <a:t>Сорок, девяносто, сто</a:t>
                      </a:r>
                      <a:endParaRPr lang="ru-RU" sz="36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i="1" dirty="0">
                          <a:effectLst/>
                        </a:rPr>
                        <a:t>Сорока, девяноста, ста</a:t>
                      </a:r>
                      <a:endParaRPr lang="ru-RU" sz="36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8593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131" y="0"/>
            <a:ext cx="10515600" cy="1325563"/>
          </a:xfrm>
        </p:spPr>
        <p:txBody>
          <a:bodyPr/>
          <a:lstStyle/>
          <a:p>
            <a:r>
              <a:rPr lang="ru-RU" b="1" dirty="0"/>
              <a:t>50, 60, 70, 80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6078253"/>
              </p:ext>
            </p:extLst>
          </p:nvPr>
        </p:nvGraphicFramePr>
        <p:xfrm>
          <a:off x="1009933" y="1522861"/>
          <a:ext cx="10495131" cy="2194560"/>
        </p:xfrm>
        <a:graphic>
          <a:graphicData uri="http://schemas.openxmlformats.org/drawingml/2006/table">
            <a:tbl>
              <a:tblPr/>
              <a:tblGrid>
                <a:gridCol w="2611464"/>
                <a:gridCol w="2627889"/>
                <a:gridCol w="2627889"/>
                <a:gridCol w="2627889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</a:rPr>
                        <a:t>Р. П. «нет»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Д. п. «дать»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effectLst/>
                        </a:rPr>
                        <a:t>Т. п. «горжусь»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П. п. «думаю о»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пятидесяти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пятидесяти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i="1">
                          <a:effectLst/>
                        </a:rPr>
                        <a:t>пятьюдесятью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пятидесяти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шестидесяти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шестидесяти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i="1">
                          <a:effectLst/>
                        </a:rPr>
                        <a:t>шестьюдесятью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шестидесяти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семидесяти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семидесяти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i="1" dirty="0">
                          <a:effectLst/>
                        </a:rPr>
                        <a:t>семьюдесятью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семидесяти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восьмидесяти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восьмидесяти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i="1" dirty="0" err="1">
                          <a:effectLst/>
                        </a:rPr>
                        <a:t>восемьюдесятью</a:t>
                      </a:r>
                      <a:r>
                        <a:rPr lang="ru-RU" sz="2400" b="1" i="1" dirty="0">
                          <a:effectLst/>
                        </a:rPr>
                        <a:t> и восьмьюдесятью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восьмидесяти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78006" y="4096829"/>
            <a:ext cx="1062705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0" dirty="0" smtClean="0">
                <a:solidFill>
                  <a:srgbClr val="212529"/>
                </a:solidFill>
                <a:effectLst/>
                <a:latin typeface="Roboto"/>
              </a:rPr>
              <a:t>Здесь вызывает трудность творительный падеж. При склонении разделите числительное на две части и произнесите отдельно: </a:t>
            </a:r>
            <a:r>
              <a:rPr lang="ru-RU" sz="2800" b="0" i="1" dirty="0" smtClean="0">
                <a:solidFill>
                  <a:srgbClr val="212529"/>
                </a:solidFill>
                <a:effectLst/>
                <a:latin typeface="Roboto"/>
              </a:rPr>
              <a:t>восемью домами, десятью домами.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87324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200, 300, 400 и 500, 600, 700, 800, 900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склонении этих числительных разделите их на две части и вместо слова </a:t>
            </a:r>
            <a:r>
              <a:rPr lang="ru-RU" i="1" dirty="0"/>
              <a:t>сот</a:t>
            </a:r>
            <a:r>
              <a:rPr lang="ru-RU" dirty="0"/>
              <a:t> подставляйте </a:t>
            </a:r>
            <a:r>
              <a:rPr lang="ru-RU" i="1" dirty="0"/>
              <a:t>нога. </a:t>
            </a:r>
            <a:r>
              <a:rPr lang="ru-RU" dirty="0"/>
              <a:t>Их окончания </a:t>
            </a:r>
            <a:r>
              <a:rPr lang="ru-RU" dirty="0" smtClean="0"/>
              <a:t>совпадут</a:t>
            </a:r>
            <a:r>
              <a:rPr lang="ru-RU" dirty="0"/>
              <a:t>: </a:t>
            </a:r>
            <a:r>
              <a:rPr lang="ru-RU" i="1" dirty="0"/>
              <a:t>двух ног – двухсот; пятью ногами – пятьюстами</a:t>
            </a:r>
            <a:r>
              <a:rPr lang="ru-RU" i="1" dirty="0" smtClean="0"/>
              <a:t>.</a:t>
            </a:r>
          </a:p>
          <a:p>
            <a:endParaRPr lang="ru-RU" i="1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660306"/>
              </p:ext>
            </p:extLst>
          </p:nvPr>
        </p:nvGraphicFramePr>
        <p:xfrm>
          <a:off x="464023" y="3315494"/>
          <a:ext cx="10889776" cy="1706880"/>
        </p:xfrm>
        <a:graphic>
          <a:graphicData uri="http://schemas.openxmlformats.org/drawingml/2006/table">
            <a:tbl>
              <a:tblPr/>
              <a:tblGrid>
                <a:gridCol w="2709664"/>
                <a:gridCol w="2726704"/>
                <a:gridCol w="2726704"/>
                <a:gridCol w="272670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</a:rPr>
                        <a:t>Р. п.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>
                          <a:effectLst/>
                        </a:rPr>
                        <a:t>Д. п.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>
                          <a:effectLst/>
                        </a:rPr>
                        <a:t>Т. п.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>
                          <a:effectLst/>
                        </a:rPr>
                        <a:t>П. п.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800" i="1" dirty="0">
                          <a:effectLst/>
                        </a:rPr>
                        <a:t>двухсот</a:t>
                      </a:r>
                      <a:endParaRPr lang="ru-RU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 dirty="0">
                          <a:effectLst/>
                        </a:rPr>
                        <a:t>двумстам</a:t>
                      </a:r>
                      <a:endParaRPr lang="ru-RU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двумястами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О двухстах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трехсот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 dirty="0">
                          <a:effectLst/>
                        </a:rPr>
                        <a:t>тремстам</a:t>
                      </a:r>
                      <a:endParaRPr lang="ru-RU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 dirty="0">
                          <a:effectLst/>
                        </a:rPr>
                        <a:t>тремястами</a:t>
                      </a:r>
                      <a:endParaRPr lang="ru-RU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 dirty="0">
                          <a:effectLst/>
                        </a:rPr>
                        <a:t>О трехстах</a:t>
                      </a:r>
                      <a:endParaRPr lang="ru-RU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четырехсот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четыремстам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 dirty="0">
                          <a:effectLst/>
                        </a:rPr>
                        <a:t>четырьмястами</a:t>
                      </a:r>
                      <a:endParaRPr lang="ru-RU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 dirty="0">
                          <a:effectLst/>
                        </a:rPr>
                        <a:t>О четырехстах</a:t>
                      </a:r>
                      <a:endParaRPr lang="ru-RU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14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0168838"/>
              </p:ext>
            </p:extLst>
          </p:nvPr>
        </p:nvGraphicFramePr>
        <p:xfrm>
          <a:off x="627799" y="1555845"/>
          <a:ext cx="11095628" cy="4107974"/>
        </p:xfrm>
        <a:graphic>
          <a:graphicData uri="http://schemas.openxmlformats.org/drawingml/2006/table">
            <a:tbl>
              <a:tblPr/>
              <a:tblGrid>
                <a:gridCol w="2760884"/>
                <a:gridCol w="2778248"/>
                <a:gridCol w="2778248"/>
                <a:gridCol w="2778248"/>
              </a:tblGrid>
              <a:tr h="1159864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</a:rPr>
                        <a:t>Р. п.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>
                          <a:effectLst/>
                        </a:rPr>
                        <a:t>Д. п.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>
                          <a:effectLst/>
                        </a:rPr>
                        <a:t>Т. п.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>
                          <a:effectLst/>
                        </a:rPr>
                        <a:t>П. п.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89622">
                <a:tc>
                  <a:txBody>
                    <a:bodyPr/>
                    <a:lstStyle/>
                    <a:p>
                      <a:r>
                        <a:rPr lang="ru-RU" sz="2800" i="1" dirty="0">
                          <a:effectLst/>
                        </a:rPr>
                        <a:t>Пятисот</a:t>
                      </a:r>
                      <a:endParaRPr lang="ru-RU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 dirty="0">
                          <a:effectLst/>
                        </a:rPr>
                        <a:t>Пятистам</a:t>
                      </a:r>
                      <a:endParaRPr lang="ru-RU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Пятьюстами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Пятистах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89622"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Шестисот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 dirty="0">
                          <a:effectLst/>
                        </a:rPr>
                        <a:t>Шестистам</a:t>
                      </a:r>
                      <a:endParaRPr lang="ru-RU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 dirty="0">
                          <a:effectLst/>
                        </a:rPr>
                        <a:t>Шестьюстами</a:t>
                      </a:r>
                      <a:endParaRPr lang="ru-RU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Шестистах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89622"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Семисот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 dirty="0">
                          <a:effectLst/>
                        </a:rPr>
                        <a:t>Семистам</a:t>
                      </a:r>
                      <a:endParaRPr lang="ru-RU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 dirty="0">
                          <a:effectLst/>
                        </a:rPr>
                        <a:t>Семьюстами</a:t>
                      </a:r>
                      <a:endParaRPr lang="ru-RU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Семистах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89622"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Восьмисот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Восьмистам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Восемьюстами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 dirty="0">
                          <a:effectLst/>
                        </a:rPr>
                        <a:t>Восьмистах</a:t>
                      </a:r>
                      <a:endParaRPr lang="ru-RU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89622"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Девятисот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Девятистам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Девятьюстами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 dirty="0">
                          <a:effectLst/>
                        </a:rPr>
                        <a:t>Девятистах</a:t>
                      </a:r>
                      <a:endParaRPr lang="ru-RU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0144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0631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Различия в склонении составных количественных и порядковых числительных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2665" y="1757386"/>
            <a:ext cx="10515600" cy="4351338"/>
          </a:xfrm>
        </p:spPr>
        <p:txBody>
          <a:bodyPr>
            <a:normAutofit/>
          </a:bodyPr>
          <a:lstStyle/>
          <a:p>
            <a:r>
              <a:rPr lang="ru-RU" sz="3200" dirty="0"/>
              <a:t>У составных количественных числительных склоняется каждое слово, а у порядковых – только последнее. Сравните:</a:t>
            </a:r>
          </a:p>
          <a:p>
            <a:r>
              <a:rPr lang="ru-RU" sz="3200" i="1" dirty="0"/>
              <a:t>Нет двух тысяч пятисот сорока двух слов – нет две тысячи пятьсот сорокового чемодана;</a:t>
            </a:r>
            <a:endParaRPr lang="ru-RU" sz="3200" dirty="0"/>
          </a:p>
          <a:p>
            <a:r>
              <a:rPr lang="ru-RU" sz="3200" i="1" dirty="0"/>
              <a:t>Двумя тысячами пятьюстами сорока словами – две тысячи пятьсот сороковым чемоданом.</a:t>
            </a:r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861461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8074" y="1156884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dirty="0" smtClean="0"/>
              <a:t>Порядковые числительные, заканчивающиеся на </a:t>
            </a:r>
            <a:r>
              <a:rPr lang="ru-RU" sz="3600" i="1" dirty="0" smtClean="0"/>
              <a:t>-сотый, -тысячный, миллионный, -миллиардный</a:t>
            </a:r>
            <a:r>
              <a:rPr lang="ru-RU" sz="3600" dirty="0" smtClean="0"/>
              <a:t>, пишутся в одно слово. Они похожи на сложные прилагательные: первая часть в таких словах стоит в </a:t>
            </a:r>
            <a:r>
              <a:rPr lang="ru-RU" sz="3600" dirty="0"/>
              <a:t>родительном падеже. </a:t>
            </a:r>
            <a:endParaRPr lang="ru-RU" sz="3600" dirty="0" smtClean="0"/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r>
              <a:rPr lang="ru-RU" sz="3600" dirty="0" smtClean="0"/>
              <a:t>Сравните</a:t>
            </a:r>
            <a:r>
              <a:rPr lang="ru-RU" sz="3600" dirty="0"/>
              <a:t>: </a:t>
            </a:r>
            <a:r>
              <a:rPr lang="ru-RU" sz="3600" i="1" dirty="0"/>
              <a:t>трехсотого – </a:t>
            </a:r>
            <a:r>
              <a:rPr lang="ru-RU" sz="3600" i="1" dirty="0" smtClean="0"/>
              <a:t>трехголового</a:t>
            </a:r>
            <a:r>
              <a:rPr lang="ru-RU" sz="3600" i="1" dirty="0"/>
              <a:t>; трехсотым – трехголовым; о четырехтысячном – о четырехметровом</a:t>
            </a:r>
            <a:r>
              <a:rPr lang="ru-R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8188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одном из выделенных ниже слов допущена ошибка в образовании формы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слова. 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Исправьте ошибку 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запишите слово правильно.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400" dirty="0"/>
              <a:t>НЕЛЕПЕЙШИЙ наряд</a:t>
            </a:r>
          </a:p>
          <a:p>
            <a:pPr marL="0" indent="0">
              <a:buNone/>
            </a:pPr>
            <a:r>
              <a:rPr lang="ru-RU" sz="4400" dirty="0"/>
              <a:t>за СЕМЬЮ замками</a:t>
            </a:r>
          </a:p>
          <a:p>
            <a:pPr marL="0" indent="0">
              <a:buNone/>
            </a:pPr>
            <a:r>
              <a:rPr lang="ru-RU" sz="4400" dirty="0"/>
              <a:t>пачка МАКАРОНОВ</a:t>
            </a:r>
          </a:p>
          <a:p>
            <a:pPr marL="0" indent="0">
              <a:buNone/>
            </a:pPr>
            <a:r>
              <a:rPr lang="ru-RU" sz="4400" dirty="0"/>
              <a:t>в ДВУХТЫСЯЧНОМ году</a:t>
            </a:r>
          </a:p>
          <a:p>
            <a:pPr marL="0" indent="0">
              <a:buNone/>
            </a:pPr>
            <a:r>
              <a:rPr lang="ru-RU" sz="4400" dirty="0"/>
              <a:t>ВКУСНЕЕ торта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3402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Полтора, полторы, полтораста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9846967"/>
              </p:ext>
            </p:extLst>
          </p:nvPr>
        </p:nvGraphicFramePr>
        <p:xfrm>
          <a:off x="409435" y="1952083"/>
          <a:ext cx="11782566" cy="1645920"/>
        </p:xfrm>
        <a:graphic>
          <a:graphicData uri="http://schemas.openxmlformats.org/drawingml/2006/table">
            <a:tbl>
              <a:tblPr/>
              <a:tblGrid>
                <a:gridCol w="2931813"/>
                <a:gridCol w="2950251"/>
                <a:gridCol w="2950251"/>
                <a:gridCol w="295025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effectLst/>
                        </a:rPr>
                        <a:t>Р. п.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>
                          <a:effectLst/>
                        </a:rPr>
                        <a:t>Д. п.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>
                          <a:effectLst/>
                        </a:rPr>
                        <a:t>Т. п.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>
                          <a:effectLst/>
                        </a:rPr>
                        <a:t>П. п.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3600" i="1" dirty="0">
                          <a:effectLst/>
                        </a:rPr>
                        <a:t>полутора</a:t>
                      </a:r>
                      <a:endParaRPr lang="ru-RU" sz="36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i="1" dirty="0">
                          <a:effectLst/>
                        </a:rPr>
                        <a:t>полутора</a:t>
                      </a:r>
                      <a:endParaRPr lang="ru-RU" sz="36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i="1">
                          <a:effectLst/>
                        </a:rPr>
                        <a:t>полутора</a:t>
                      </a:r>
                      <a:endParaRPr lang="ru-RU" sz="36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i="1" dirty="0">
                          <a:effectLst/>
                        </a:rPr>
                        <a:t>полутора</a:t>
                      </a:r>
                      <a:endParaRPr lang="ru-RU" sz="36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3600" i="1">
                          <a:effectLst/>
                        </a:rPr>
                        <a:t>полутораста</a:t>
                      </a:r>
                      <a:endParaRPr lang="ru-RU" sz="36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i="1">
                          <a:effectLst/>
                        </a:rPr>
                        <a:t>полутораста</a:t>
                      </a:r>
                      <a:endParaRPr lang="ru-RU" sz="36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i="1" dirty="0">
                          <a:effectLst/>
                        </a:rPr>
                        <a:t>полутораста</a:t>
                      </a:r>
                      <a:endParaRPr lang="ru-RU" sz="36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i="1" dirty="0">
                          <a:effectLst/>
                        </a:rPr>
                        <a:t>полутораста</a:t>
                      </a:r>
                      <a:endParaRPr lang="ru-RU" sz="36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2440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0779" y="829338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b="1" dirty="0"/>
              <a:t>Собирательные числительные (двое, трое, четверо</a:t>
            </a:r>
            <a:r>
              <a:rPr lang="ru-RU" sz="3600" dirty="0"/>
              <a:t> и т. д.) употребляются</a:t>
            </a:r>
          </a:p>
          <a:p>
            <a:pPr marL="0" indent="0">
              <a:buNone/>
            </a:pPr>
            <a:r>
              <a:rPr lang="ru-RU" sz="3600" dirty="0"/>
              <a:t>1)    с именами существительными, называющими лиц мужского пола, словами </a:t>
            </a:r>
            <a:r>
              <a:rPr lang="ru-RU" sz="3600" i="1" dirty="0"/>
              <a:t>дети, люди, ребята: двое друзей, трое братьев;</a:t>
            </a:r>
            <a:endParaRPr lang="ru-RU" sz="3600" dirty="0"/>
          </a:p>
          <a:p>
            <a:pPr marL="0" indent="0">
              <a:buNone/>
            </a:pPr>
            <a:r>
              <a:rPr lang="ru-RU" sz="3600" i="1" dirty="0"/>
              <a:t>2)    </a:t>
            </a:r>
            <a:r>
              <a:rPr lang="ru-RU" sz="3600" dirty="0"/>
              <a:t>с существительными, называющими детенышей животных: </a:t>
            </a:r>
            <a:r>
              <a:rPr lang="ru-RU" sz="3600" i="1" dirty="0"/>
              <a:t>семеро козлят;</a:t>
            </a:r>
            <a:endParaRPr lang="ru-RU" sz="3600" dirty="0"/>
          </a:p>
          <a:p>
            <a:pPr marL="0" indent="0">
              <a:buNone/>
            </a:pPr>
            <a:r>
              <a:rPr lang="ru-RU" sz="3600" i="1" dirty="0"/>
              <a:t>3)    </a:t>
            </a:r>
            <a:r>
              <a:rPr lang="ru-RU" sz="3600" dirty="0"/>
              <a:t>с существительными, имеющими форму только множественного числа: </a:t>
            </a:r>
            <a:r>
              <a:rPr lang="ru-RU" sz="3600" i="1" dirty="0"/>
              <a:t>четверо, ножниц, трое брюк.</a:t>
            </a:r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4623199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Оба (обоих, обоими, обоим)</a:t>
            </a:r>
            <a:r>
              <a:rPr lang="ru-RU" sz="3600" dirty="0"/>
              <a:t> употребляется с существительными мужского и среднего рода</a:t>
            </a:r>
            <a:r>
              <a:rPr lang="ru-RU" sz="3600" i="1" dirty="0"/>
              <a:t>: оба брата, обоих сердец</a:t>
            </a:r>
            <a:r>
              <a:rPr lang="ru-RU" sz="3600" dirty="0"/>
              <a:t>.</a:t>
            </a:r>
          </a:p>
          <a:p>
            <a:r>
              <a:rPr lang="ru-RU" sz="3600" b="1" dirty="0"/>
              <a:t>Обе (обеих, обеими, обеим)</a:t>
            </a:r>
            <a:r>
              <a:rPr lang="ru-RU" sz="3600" dirty="0"/>
              <a:t> употребляется с существительными женского рода: </a:t>
            </a:r>
            <a:r>
              <a:rPr lang="ru-RU" sz="3600" i="1" dirty="0"/>
              <a:t>обе сестры, по обеим сторонам</a:t>
            </a:r>
            <a:r>
              <a:rPr lang="ru-RU" sz="3600" dirty="0"/>
              <a:t>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040787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Местоимения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400" dirty="0"/>
              <a:t>1. В русском языке не употребляются  </a:t>
            </a:r>
            <a:r>
              <a:rPr lang="ru-RU" sz="4400" i="1" dirty="0"/>
              <a:t>ихний, ихняя, ихние</a:t>
            </a:r>
            <a:r>
              <a:rPr lang="ru-RU" sz="4400" dirty="0"/>
              <a:t> и т. п. Надо использовать </a:t>
            </a:r>
            <a:r>
              <a:rPr lang="ru-RU" sz="4400" i="1" dirty="0"/>
              <a:t>его, её, их</a:t>
            </a:r>
            <a:r>
              <a:rPr lang="ru-RU" sz="4400" dirty="0"/>
              <a:t>.</a:t>
            </a:r>
          </a:p>
          <a:p>
            <a:pPr marL="0" indent="0">
              <a:buNone/>
            </a:pPr>
            <a:endParaRPr lang="ru-RU" sz="4400" dirty="0"/>
          </a:p>
          <a:p>
            <a:pPr marL="0" indent="0">
              <a:buNone/>
            </a:pPr>
            <a:r>
              <a:rPr lang="ru-RU" sz="4400" dirty="0"/>
              <a:t>2. После предлогов у личных местоимений появляется буква Н: </a:t>
            </a:r>
            <a:r>
              <a:rPr lang="ru-RU" sz="4400" i="1" dirty="0"/>
              <a:t>с ней, без него, для них.</a:t>
            </a:r>
            <a:endParaRPr lang="ru-RU" sz="4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09083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Глаголы. Повелительное </a:t>
            </a:r>
            <a:r>
              <a:rPr lang="ru-RU" b="1" dirty="0"/>
              <a:t>наклонение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9522511"/>
              </p:ext>
            </p:extLst>
          </p:nvPr>
        </p:nvGraphicFramePr>
        <p:xfrm>
          <a:off x="1037231" y="1864741"/>
          <a:ext cx="10316568" cy="4693920"/>
        </p:xfrm>
        <a:graphic>
          <a:graphicData uri="http://schemas.openxmlformats.org/drawingml/2006/table">
            <a:tbl>
              <a:tblPr/>
              <a:tblGrid>
                <a:gridCol w="3438856"/>
                <a:gridCol w="3438856"/>
                <a:gridCol w="3438856"/>
              </a:tblGrid>
              <a:tr h="387555">
                <a:tc>
                  <a:txBody>
                    <a:bodyPr/>
                    <a:lstStyle/>
                    <a:p>
                      <a:r>
                        <a:rPr lang="ru-RU" sz="2800" i="1" dirty="0">
                          <a:effectLst/>
                        </a:rPr>
                        <a:t>лечь</a:t>
                      </a:r>
                      <a:endParaRPr lang="ru-RU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ляг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лягте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7555"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ехать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поезжай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поезжайте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7555">
                <a:tc>
                  <a:txBody>
                    <a:bodyPr/>
                    <a:lstStyle/>
                    <a:p>
                      <a:r>
                        <a:rPr lang="ru-RU" sz="2800" i="1" dirty="0">
                          <a:effectLst/>
                        </a:rPr>
                        <a:t>разъехаться</a:t>
                      </a:r>
                      <a:endParaRPr lang="ru-RU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разъезжайся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разъезжайтесь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7555"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ездить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езди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ездите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7555"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положить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положи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положите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7555"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трогать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трогай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трогайте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7555"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махать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маши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машите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7555"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класть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клади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кладите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7555"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бежать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беги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бегите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7555"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высыпать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высыпи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высыпите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7555"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прополоскать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прополощи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 dirty="0">
                          <a:effectLst/>
                        </a:rPr>
                        <a:t>прополощите</a:t>
                      </a:r>
                      <a:endParaRPr lang="ru-RU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67627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Спряжение глаголов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3014439"/>
              </p:ext>
            </p:extLst>
          </p:nvPr>
        </p:nvGraphicFramePr>
        <p:xfrm>
          <a:off x="838200" y="1897036"/>
          <a:ext cx="10366612" cy="3840480"/>
        </p:xfrm>
        <a:graphic>
          <a:graphicData uri="http://schemas.openxmlformats.org/drawingml/2006/table">
            <a:tbl>
              <a:tblPr/>
              <a:tblGrid>
                <a:gridCol w="2579485"/>
                <a:gridCol w="2595709"/>
                <a:gridCol w="2595709"/>
                <a:gridCol w="2595709"/>
              </a:tblGrid>
              <a:tr h="449201">
                <a:tc>
                  <a:txBody>
                    <a:bodyPr/>
                    <a:lstStyle/>
                    <a:p>
                      <a:r>
                        <a:rPr lang="ru-RU" sz="3600" i="1" dirty="0">
                          <a:effectLst/>
                        </a:rPr>
                        <a:t>ездить</a:t>
                      </a:r>
                      <a:endParaRPr lang="ru-RU" sz="36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i="1">
                          <a:effectLst/>
                        </a:rPr>
                        <a:t>езжу</a:t>
                      </a:r>
                      <a:endParaRPr lang="ru-RU" sz="36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i="1">
                          <a:effectLst/>
                        </a:rPr>
                        <a:t>ездит</a:t>
                      </a:r>
                      <a:endParaRPr lang="ru-RU" sz="36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i="1">
                          <a:effectLst/>
                        </a:rPr>
                        <a:t>ездят</a:t>
                      </a:r>
                      <a:endParaRPr lang="ru-RU" sz="36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49201">
                <a:tc>
                  <a:txBody>
                    <a:bodyPr/>
                    <a:lstStyle/>
                    <a:p>
                      <a:r>
                        <a:rPr lang="ru-RU" sz="3600" i="1">
                          <a:effectLst/>
                        </a:rPr>
                        <a:t>лазить</a:t>
                      </a:r>
                      <a:endParaRPr lang="ru-RU" sz="36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i="1">
                          <a:effectLst/>
                        </a:rPr>
                        <a:t>лажу</a:t>
                      </a:r>
                      <a:endParaRPr lang="ru-RU" sz="36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i="1">
                          <a:effectLst/>
                        </a:rPr>
                        <a:t>лазит</a:t>
                      </a:r>
                      <a:endParaRPr lang="ru-RU" sz="36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i="1">
                          <a:effectLst/>
                        </a:rPr>
                        <a:t>лазят</a:t>
                      </a:r>
                      <a:endParaRPr lang="ru-RU" sz="36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49201">
                <a:tc>
                  <a:txBody>
                    <a:bodyPr/>
                    <a:lstStyle/>
                    <a:p>
                      <a:r>
                        <a:rPr lang="ru-RU" sz="3600" i="1">
                          <a:effectLst/>
                        </a:rPr>
                        <a:t>махать</a:t>
                      </a:r>
                      <a:endParaRPr lang="ru-RU" sz="36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i="1">
                          <a:effectLst/>
                        </a:rPr>
                        <a:t>машу</a:t>
                      </a:r>
                      <a:endParaRPr lang="ru-RU" sz="36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i="1">
                          <a:effectLst/>
                        </a:rPr>
                        <a:t>машет</a:t>
                      </a:r>
                      <a:endParaRPr lang="ru-RU" sz="36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i="1">
                          <a:effectLst/>
                        </a:rPr>
                        <a:t>машут</a:t>
                      </a:r>
                      <a:endParaRPr lang="ru-RU" sz="36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49201">
                <a:tc>
                  <a:txBody>
                    <a:bodyPr/>
                    <a:lstStyle/>
                    <a:p>
                      <a:r>
                        <a:rPr lang="ru-RU" sz="3600" i="1">
                          <a:effectLst/>
                        </a:rPr>
                        <a:t>жечь</a:t>
                      </a:r>
                      <a:endParaRPr lang="ru-RU" sz="36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i="1" dirty="0">
                          <a:effectLst/>
                        </a:rPr>
                        <a:t>жгу</a:t>
                      </a:r>
                      <a:endParaRPr lang="ru-RU" sz="36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i="1">
                          <a:effectLst/>
                        </a:rPr>
                        <a:t>Жжёт, жжёшь</a:t>
                      </a:r>
                      <a:endParaRPr lang="ru-RU" sz="36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i="1">
                          <a:effectLst/>
                        </a:rPr>
                        <a:t>жгут</a:t>
                      </a:r>
                      <a:endParaRPr lang="ru-RU" sz="36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49201">
                <a:tc>
                  <a:txBody>
                    <a:bodyPr/>
                    <a:lstStyle/>
                    <a:p>
                      <a:r>
                        <a:rPr lang="ru-RU" sz="3600" i="1">
                          <a:effectLst/>
                        </a:rPr>
                        <a:t>испечь</a:t>
                      </a:r>
                      <a:endParaRPr lang="ru-RU" sz="36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i="1">
                          <a:effectLst/>
                        </a:rPr>
                        <a:t>испеку</a:t>
                      </a:r>
                      <a:endParaRPr lang="ru-RU" sz="36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i="1">
                          <a:effectLst/>
                        </a:rPr>
                        <a:t>испечёт</a:t>
                      </a:r>
                      <a:endParaRPr lang="ru-RU" sz="36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i="1">
                          <a:effectLst/>
                        </a:rPr>
                        <a:t>испекут</a:t>
                      </a:r>
                      <a:endParaRPr lang="ru-RU" sz="36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49201">
                <a:tc>
                  <a:txBody>
                    <a:bodyPr/>
                    <a:lstStyle/>
                    <a:p>
                      <a:r>
                        <a:rPr lang="ru-RU" sz="3600" i="1">
                          <a:effectLst/>
                        </a:rPr>
                        <a:t>стеречь</a:t>
                      </a:r>
                      <a:endParaRPr lang="ru-RU" sz="36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i="1">
                          <a:effectLst/>
                        </a:rPr>
                        <a:t>стерегу</a:t>
                      </a:r>
                      <a:endParaRPr lang="ru-RU" sz="36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i="1">
                          <a:effectLst/>
                        </a:rPr>
                        <a:t>стережёт</a:t>
                      </a:r>
                      <a:endParaRPr lang="ru-RU" sz="36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i="1" dirty="0">
                          <a:effectLst/>
                        </a:rPr>
                        <a:t>стерегут</a:t>
                      </a:r>
                      <a:endParaRPr lang="ru-RU" sz="36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9402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97325"/>
            <a:ext cx="10515600" cy="5530519"/>
          </a:xfrm>
        </p:spPr>
        <p:txBody>
          <a:bodyPr>
            <a:normAutofit fontScale="70000" lnSpcReduction="20000"/>
          </a:bodyPr>
          <a:lstStyle/>
          <a:p>
            <a:r>
              <a:rPr lang="ru-RU" sz="4600" b="1" dirty="0"/>
              <a:t>Суффикс –СЬ</a:t>
            </a:r>
            <a:r>
              <a:rPr lang="ru-RU" sz="4600" dirty="0"/>
              <a:t> после гласных: </a:t>
            </a:r>
            <a:r>
              <a:rPr lang="ru-RU" sz="4600" i="1" dirty="0"/>
              <a:t>встретились</a:t>
            </a:r>
            <a:r>
              <a:rPr lang="ru-RU" sz="4600" dirty="0"/>
              <a:t> (неправильно </a:t>
            </a:r>
            <a:r>
              <a:rPr lang="ru-RU" sz="4600" i="1" dirty="0" err="1"/>
              <a:t>встретилися</a:t>
            </a:r>
            <a:r>
              <a:rPr lang="ru-RU" sz="4600" dirty="0"/>
              <a:t>), </a:t>
            </a:r>
            <a:r>
              <a:rPr lang="ru-RU" sz="4600" i="1" dirty="0"/>
              <a:t>договорились</a:t>
            </a:r>
            <a:r>
              <a:rPr lang="ru-RU" sz="4600" dirty="0"/>
              <a:t>.</a:t>
            </a:r>
          </a:p>
          <a:p>
            <a:pPr marL="0" indent="0">
              <a:buNone/>
            </a:pPr>
            <a:endParaRPr lang="ru-RU" sz="4600" dirty="0"/>
          </a:p>
          <a:p>
            <a:r>
              <a:rPr lang="ru-RU" sz="4600" dirty="0" smtClean="0"/>
              <a:t>«Вежливое </a:t>
            </a:r>
            <a:r>
              <a:rPr lang="ru-RU" sz="4600" dirty="0"/>
              <a:t>слово» - </a:t>
            </a:r>
            <a:r>
              <a:rPr lang="ru-RU" sz="4600" b="1" i="1" dirty="0"/>
              <a:t>извините</a:t>
            </a:r>
            <a:r>
              <a:rPr lang="ru-RU" sz="4600" i="1" dirty="0"/>
              <a:t> </a:t>
            </a:r>
            <a:r>
              <a:rPr lang="ru-RU" sz="4600" dirty="0"/>
              <a:t> (неправильно </a:t>
            </a:r>
            <a:r>
              <a:rPr lang="ru-RU" sz="4600" i="1" dirty="0"/>
              <a:t>извиняюсь</a:t>
            </a:r>
            <a:r>
              <a:rPr lang="ru-RU" sz="4600" dirty="0"/>
              <a:t>)</a:t>
            </a:r>
          </a:p>
          <a:p>
            <a:pPr marL="0" indent="0">
              <a:buNone/>
            </a:pPr>
            <a:endParaRPr lang="ru-RU" sz="4600" dirty="0"/>
          </a:p>
          <a:p>
            <a:r>
              <a:rPr lang="ru-RU" sz="4600" b="1" dirty="0" smtClean="0"/>
              <a:t>По</a:t>
            </a:r>
            <a:r>
              <a:rPr lang="ru-RU" sz="4600" dirty="0" smtClean="0"/>
              <a:t>стричься</a:t>
            </a:r>
            <a:r>
              <a:rPr lang="ru-RU" sz="4600" dirty="0"/>
              <a:t>, </a:t>
            </a:r>
            <a:r>
              <a:rPr lang="ru-RU" sz="4600" b="1" dirty="0"/>
              <a:t>по</a:t>
            </a:r>
            <a:r>
              <a:rPr lang="ru-RU" sz="4600" dirty="0"/>
              <a:t>скользнуться, </a:t>
            </a:r>
            <a:r>
              <a:rPr lang="ru-RU" sz="4600" b="1" dirty="0"/>
              <a:t>по</a:t>
            </a:r>
            <a:r>
              <a:rPr lang="ru-RU" sz="4600" dirty="0"/>
              <a:t>черк, но </a:t>
            </a:r>
            <a:r>
              <a:rPr lang="ru-RU" sz="4600" b="1" dirty="0"/>
              <a:t>под</a:t>
            </a:r>
            <a:r>
              <a:rPr lang="ru-RU" sz="4600" dirty="0"/>
              <a:t>черкнуть, </a:t>
            </a:r>
            <a:r>
              <a:rPr lang="ru-RU" sz="4600" b="1" dirty="0"/>
              <a:t>на</a:t>
            </a:r>
            <a:r>
              <a:rPr lang="ru-RU" sz="4600" dirty="0"/>
              <a:t>смехаться</a:t>
            </a:r>
          </a:p>
          <a:p>
            <a:pPr marL="0" indent="0">
              <a:buNone/>
            </a:pPr>
            <a:r>
              <a:rPr lang="ru-RU" sz="4600" dirty="0"/>
              <a:t> </a:t>
            </a:r>
          </a:p>
          <a:p>
            <a:r>
              <a:rPr lang="ru-RU" sz="4600" dirty="0" smtClean="0"/>
              <a:t>Выздороветь </a:t>
            </a:r>
            <a:r>
              <a:rPr lang="ru-RU" sz="4600" dirty="0"/>
              <a:t>– </a:t>
            </a:r>
            <a:r>
              <a:rPr lang="ru-RU" sz="4600" dirty="0" smtClean="0"/>
              <a:t>выздоровею</a:t>
            </a:r>
          </a:p>
          <a:p>
            <a:pPr marL="0" indent="0">
              <a:buNone/>
            </a:pPr>
            <a:endParaRPr lang="ru-RU" sz="4600" dirty="0"/>
          </a:p>
          <a:p>
            <a:r>
              <a:rPr lang="ru-RU" sz="4600" dirty="0"/>
              <a:t>обессилеть – обессилею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82994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5400" dirty="0" smtClean="0"/>
              <a:t> Сохнуть </a:t>
            </a:r>
            <a:r>
              <a:rPr lang="ru-RU" sz="5400" dirty="0"/>
              <a:t>–сох</a:t>
            </a:r>
          </a:p>
          <a:p>
            <a:r>
              <a:rPr lang="ru-RU" sz="5400" dirty="0" smtClean="0"/>
              <a:t> промокнуть </a:t>
            </a:r>
            <a:r>
              <a:rPr lang="ru-RU" sz="5400" dirty="0"/>
              <a:t>– промок</a:t>
            </a:r>
          </a:p>
          <a:p>
            <a:r>
              <a:rPr lang="ru-RU" sz="5400" dirty="0" smtClean="0"/>
              <a:t> замерзнуть </a:t>
            </a:r>
            <a:r>
              <a:rPr lang="ru-RU" sz="5400" dirty="0"/>
              <a:t>– замерз</a:t>
            </a:r>
          </a:p>
          <a:p>
            <a:r>
              <a:rPr lang="ru-RU" sz="5400" dirty="0" smtClean="0"/>
              <a:t> окрепнуть </a:t>
            </a:r>
            <a:r>
              <a:rPr lang="ru-RU" sz="5400" dirty="0"/>
              <a:t>– окреп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37997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Деепричастие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ru-RU" sz="4000" dirty="0"/>
              <a:t>У деепричастий несовершенного вида (что делая?) суффиксы -А, - Я: </a:t>
            </a:r>
            <a:r>
              <a:rPr lang="ru-RU" sz="4000" i="1" dirty="0"/>
              <a:t>говоря </a:t>
            </a:r>
            <a:r>
              <a:rPr lang="ru-RU" sz="4000" dirty="0"/>
              <a:t>(неправильно </a:t>
            </a:r>
            <a:r>
              <a:rPr lang="ru-RU" sz="4000" i="1" dirty="0"/>
              <a:t>говорив</a:t>
            </a:r>
            <a:r>
              <a:rPr lang="ru-RU" sz="4000" dirty="0"/>
              <a:t>), </a:t>
            </a:r>
            <a:r>
              <a:rPr lang="ru-RU" sz="4000" i="1" dirty="0"/>
              <a:t>скучая</a:t>
            </a:r>
            <a:r>
              <a:rPr lang="ru-RU" sz="4000" dirty="0"/>
              <a:t> (неправильно </a:t>
            </a:r>
            <a:r>
              <a:rPr lang="ru-RU" sz="4000" i="1" dirty="0"/>
              <a:t>скучав</a:t>
            </a:r>
            <a:r>
              <a:rPr lang="ru-RU" sz="4000" dirty="0"/>
              <a:t>).</a:t>
            </a:r>
          </a:p>
          <a:p>
            <a:r>
              <a:rPr lang="ru-RU" sz="4000" dirty="0"/>
              <a:t>У деепричастий совершенного вида (что сделав?) суффикс -В, -ВШИ: </a:t>
            </a:r>
            <a:r>
              <a:rPr lang="ru-RU" sz="4000" i="1" dirty="0"/>
              <a:t>прочитав, поговорив </a:t>
            </a:r>
            <a:r>
              <a:rPr lang="ru-RU" sz="4000" dirty="0"/>
              <a:t>(неправильно</a:t>
            </a:r>
            <a:r>
              <a:rPr lang="ru-RU" sz="4000" i="1" dirty="0"/>
              <a:t> </a:t>
            </a:r>
            <a:r>
              <a:rPr lang="ru-RU" sz="4000" i="1" dirty="0" err="1"/>
              <a:t>поговоря</a:t>
            </a:r>
            <a:r>
              <a:rPr lang="ru-RU" sz="4000" i="1" dirty="0"/>
              <a:t>), обидевшись (</a:t>
            </a:r>
            <a:r>
              <a:rPr lang="ru-RU" sz="4000" dirty="0"/>
              <a:t>не</a:t>
            </a:r>
            <a:r>
              <a:rPr lang="ru-RU" sz="4000" i="1" dirty="0"/>
              <a:t> </a:t>
            </a:r>
            <a:r>
              <a:rPr lang="ru-RU" sz="4000" i="1" dirty="0" err="1"/>
              <a:t>обидясь</a:t>
            </a:r>
            <a:r>
              <a:rPr lang="ru-RU" sz="4000" i="1" dirty="0"/>
              <a:t>).</a:t>
            </a:r>
            <a:endParaRPr lang="ru-RU" sz="40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5352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175" y="378961"/>
            <a:ext cx="11635855" cy="62129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Разнообразие  грамматических ошибок, связанных с образованием формы слова, велико.  Конкретных правил образования форм слов различных частей речи не существует, это вопрос сложившейся в языке практики. В работе над заданием 7 вам поможет память, речевой слух, терпение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предлагаем вам списки слов, сгруппированных по частям речи. Таблицы составлены так, чтобы все-таки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облЕгчить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вам запоминание. Читайте вслух правильные варианты и запоминайте. Следите за своей речью. Здесь, как и с заданием 4 по орфоэпии, важно неоднократное обращение к грамматическим нормам, привыкание к ним, и через некоторое время правильное образование слов не будет вызывать у вас затруднений.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5445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Существительные в родительном падеже</a:t>
            </a:r>
            <a:r>
              <a:rPr lang="ru-RU" dirty="0"/>
              <a:t> (Подставляем слово МНОГО)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3811110"/>
              </p:ext>
            </p:extLst>
          </p:nvPr>
        </p:nvGraphicFramePr>
        <p:xfrm>
          <a:off x="450166" y="1240528"/>
          <a:ext cx="10438228" cy="5364480"/>
        </p:xfrm>
        <a:graphic>
          <a:graphicData uri="http://schemas.openxmlformats.org/drawingml/2006/table">
            <a:tbl>
              <a:tblPr/>
              <a:tblGrid>
                <a:gridCol w="5219114"/>
                <a:gridCol w="5219114"/>
              </a:tblGrid>
              <a:tr h="481265">
                <a:tc>
                  <a:txBody>
                    <a:bodyPr/>
                    <a:lstStyle/>
                    <a:p>
                      <a:r>
                        <a:rPr lang="ru-RU" sz="3200" i="1" dirty="0">
                          <a:effectLst/>
                        </a:rPr>
                        <a:t>Абрикосов</a:t>
                      </a:r>
                      <a:endParaRPr lang="ru-RU" sz="32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11">
                  <a:txBody>
                    <a:bodyPr/>
                    <a:lstStyle/>
                    <a:p>
                      <a:pPr algn="ctr"/>
                      <a:r>
                        <a:rPr lang="ru-RU" sz="3200" i="1" dirty="0">
                          <a:effectLst/>
                        </a:rPr>
                        <a:t> </a:t>
                      </a:r>
                      <a:endParaRPr lang="ru-RU" sz="3200" dirty="0">
                        <a:effectLst/>
                      </a:endParaRPr>
                    </a:p>
                    <a:p>
                      <a:pPr algn="ctr"/>
                      <a:r>
                        <a:rPr lang="ru-RU" sz="3200" i="1" dirty="0">
                          <a:effectLst/>
                        </a:rPr>
                        <a:t>Яблок</a:t>
                      </a:r>
                      <a:endParaRPr lang="ru-RU" sz="32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81265">
                <a:tc>
                  <a:txBody>
                    <a:bodyPr/>
                    <a:lstStyle/>
                    <a:p>
                      <a:r>
                        <a:rPr lang="ru-RU" sz="3200" i="1" dirty="0">
                          <a:effectLst/>
                        </a:rPr>
                        <a:t>Ананасов</a:t>
                      </a:r>
                      <a:endParaRPr lang="ru-RU" sz="32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1265">
                <a:tc>
                  <a:txBody>
                    <a:bodyPr/>
                    <a:lstStyle/>
                    <a:p>
                      <a:r>
                        <a:rPr lang="ru-RU" sz="3200" i="1" dirty="0">
                          <a:effectLst/>
                        </a:rPr>
                        <a:t>Апельсинов</a:t>
                      </a:r>
                      <a:endParaRPr lang="ru-RU" sz="32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1265">
                <a:tc>
                  <a:txBody>
                    <a:bodyPr/>
                    <a:lstStyle/>
                    <a:p>
                      <a:r>
                        <a:rPr lang="ru-RU" sz="3200" i="1" dirty="0">
                          <a:effectLst/>
                        </a:rPr>
                        <a:t>Баклажанов</a:t>
                      </a:r>
                      <a:endParaRPr lang="ru-RU" sz="32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1265">
                <a:tc>
                  <a:txBody>
                    <a:bodyPr/>
                    <a:lstStyle/>
                    <a:p>
                      <a:r>
                        <a:rPr lang="ru-RU" sz="3200" i="1" dirty="0">
                          <a:effectLst/>
                        </a:rPr>
                        <a:t>Бананов</a:t>
                      </a:r>
                      <a:endParaRPr lang="ru-RU" sz="32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1265">
                <a:tc>
                  <a:txBody>
                    <a:bodyPr/>
                    <a:lstStyle/>
                    <a:p>
                      <a:r>
                        <a:rPr lang="ru-RU" sz="3200" i="1" dirty="0">
                          <a:effectLst/>
                        </a:rPr>
                        <a:t>Гранатов</a:t>
                      </a:r>
                      <a:endParaRPr lang="ru-RU" sz="32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1265">
                <a:tc>
                  <a:txBody>
                    <a:bodyPr/>
                    <a:lstStyle/>
                    <a:p>
                      <a:r>
                        <a:rPr lang="ru-RU" sz="3200" i="1" dirty="0">
                          <a:effectLst/>
                        </a:rPr>
                        <a:t>Лимонов</a:t>
                      </a:r>
                      <a:endParaRPr lang="ru-RU" sz="32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1265">
                <a:tc>
                  <a:txBody>
                    <a:bodyPr/>
                    <a:lstStyle/>
                    <a:p>
                      <a:r>
                        <a:rPr lang="ru-RU" sz="3200" i="1" dirty="0">
                          <a:effectLst/>
                        </a:rPr>
                        <a:t>Мандаринов</a:t>
                      </a:r>
                      <a:endParaRPr lang="ru-RU" sz="32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1265">
                <a:tc>
                  <a:txBody>
                    <a:bodyPr/>
                    <a:lstStyle/>
                    <a:p>
                      <a:r>
                        <a:rPr lang="ru-RU" sz="3200" i="1" dirty="0">
                          <a:effectLst/>
                        </a:rPr>
                        <a:t>Патиссонов</a:t>
                      </a:r>
                      <a:endParaRPr lang="ru-RU" sz="32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1265">
                <a:tc>
                  <a:txBody>
                    <a:bodyPr/>
                    <a:lstStyle/>
                    <a:p>
                      <a:r>
                        <a:rPr lang="ru-RU" sz="3200" i="1" dirty="0">
                          <a:effectLst/>
                        </a:rPr>
                        <a:t>Помидоров</a:t>
                      </a:r>
                      <a:endParaRPr lang="ru-RU" sz="32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1265">
                <a:tc>
                  <a:txBody>
                    <a:bodyPr/>
                    <a:lstStyle/>
                    <a:p>
                      <a:r>
                        <a:rPr lang="ru-RU" sz="3200" i="1" dirty="0">
                          <a:effectLst/>
                        </a:rPr>
                        <a:t>Томатов</a:t>
                      </a:r>
                      <a:endParaRPr lang="ru-RU" sz="32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1952040" y="-871136"/>
            <a:ext cx="17030583" cy="83099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smtClean="0">
                <a:ln>
                  <a:noFill/>
                </a:ln>
                <a:solidFill>
                  <a:srgbClr val="212529"/>
                </a:solidFill>
                <a:effectLst/>
                <a:latin typeface="Roboto"/>
              </a:rPr>
              <a:t>Фрукты  и  овощи:</a:t>
            </a:r>
            <a:endParaRPr kumimoji="0" lang="ru-RU" alt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12529"/>
                </a:solidFill>
                <a:effectLst/>
                <a:latin typeface="Roboto"/>
              </a:rPr>
              <a:t> </a:t>
            </a:r>
            <a:endParaRPr kumimoji="0" lang="ru-RU" alt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1" u="none" strike="noStrike" cap="none" normalizeH="0" baseline="0" smtClean="0">
                <a:ln>
                  <a:noFill/>
                </a:ln>
                <a:solidFill>
                  <a:srgbClr val="212529"/>
                </a:solidFill>
                <a:effectLst/>
                <a:latin typeface="Roboto"/>
              </a:rPr>
              <a:t> </a:t>
            </a:r>
            <a:endParaRPr kumimoji="0" lang="ru-RU" alt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12529"/>
                </a:solidFill>
                <a:effectLst/>
                <a:latin typeface="Roboto"/>
              </a:rPr>
              <a:t> 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254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4449579"/>
              </p:ext>
            </p:extLst>
          </p:nvPr>
        </p:nvGraphicFramePr>
        <p:xfrm>
          <a:off x="681448" y="195392"/>
          <a:ext cx="8667268" cy="6247947"/>
        </p:xfrm>
        <a:graphic>
          <a:graphicData uri="http://schemas.openxmlformats.org/drawingml/2006/table">
            <a:tbl>
              <a:tblPr/>
              <a:tblGrid>
                <a:gridCol w="4248302"/>
                <a:gridCol w="4418966"/>
              </a:tblGrid>
              <a:tr h="272955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МНОГО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2955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Бахил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Гольфов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2955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Ботинок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Джинсов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2955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Бутс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Лампасов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2955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Валенок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Носков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2955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Гетр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2955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Кроссовок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 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2955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Мокасин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 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2955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Панталон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 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2955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Погон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 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2955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Сапог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 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2955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Тапок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 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2955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Туфель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 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2955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Чулок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 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2955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Шаровар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 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95787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Шорт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 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2955"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Эполет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7827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1738611"/>
              </p:ext>
            </p:extLst>
          </p:nvPr>
        </p:nvGraphicFramePr>
        <p:xfrm>
          <a:off x="838198" y="150122"/>
          <a:ext cx="7486936" cy="6223386"/>
        </p:xfrm>
        <a:graphic>
          <a:graphicData uri="http://schemas.openxmlformats.org/drawingml/2006/table">
            <a:tbl>
              <a:tblPr/>
              <a:tblGrid>
                <a:gridCol w="3743468"/>
                <a:gridCol w="3743468"/>
              </a:tblGrid>
              <a:tr h="478722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>
                          <a:effectLst/>
                        </a:rPr>
                        <a:t>МНОГО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8722"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Армян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Монголов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722"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Башкир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Таджиков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722"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Болгар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Хорватов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722"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Бурят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Якутов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722"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Грузин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 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722"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Лезгин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 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722"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Осетин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 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722"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Румын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 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722"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Татар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 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722"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Турок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 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722"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Туркмен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>
                          <a:effectLst/>
                        </a:rPr>
                        <a:t> </a:t>
                      </a:r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722">
                <a:tc>
                  <a:txBody>
                    <a:bodyPr/>
                    <a:lstStyle/>
                    <a:p>
                      <a:r>
                        <a:rPr lang="ru-RU" sz="2800" i="1" dirty="0">
                          <a:effectLst/>
                        </a:rPr>
                        <a:t>Цыган</a:t>
                      </a:r>
                      <a:endParaRPr lang="ru-RU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001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2043073"/>
              </p:ext>
            </p:extLst>
          </p:nvPr>
        </p:nvGraphicFramePr>
        <p:xfrm>
          <a:off x="942122" y="787477"/>
          <a:ext cx="8092696" cy="2194560"/>
        </p:xfrm>
        <a:graphic>
          <a:graphicData uri="http://schemas.openxmlformats.org/drawingml/2006/table">
            <a:tbl>
              <a:tblPr/>
              <a:tblGrid>
                <a:gridCol w="4046348"/>
                <a:gridCol w="4046348"/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effectLst/>
                        </a:rPr>
                        <a:t>МНОГО  </a:t>
                      </a:r>
                      <a:endParaRPr lang="ru-RU" sz="4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4800" i="1">
                          <a:effectLst/>
                        </a:rPr>
                        <a:t>Партизан</a:t>
                      </a:r>
                      <a:endParaRPr lang="ru-RU" sz="4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800" i="1" dirty="0">
                          <a:effectLst/>
                        </a:rPr>
                        <a:t>Сапёров</a:t>
                      </a:r>
                      <a:endParaRPr lang="ru-RU" sz="4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1534">
                <a:tc>
                  <a:txBody>
                    <a:bodyPr/>
                    <a:lstStyle/>
                    <a:p>
                      <a:r>
                        <a:rPr lang="ru-RU" sz="4800" i="1" dirty="0">
                          <a:effectLst/>
                        </a:rPr>
                        <a:t>Солдат</a:t>
                      </a:r>
                      <a:endParaRPr lang="ru-RU" sz="4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800" i="1" dirty="0">
                          <a:effectLst/>
                        </a:rPr>
                        <a:t> </a:t>
                      </a:r>
                      <a:endParaRPr lang="ru-RU" sz="4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124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5044947"/>
              </p:ext>
            </p:extLst>
          </p:nvPr>
        </p:nvGraphicFramePr>
        <p:xfrm>
          <a:off x="838198" y="748350"/>
          <a:ext cx="7882720" cy="5092892"/>
        </p:xfrm>
        <a:graphic>
          <a:graphicData uri="http://schemas.openxmlformats.org/drawingml/2006/table">
            <a:tbl>
              <a:tblPr/>
              <a:tblGrid>
                <a:gridCol w="3941360"/>
                <a:gridCol w="3941360"/>
              </a:tblGrid>
              <a:tr h="727556">
                <a:tc gridSpan="2">
                  <a:txBody>
                    <a:bodyPr/>
                    <a:lstStyle/>
                    <a:p>
                      <a:pPr algn="ctr"/>
                      <a:r>
                        <a:rPr lang="ru-RU" sz="4000">
                          <a:effectLst/>
                        </a:rPr>
                        <a:t>МНОГО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7556">
                <a:tc>
                  <a:txBody>
                    <a:bodyPr/>
                    <a:lstStyle/>
                    <a:p>
                      <a:r>
                        <a:rPr lang="ru-RU" sz="4000" i="1">
                          <a:effectLst/>
                        </a:rPr>
                        <a:t>Ампер</a:t>
                      </a:r>
                      <a:endParaRPr lang="ru-RU" sz="40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i="1">
                          <a:effectLst/>
                        </a:rPr>
                        <a:t>Граммов</a:t>
                      </a:r>
                      <a:endParaRPr lang="ru-RU" sz="40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27556">
                <a:tc>
                  <a:txBody>
                    <a:bodyPr/>
                    <a:lstStyle/>
                    <a:p>
                      <a:r>
                        <a:rPr lang="ru-RU" sz="4000" i="1">
                          <a:effectLst/>
                        </a:rPr>
                        <a:t>Аршин</a:t>
                      </a:r>
                      <a:endParaRPr lang="ru-RU" sz="40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i="1">
                          <a:effectLst/>
                        </a:rPr>
                        <a:t>Килограммов</a:t>
                      </a:r>
                      <a:endParaRPr lang="ru-RU" sz="40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27556">
                <a:tc>
                  <a:txBody>
                    <a:bodyPr/>
                    <a:lstStyle/>
                    <a:p>
                      <a:r>
                        <a:rPr lang="ru-RU" sz="4000" i="1">
                          <a:effectLst/>
                        </a:rPr>
                        <a:t>Байт</a:t>
                      </a:r>
                      <a:endParaRPr lang="ru-RU" sz="40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i="1">
                          <a:effectLst/>
                        </a:rPr>
                        <a:t>Гектаров</a:t>
                      </a:r>
                      <a:endParaRPr lang="ru-RU" sz="40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27556">
                <a:tc>
                  <a:txBody>
                    <a:bodyPr/>
                    <a:lstStyle/>
                    <a:p>
                      <a:r>
                        <a:rPr lang="ru-RU" sz="4000" i="1">
                          <a:effectLst/>
                        </a:rPr>
                        <a:t>Ватт</a:t>
                      </a:r>
                      <a:endParaRPr lang="ru-RU" sz="40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i="1">
                          <a:effectLst/>
                        </a:rPr>
                        <a:t> </a:t>
                      </a:r>
                      <a:endParaRPr lang="ru-RU" sz="40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27556">
                <a:tc>
                  <a:txBody>
                    <a:bodyPr/>
                    <a:lstStyle/>
                    <a:p>
                      <a:r>
                        <a:rPr lang="ru-RU" sz="4000" i="1">
                          <a:effectLst/>
                        </a:rPr>
                        <a:t>Вольт</a:t>
                      </a:r>
                      <a:endParaRPr lang="ru-RU" sz="40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i="1">
                          <a:effectLst/>
                        </a:rPr>
                        <a:t> </a:t>
                      </a:r>
                      <a:endParaRPr lang="ru-RU" sz="40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27556">
                <a:tc>
                  <a:txBody>
                    <a:bodyPr/>
                    <a:lstStyle/>
                    <a:p>
                      <a:r>
                        <a:rPr lang="ru-RU" sz="4000" i="1" dirty="0">
                          <a:effectLst/>
                        </a:rPr>
                        <a:t>Децибел</a:t>
                      </a:r>
                      <a:endParaRPr lang="ru-RU" sz="4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i="1" dirty="0">
                          <a:effectLst/>
                        </a:rPr>
                        <a:t> </a:t>
                      </a:r>
                      <a:endParaRPr lang="ru-RU" sz="4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588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8290164"/>
              </p:ext>
            </p:extLst>
          </p:nvPr>
        </p:nvGraphicFramePr>
        <p:xfrm>
          <a:off x="1336538" y="204717"/>
          <a:ext cx="7384380" cy="6278880"/>
        </p:xfrm>
        <a:graphic>
          <a:graphicData uri="http://schemas.openxmlformats.org/drawingml/2006/table">
            <a:tbl>
              <a:tblPr/>
              <a:tblGrid>
                <a:gridCol w="3692190"/>
                <a:gridCol w="3692190"/>
              </a:tblGrid>
              <a:tr h="25596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</a:rPr>
                        <a:t>Окончание ОВ, ЕВ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</a:rPr>
                        <a:t>Нет окончания ОВ, ЕВ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Бронхов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Гнездовий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Георгинов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Запястий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Заморозков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Копий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Консервов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Кушаний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Нервов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Ожерелий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Рельсов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Оладий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Верховьев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Печений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Кореньев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Побережий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Комментариев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Поверий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Лохмотьев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Подземелий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Низовьев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Ружей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Платьев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Сидений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Подмастерьев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Солений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Устьев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Ущелий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r>
                        <a:rPr lang="ru-RU" sz="2400" i="1">
                          <a:effectLst/>
                        </a:rPr>
                        <a:t>Хлопьев</a:t>
                      </a:r>
                      <a:endParaRPr lang="ru-RU" sz="24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>
                          <a:effectLst/>
                        </a:rPr>
                        <a:t>Угодий</a:t>
                      </a:r>
                      <a:endParaRPr lang="ru-RU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endParaRPr lang="ru-RU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 dirty="0">
                          <a:effectLst/>
                        </a:rPr>
                        <a:t>Увечий</a:t>
                      </a:r>
                      <a:endParaRPr lang="ru-RU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64044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638</Words>
  <Application>Microsoft Office PowerPoint</Application>
  <PresentationFormat>Широкоэкранный</PresentationFormat>
  <Paragraphs>397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Roboto</vt:lpstr>
      <vt:lpstr>Times New Roman</vt:lpstr>
      <vt:lpstr>Тема Office</vt:lpstr>
      <vt:lpstr>Задание №7 ЕГЭ</vt:lpstr>
      <vt:lpstr>В одном из выделенных ниже слов допущена ошибка в образовании формы слова. Исправьте ошибку и запишите слово правильно. </vt:lpstr>
      <vt:lpstr>Презентация PowerPoint</vt:lpstr>
      <vt:lpstr>Существительные в родительном падеже (Подставляем слово МНОГО)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Склоняем числительные   40, 90, 100 </vt:lpstr>
      <vt:lpstr>50, 60, 70, 80</vt:lpstr>
      <vt:lpstr>200, 300, 400 и 500, 600, 700, 800, 900</vt:lpstr>
      <vt:lpstr>Презентация PowerPoint</vt:lpstr>
      <vt:lpstr>Различия в склонении составных количественных и порядковых числительных   </vt:lpstr>
      <vt:lpstr>Презентация PowerPoint</vt:lpstr>
      <vt:lpstr>Полтора, полторы, полтораста</vt:lpstr>
      <vt:lpstr>Презентация PowerPoint</vt:lpstr>
      <vt:lpstr>Презентация PowerPoint</vt:lpstr>
      <vt:lpstr>Местоимения</vt:lpstr>
      <vt:lpstr>Глаголы. Повелительное наклонение</vt:lpstr>
      <vt:lpstr>Спряжение глаголов</vt:lpstr>
      <vt:lpstr>Презентация PowerPoint</vt:lpstr>
      <vt:lpstr>Презентация PowerPoint</vt:lpstr>
      <vt:lpstr>Деепричастие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№7 ЕГЭ</dc:title>
  <dc:creator>user</dc:creator>
  <cp:lastModifiedBy>user</cp:lastModifiedBy>
  <cp:revision>5</cp:revision>
  <dcterms:created xsi:type="dcterms:W3CDTF">2020-11-24T16:12:08Z</dcterms:created>
  <dcterms:modified xsi:type="dcterms:W3CDTF">2020-11-24T16:49:44Z</dcterms:modified>
</cp:coreProperties>
</file>