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sldIdLst>
    <p:sldId id="277" r:id="rId2"/>
    <p:sldId id="257" r:id="rId3"/>
    <p:sldId id="258" r:id="rId4"/>
    <p:sldId id="282" r:id="rId5"/>
    <p:sldId id="259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87" r:id="rId15"/>
    <p:sldId id="270" r:id="rId16"/>
    <p:sldId id="271" r:id="rId17"/>
    <p:sldId id="272" r:id="rId18"/>
    <p:sldId id="278" r:id="rId19"/>
    <p:sldId id="279" r:id="rId20"/>
    <p:sldId id="280" r:id="rId21"/>
    <p:sldId id="281" r:id="rId22"/>
    <p:sldId id="273" r:id="rId23"/>
    <p:sldId id="274" r:id="rId24"/>
    <p:sldId id="284" r:id="rId25"/>
    <p:sldId id="285" r:id="rId26"/>
    <p:sldId id="286" r:id="rId27"/>
    <p:sldId id="275" r:id="rId28"/>
    <p:sldId id="276" r:id="rId29"/>
    <p:sldId id="288" r:id="rId30"/>
    <p:sldId id="289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28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4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8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91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648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90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73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06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47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50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49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D4965-749C-4F26-9ABE-5F6A1C55EA28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9C0C4-4859-4F37-98B7-E7873BAF7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5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3050" y="1785937"/>
            <a:ext cx="93868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Сочинение</a:t>
            </a:r>
            <a:br>
              <a:rPr lang="ru-RU" sz="5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ru-RU" sz="5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на ЕГЭ по русскому языку</a:t>
            </a:r>
            <a:endParaRPr lang="ru-RU" sz="5400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50" y="127454"/>
            <a:ext cx="10787063" cy="1095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ru-RU" sz="1900" u="sng" dirty="0" smtClean="0">
                <a:latin typeface="Comic Sans MS" panose="030F0702030302020204" pitchFamily="66" charset="0"/>
              </a:rPr>
              <a:t>2.2. </a:t>
            </a:r>
            <a:r>
              <a:rPr lang="ru-RU" sz="2000" u="sng" dirty="0">
                <a:latin typeface="Comic Sans MS" panose="030F0702030302020204" pitchFamily="66" charset="0"/>
              </a:rPr>
              <a:t>Пояснение к примеру 1 («мы видим», «читатель понимает», «автор подчеркивает», «становится ясно», «здесь важно» и т. д.)</a:t>
            </a:r>
          </a:p>
          <a:p>
            <a:pPr marL="0" lvl="1">
              <a:spcAft>
                <a:spcPts val="500"/>
              </a:spcAft>
            </a:pPr>
            <a:endParaRPr lang="ru-RU" sz="19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352" y="791445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255949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понимаем,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такое может случиться с каждым: вдруг задача оказывается человеку не по силам.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51" y="1886617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02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50" y="200025"/>
            <a:ext cx="10787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ru-RU" sz="1900" u="sng" dirty="0" smtClean="0">
                <a:latin typeface="Comic Sans MS" panose="030F0702030302020204" pitchFamily="66" charset="0"/>
              </a:rPr>
              <a:t>2.3. </a:t>
            </a:r>
            <a:r>
              <a:rPr lang="ru-RU" sz="2000" u="sng" dirty="0">
                <a:latin typeface="Comic Sans MS" panose="030F0702030302020204" pitchFamily="66" charset="0"/>
              </a:rPr>
              <a:t>Пример 2 из предложенного текста (иллюстрация к проблеме</a:t>
            </a:r>
            <a:r>
              <a:rPr lang="ru-RU" sz="2000" u="sng" dirty="0" smtClean="0">
                <a:latin typeface="Comic Sans MS" panose="030F0702030302020204" pitchFamily="66" charset="0"/>
              </a:rPr>
              <a:t>)</a:t>
            </a:r>
            <a:endParaRPr lang="ru-RU" sz="20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50" y="1830486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4349" y="255271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дед нашел выход и позвал на помощь всех, кто был рядом.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33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49" y="10988"/>
            <a:ext cx="10787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ru-RU" sz="2000" u="sng" dirty="0" smtClean="0">
                <a:latin typeface="Comic Sans MS" panose="030F0702030302020204" pitchFamily="66" charset="0"/>
              </a:rPr>
              <a:t>2.4. </a:t>
            </a:r>
            <a:r>
              <a:rPr lang="ru-RU" sz="2000" u="sng" dirty="0">
                <a:latin typeface="Comic Sans MS" panose="030F0702030302020204" pitchFamily="66" charset="0"/>
              </a:rPr>
              <a:t>Пояснение к примеру 1 («мы видим», «читатель понимает», «автор подчеркивает», «становится ясно», «здесь важно» и т. д.)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49" y="1816921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4349" y="255271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Но дед нашел выход и позвал на помощь всех, кто был рядом.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347" y="290921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Важно,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он не опустил руки и решил действовать дальше.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24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49" y="181461"/>
            <a:ext cx="107870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ru-RU" sz="2000" u="sng" dirty="0" smtClean="0">
                <a:latin typeface="Comic Sans MS" panose="030F0702030302020204" pitchFamily="66" charset="0"/>
              </a:rPr>
              <a:t>2.5. </a:t>
            </a:r>
            <a:r>
              <a:rPr lang="ru-RU" sz="2000" u="sng" dirty="0">
                <a:latin typeface="Comic Sans MS" panose="030F0702030302020204" pitchFamily="66" charset="0"/>
              </a:rPr>
              <a:t>Как </a:t>
            </a:r>
            <a:r>
              <a:rPr lang="ru-RU" sz="200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ЛОГИЧЕСКИ</a:t>
            </a:r>
            <a:r>
              <a:rPr lang="ru-RU" sz="2000" u="sng" dirty="0">
                <a:latin typeface="Comic Sans MS" panose="030F0702030302020204" pitchFamily="66" charset="0"/>
              </a:rPr>
              <a:t> связаны пример 1 и пример 2?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49" y="1814046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14347" y="2535133"/>
            <a:ext cx="10787065" cy="1185362"/>
            <a:chOff x="514345" y="2535133"/>
            <a:chExt cx="10787065" cy="1185362"/>
          </a:xfrm>
        </p:grpSpPr>
        <p:sp>
          <p:nvSpPr>
            <p:cNvPr id="10" name="TextBox 9"/>
            <p:cNvSpPr txBox="1"/>
            <p:nvPr/>
          </p:nvSpPr>
          <p:spPr>
            <a:xfrm>
              <a:off x="514345" y="2889498"/>
              <a:ext cx="107870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                                 Важно, что он не опустил руки и решил действовать дальше.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345" y="2535133"/>
              <a:ext cx="107870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                                                       Но дед нашел выход и позвал на помощь всех, кто был рядом.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41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49" y="181461"/>
            <a:ext cx="107870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ru-RU" sz="2000" u="sng" dirty="0" smtClean="0">
                <a:latin typeface="Comic Sans MS" panose="030F0702030302020204" pitchFamily="66" charset="0"/>
              </a:rPr>
              <a:t>2.5. </a:t>
            </a:r>
            <a:r>
              <a:rPr lang="ru-RU" sz="2000" u="sng" dirty="0">
                <a:latin typeface="Comic Sans MS" panose="030F0702030302020204" pitchFamily="66" charset="0"/>
              </a:rPr>
              <a:t>Как </a:t>
            </a:r>
            <a:r>
              <a:rPr lang="ru-RU" sz="200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ЛОГИЧЕСКИ</a:t>
            </a:r>
            <a:r>
              <a:rPr lang="ru-RU" sz="2000" u="sng" dirty="0">
                <a:latin typeface="Comic Sans MS" panose="030F0702030302020204" pitchFamily="66" charset="0"/>
              </a:rPr>
              <a:t> связаны пример 1 и пример 2?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/>
          <a:srcRect l="21266" t="24609" r="6589" b="18945"/>
          <a:stretch/>
        </p:blipFill>
        <p:spPr>
          <a:xfrm>
            <a:off x="207537" y="1265118"/>
            <a:ext cx="11400685" cy="50149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14349" y="803453"/>
            <a:ext cx="1078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Основные виды связи между примерами</a:t>
            </a:r>
            <a:endParaRPr lang="ru-RU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49" y="181461"/>
            <a:ext cx="107870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ru-RU" sz="2000" u="sng" dirty="0" smtClean="0">
                <a:latin typeface="Comic Sans MS" panose="030F0702030302020204" pitchFamily="66" charset="0"/>
              </a:rPr>
              <a:t>2.5. </a:t>
            </a:r>
            <a:r>
              <a:rPr lang="ru-RU" sz="2000" u="sng" dirty="0">
                <a:latin typeface="Comic Sans MS" panose="030F0702030302020204" pitchFamily="66" charset="0"/>
              </a:rPr>
              <a:t>Как </a:t>
            </a:r>
            <a:r>
              <a:rPr lang="ru-RU" sz="200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ЛОГИЧЕСКИ</a:t>
            </a:r>
            <a:r>
              <a:rPr lang="ru-RU" sz="2000" u="sng" dirty="0">
                <a:latin typeface="Comic Sans MS" panose="030F0702030302020204" pitchFamily="66" charset="0"/>
              </a:rPr>
              <a:t> связаны пример 1 и пример 2?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48" y="1816875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14349" y="3268377"/>
            <a:ext cx="10787065" cy="1187505"/>
            <a:chOff x="514347" y="2565534"/>
            <a:chExt cx="10787065" cy="1187505"/>
          </a:xfrm>
        </p:grpSpPr>
        <p:sp>
          <p:nvSpPr>
            <p:cNvPr id="10" name="TextBox 9"/>
            <p:cNvSpPr txBox="1"/>
            <p:nvPr/>
          </p:nvSpPr>
          <p:spPr>
            <a:xfrm>
              <a:off x="514347" y="2922042"/>
              <a:ext cx="107870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                                  Важно, что он не опустил руки и решил действовать дальше.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347" y="2565534"/>
              <a:ext cx="107870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                                                       Но дед нашел выход и позвал на помощь всех, кто был рядом.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4349" y="255271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показывает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этой ситуации.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15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49" y="181461"/>
            <a:ext cx="10787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ru-RU" sz="2000" u="sng" dirty="0" smtClean="0">
                <a:latin typeface="Comic Sans MS" panose="030F0702030302020204" pitchFamily="66" charset="0"/>
              </a:rPr>
              <a:t>2.6 </a:t>
            </a:r>
            <a:r>
              <a:rPr lang="ru-RU" sz="2000" u="sng" dirty="0">
                <a:latin typeface="Comic Sans MS" panose="030F0702030302020204" pitchFamily="66" charset="0"/>
              </a:rPr>
              <a:t>Анализ связи: </a:t>
            </a:r>
            <a:r>
              <a:rPr lang="ru-RU" sz="200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ПОЧЕМУ</a:t>
            </a:r>
            <a:r>
              <a:rPr lang="ru-RU" sz="2000" u="sng" dirty="0">
                <a:latin typeface="Comic Sans MS" panose="030F0702030302020204" pitchFamily="66" charset="0"/>
              </a:rPr>
              <a:t> они связаны именно так? (</a:t>
            </a:r>
            <a:r>
              <a:rPr lang="ru-RU" sz="200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ЗАЧЕМ</a:t>
            </a:r>
            <a:r>
              <a:rPr lang="ru-RU" sz="2000" u="sng" dirty="0">
                <a:latin typeface="Comic Sans MS" panose="030F0702030302020204" pitchFamily="66" charset="0"/>
              </a:rPr>
              <a:t> автору именно такая связь</a:t>
            </a:r>
            <a:r>
              <a:rPr lang="ru-RU" sz="2000" u="sng" dirty="0" smtClean="0">
                <a:latin typeface="Comic Sans MS" panose="030F0702030302020204" pitchFamily="66" charset="0"/>
              </a:rPr>
              <a:t>?)</a:t>
            </a:r>
            <a:endParaRPr lang="ru-RU" sz="20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47" y="1817210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14347" y="3278552"/>
            <a:ext cx="10787067" cy="1280223"/>
            <a:chOff x="514345" y="2565535"/>
            <a:chExt cx="10787067" cy="1176154"/>
          </a:xfrm>
        </p:grpSpPr>
        <p:sp>
          <p:nvSpPr>
            <p:cNvPr id="10" name="TextBox 9"/>
            <p:cNvSpPr txBox="1"/>
            <p:nvPr/>
          </p:nvSpPr>
          <p:spPr>
            <a:xfrm>
              <a:off x="514345" y="2910692"/>
              <a:ext cx="107870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                                  Важно, что он не опустил руки и решил действовать дальше.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347" y="2565535"/>
              <a:ext cx="10787065" cy="83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                                                       Но дед нашел выход и позвал на помощь всех, кто был рядом.  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4349" y="255271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Автор показывает развитие этой ситуации.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48" y="290921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,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продемонстрировать, что человек должен делать в подобных случаях.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54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47" y="1807681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14347" y="3278552"/>
            <a:ext cx="10787067" cy="837362"/>
            <a:chOff x="514345" y="2565535"/>
            <a:chExt cx="10787067" cy="769293"/>
          </a:xfrm>
        </p:grpSpPr>
        <p:sp>
          <p:nvSpPr>
            <p:cNvPr id="10" name="TextBox 9"/>
            <p:cNvSpPr txBox="1"/>
            <p:nvPr/>
          </p:nvSpPr>
          <p:spPr>
            <a:xfrm>
              <a:off x="514345" y="2910692"/>
              <a:ext cx="10787065" cy="42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Важно, что он не опустил руки и решил действовать дальше.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347" y="2565535"/>
              <a:ext cx="10787065" cy="42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Дед нашел выход и позвал на помощь всех, кто был рядом.  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4349" y="255271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Автор показывает развитие этой ситуации.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45" y="290922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, чтобы продемонстрировать, что человек должен делать в подобных случаях.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49" y="181461"/>
            <a:ext cx="1078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Комментарий закончен!</a:t>
            </a:r>
          </a:p>
        </p:txBody>
      </p:sp>
    </p:spTree>
    <p:extLst>
      <p:ext uri="{BB962C8B-B14F-4D97-AF65-F5344CB8AC3E}">
        <p14:creationId xmlns:p14="http://schemas.microsoft.com/office/powerpoint/2010/main" val="14399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14349" y="181461"/>
            <a:ext cx="10787063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Внимание!</a:t>
            </a:r>
          </a:p>
          <a:p>
            <a:pPr marL="0" lvl="1" algn="ctr">
              <a:spcAft>
                <a:spcPts val="500"/>
              </a:spcAft>
            </a:pPr>
            <a:r>
              <a:rPr lang="ru-RU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Связь и ее анализ могут быть в разных местах комментария!</a:t>
            </a:r>
          </a:p>
          <a:p>
            <a:pPr marL="0" lvl="1" algn="ctr">
              <a:spcAft>
                <a:spcPts val="500"/>
              </a:spcAft>
            </a:pPr>
            <a:r>
              <a:rPr lang="ru-RU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Пример 1:</a:t>
            </a:r>
            <a:endParaRPr lang="ru-RU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349" y="1755751"/>
            <a:ext cx="10987089" cy="348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dirty="0" smtClean="0"/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человеку следует поступать с проблемами, которые выглядят нерешаемыми? Именно таким вопросом задается Иван Иванович Пупкин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предложенном тексте.</a:t>
            </a:r>
          </a:p>
          <a:p>
            <a:pPr algn="just">
              <a:spcAft>
                <a:spcPts val="50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Все мы понимаем, что такое может случиться с каждым: вдруг задача оказывается человеку не по силам.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дед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нашел выход и позвал на помощь всех, кто был рядом. Важно, что он не опустил руки и решил действовать дальше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автор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первоначальной ситуации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продемонстрировать,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должен делать в подобных случаях. </a:t>
            </a:r>
          </a:p>
        </p:txBody>
      </p:sp>
    </p:spTree>
    <p:extLst>
      <p:ext uri="{BB962C8B-B14F-4D97-AF65-F5344CB8AC3E}">
        <p14:creationId xmlns:p14="http://schemas.microsoft.com/office/powerpoint/2010/main" val="32737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14349" y="181461"/>
            <a:ext cx="10787063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Внимание!</a:t>
            </a:r>
          </a:p>
          <a:p>
            <a:pPr marL="0" lvl="1" algn="ctr">
              <a:spcAft>
                <a:spcPts val="500"/>
              </a:spcAft>
            </a:pPr>
            <a:r>
              <a:rPr lang="ru-RU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Связь и ее анализ могут быть в разных местах комментария!</a:t>
            </a:r>
          </a:p>
          <a:p>
            <a:pPr marL="0" lvl="1" algn="ctr">
              <a:spcAft>
                <a:spcPts val="500"/>
              </a:spcAft>
            </a:pPr>
            <a:r>
              <a:rPr lang="ru-RU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Пример 2:</a:t>
            </a:r>
            <a:endParaRPr lang="ru-RU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349" y="1755751"/>
            <a:ext cx="10987089" cy="348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dirty="0" smtClean="0"/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человеку следует поступать с проблемами, которые выглядят нерешаемыми? Именно таким вопросом задается Иван Иванович Пупкин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предложенном тексте.</a:t>
            </a:r>
          </a:p>
          <a:p>
            <a:pPr algn="just">
              <a:spcAft>
                <a:spcPts val="50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сказке автор сначала подводит героя к сложной задаче, а затем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первоначальной ситуации,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продемонстрировать,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должен делать в подобных случаях.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Герой текста 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смог сам вытащить репку. Все мы понимаем, что такое может случиться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каждым: вдруг задача оказывается человеку не по силам. Но дед нашел выход и позвал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помощь всех, кто был рядом. Важно, что он не опустил руки и решил действовать дальше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04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50" y="200025"/>
            <a:ext cx="10787063" cy="5968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ru-RU" sz="2100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СТРУКТУРА РАБОТЫ</a:t>
            </a:r>
          </a:p>
          <a:p>
            <a:pPr>
              <a:spcAft>
                <a:spcPts val="500"/>
              </a:spcAft>
            </a:pPr>
            <a:r>
              <a:rPr lang="ru-RU" sz="2100" dirty="0">
                <a:latin typeface="Comic Sans MS" panose="030F0702030302020204" pitchFamily="66" charset="0"/>
              </a:rPr>
              <a:t>1. </a:t>
            </a:r>
            <a:r>
              <a:rPr lang="ru-RU" sz="21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ПРОБЛЕМА</a:t>
            </a:r>
            <a:r>
              <a:rPr lang="ru-RU" sz="2100" dirty="0" smtClean="0">
                <a:latin typeface="Comic Sans MS" panose="030F0702030302020204" pitchFamily="66" charset="0"/>
              </a:rPr>
              <a:t> в предложенном тексте = вопрос, над которым задумывается автор</a:t>
            </a:r>
          </a:p>
          <a:p>
            <a:pPr>
              <a:spcAft>
                <a:spcPts val="500"/>
              </a:spcAft>
            </a:pPr>
            <a:r>
              <a:rPr lang="ru-RU" sz="2100" dirty="0" smtClean="0">
                <a:latin typeface="Comic Sans MS" panose="030F0702030302020204" pitchFamily="66" charset="0"/>
              </a:rPr>
              <a:t>2. </a:t>
            </a:r>
            <a:r>
              <a:rPr lang="ru-RU" sz="21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КОММЕНТАРИЙ </a:t>
            </a:r>
            <a:r>
              <a:rPr lang="ru-RU" sz="2100" b="1" dirty="0">
                <a:solidFill>
                  <a:srgbClr val="C00000"/>
                </a:solidFill>
                <a:latin typeface="Comic Sans MS" panose="030F0702030302020204" pitchFamily="66" charset="0"/>
              </a:rPr>
              <a:t>К ПРОБЛЕМЕ</a:t>
            </a:r>
          </a:p>
          <a:p>
            <a:pPr marL="800100" lvl="1" indent="-342900">
              <a:spcAft>
                <a:spcPts val="500"/>
              </a:spcAft>
              <a:buFont typeface="+mj-lt"/>
              <a:buAutoNum type="arabicParenR"/>
            </a:pPr>
            <a:r>
              <a:rPr lang="ru-RU" sz="2100" dirty="0" smtClean="0">
                <a:latin typeface="Comic Sans MS" panose="030F0702030302020204" pitchFamily="66" charset="0"/>
              </a:rPr>
              <a:t>Пример 1 из предложенного текста (иллюстрация к проблеме)</a:t>
            </a:r>
          </a:p>
          <a:p>
            <a:pPr marL="800100" lvl="1" indent="-342900">
              <a:spcAft>
                <a:spcPts val="500"/>
              </a:spcAft>
              <a:buFont typeface="+mj-lt"/>
              <a:buAutoNum type="arabicParenR"/>
            </a:pPr>
            <a:r>
              <a:rPr lang="ru-RU" sz="2100" dirty="0" smtClean="0">
                <a:latin typeface="Comic Sans MS" panose="030F0702030302020204" pitchFamily="66" charset="0"/>
              </a:rPr>
              <a:t>Пояснение к примеру 1 («мы видим», «читатель понимает», «автор подчеркивает», «становится ясно», «здесь важно» и т. д.)</a:t>
            </a:r>
          </a:p>
          <a:p>
            <a:pPr marL="800100" lvl="1" indent="-342900">
              <a:spcAft>
                <a:spcPts val="500"/>
              </a:spcAft>
              <a:buFont typeface="+mj-lt"/>
              <a:buAutoNum type="arabicParenR"/>
            </a:pPr>
            <a:r>
              <a:rPr lang="ru-RU" sz="2100" dirty="0">
                <a:latin typeface="Comic Sans MS" panose="030F0702030302020204" pitchFamily="66" charset="0"/>
              </a:rPr>
              <a:t>Пример </a:t>
            </a:r>
            <a:r>
              <a:rPr lang="ru-RU" sz="2100" dirty="0" smtClean="0">
                <a:latin typeface="Comic Sans MS" panose="030F0702030302020204" pitchFamily="66" charset="0"/>
              </a:rPr>
              <a:t>2 </a:t>
            </a:r>
            <a:r>
              <a:rPr lang="ru-RU" sz="2100" dirty="0">
                <a:latin typeface="Comic Sans MS" panose="030F0702030302020204" pitchFamily="66" charset="0"/>
              </a:rPr>
              <a:t>из предложенного текста (иллюстрация к проблеме)</a:t>
            </a:r>
          </a:p>
          <a:p>
            <a:pPr marL="800100" lvl="1" indent="-342900">
              <a:spcAft>
                <a:spcPts val="500"/>
              </a:spcAft>
              <a:buFont typeface="+mj-lt"/>
              <a:buAutoNum type="arabicParenR"/>
            </a:pPr>
            <a:r>
              <a:rPr lang="ru-RU" sz="2100" dirty="0">
                <a:latin typeface="Comic Sans MS" panose="030F0702030302020204" pitchFamily="66" charset="0"/>
              </a:rPr>
              <a:t>Пояснение к примеру </a:t>
            </a:r>
            <a:r>
              <a:rPr lang="ru-RU" sz="2100" dirty="0" smtClean="0">
                <a:latin typeface="Comic Sans MS" panose="030F0702030302020204" pitchFamily="66" charset="0"/>
              </a:rPr>
              <a:t>2</a:t>
            </a:r>
          </a:p>
          <a:p>
            <a:pPr marL="800100" lvl="1" indent="-342900">
              <a:spcAft>
                <a:spcPts val="500"/>
              </a:spcAft>
              <a:buFont typeface="+mj-lt"/>
              <a:buAutoNum type="arabicParenR"/>
            </a:pPr>
            <a:r>
              <a:rPr lang="ru-RU" sz="2100" dirty="0" smtClean="0">
                <a:latin typeface="Comic Sans MS" panose="030F0702030302020204" pitchFamily="66" charset="0"/>
              </a:rPr>
              <a:t>Как </a:t>
            </a:r>
            <a:r>
              <a:rPr lang="ru-RU" sz="21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ЛОГИЧЕСКИ</a:t>
            </a:r>
            <a:r>
              <a:rPr lang="ru-RU" sz="2100" dirty="0" smtClean="0">
                <a:latin typeface="Comic Sans MS" panose="030F0702030302020204" pitchFamily="66" charset="0"/>
              </a:rPr>
              <a:t> связаны пример 1 и пример 2? </a:t>
            </a:r>
            <a:endParaRPr lang="en-US" sz="2100" dirty="0" smtClean="0">
              <a:latin typeface="Comic Sans MS" panose="030F0702030302020204" pitchFamily="66" charset="0"/>
            </a:endParaRPr>
          </a:p>
          <a:p>
            <a:pPr marL="800100" lvl="1" indent="-342900">
              <a:spcAft>
                <a:spcPts val="500"/>
              </a:spcAft>
              <a:buFont typeface="+mj-lt"/>
              <a:buAutoNum type="arabicParenR"/>
            </a:pPr>
            <a:r>
              <a:rPr lang="ru-RU" sz="2100" smtClean="0">
                <a:latin typeface="Comic Sans MS" panose="030F0702030302020204" pitchFamily="66" charset="0"/>
              </a:rPr>
              <a:t>Анализ </a:t>
            </a:r>
            <a:r>
              <a:rPr lang="ru-RU" sz="2100" dirty="0" smtClean="0">
                <a:latin typeface="Comic Sans MS" panose="030F0702030302020204" pitchFamily="66" charset="0"/>
              </a:rPr>
              <a:t>связи: </a:t>
            </a:r>
            <a:r>
              <a:rPr lang="ru-RU" sz="21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ПОЧЕМУ</a:t>
            </a:r>
            <a:r>
              <a:rPr lang="ru-RU" sz="2100" dirty="0" smtClean="0">
                <a:latin typeface="Comic Sans MS" panose="030F0702030302020204" pitchFamily="66" charset="0"/>
              </a:rPr>
              <a:t> они связаны именно так? (</a:t>
            </a:r>
            <a:r>
              <a:rPr lang="ru-RU" sz="21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ЗАЧЕМ</a:t>
            </a:r>
            <a:r>
              <a:rPr lang="ru-RU" sz="2100" dirty="0" smtClean="0">
                <a:latin typeface="Comic Sans MS" panose="030F0702030302020204" pitchFamily="66" charset="0"/>
              </a:rPr>
              <a:t> автору именно такая связь?)</a:t>
            </a:r>
          </a:p>
          <a:p>
            <a:pPr marL="14288" lvl="1">
              <a:spcAft>
                <a:spcPts val="500"/>
              </a:spcAft>
            </a:pPr>
            <a:r>
              <a:rPr lang="ru-RU" sz="2100" dirty="0" smtClean="0">
                <a:latin typeface="Comic Sans MS" panose="030F0702030302020204" pitchFamily="66" charset="0"/>
              </a:rPr>
              <a:t>3. </a:t>
            </a:r>
            <a:r>
              <a:rPr lang="ru-RU" sz="21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ПОЗИЦИЯ АВТОРА </a:t>
            </a:r>
            <a:r>
              <a:rPr lang="ru-RU" sz="2100" dirty="0" smtClean="0">
                <a:latin typeface="Comic Sans MS" panose="030F0702030302020204" pitchFamily="66" charset="0"/>
              </a:rPr>
              <a:t>по проблеме = ответ на поставленный вопрос</a:t>
            </a:r>
          </a:p>
          <a:p>
            <a:pPr marL="14288" lvl="1">
              <a:spcAft>
                <a:spcPts val="500"/>
              </a:spcAft>
            </a:pPr>
            <a:r>
              <a:rPr lang="ru-RU" sz="2100" dirty="0" smtClean="0">
                <a:latin typeface="Comic Sans MS" panose="030F0702030302020204" pitchFamily="66" charset="0"/>
              </a:rPr>
              <a:t>4. </a:t>
            </a:r>
            <a:r>
              <a:rPr lang="ru-RU" sz="21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МОЕ ОТНОШЕНИЕ </a:t>
            </a:r>
            <a:r>
              <a:rPr lang="ru-RU" sz="2100" dirty="0" smtClean="0">
                <a:latin typeface="Comic Sans MS" panose="030F0702030302020204" pitchFamily="66" charset="0"/>
              </a:rPr>
              <a:t>к позиции автора (согласен/не согласен</a:t>
            </a:r>
            <a:r>
              <a:rPr lang="ru-RU" sz="2100" dirty="0">
                <a:latin typeface="Comic Sans MS" panose="030F0702030302020204" pitchFamily="66" charset="0"/>
              </a:rPr>
              <a:t>;</a:t>
            </a:r>
            <a:r>
              <a:rPr lang="ru-RU" sz="2100" dirty="0" smtClean="0">
                <a:latin typeface="Comic Sans MS" panose="030F0702030302020204" pitchFamily="66" charset="0"/>
              </a:rPr>
              <a:t> считаю, что автор прав/не прав) + </a:t>
            </a:r>
            <a:r>
              <a:rPr lang="ru-RU" sz="21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МОЕ ОБОСНОВАНИЕ </a:t>
            </a:r>
            <a:r>
              <a:rPr lang="ru-RU" sz="2100" dirty="0" smtClean="0">
                <a:latin typeface="Comic Sans MS" panose="030F0702030302020204" pitchFamily="66" charset="0"/>
              </a:rPr>
              <a:t>этого отношения (почему я с ним согласен/не согласен?)</a:t>
            </a:r>
          </a:p>
          <a:p>
            <a:pPr marL="14288" lvl="1">
              <a:spcAft>
                <a:spcPts val="500"/>
              </a:spcAft>
            </a:pPr>
            <a:r>
              <a:rPr lang="ru-RU" sz="2100" dirty="0" smtClean="0">
                <a:latin typeface="Comic Sans MS" panose="030F0702030302020204" pitchFamily="66" charset="0"/>
              </a:rPr>
              <a:t>5*. Если нужно - заключение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69851" y="560373"/>
            <a:ext cx="885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latin typeface="Segoe Script" panose="030B0504020000000003" pitchFamily="66" charset="0"/>
              </a:rPr>
              <a:t>1 б</a:t>
            </a:r>
            <a:endParaRPr lang="ru-RU" sz="2800" b="1" dirty="0">
              <a:solidFill>
                <a:srgbClr val="00B0F0"/>
              </a:solidFill>
              <a:latin typeface="Segoe Script" panose="030B0504020000000003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467" y="1344212"/>
            <a:ext cx="885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latin typeface="Segoe Script" panose="030B0504020000000003" pitchFamily="66" charset="0"/>
              </a:rPr>
              <a:t>6 б</a:t>
            </a:r>
            <a:endParaRPr lang="ru-RU" sz="2800" b="1" dirty="0">
              <a:solidFill>
                <a:srgbClr val="00B0F0"/>
              </a:solidFill>
              <a:latin typeface="Segoe Script" panose="030B0504020000000003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50122" y="4166400"/>
            <a:ext cx="885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latin typeface="Segoe Script" panose="030B0504020000000003" pitchFamily="66" charset="0"/>
              </a:rPr>
              <a:t>1 б</a:t>
            </a:r>
            <a:endParaRPr lang="ru-RU" sz="2800" b="1" dirty="0">
              <a:solidFill>
                <a:srgbClr val="00B0F0"/>
              </a:solidFill>
              <a:latin typeface="Segoe Script" panose="030B0504020000000003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52843" y="4681962"/>
            <a:ext cx="885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latin typeface="Segoe Script" panose="030B0504020000000003" pitchFamily="66" charset="0"/>
              </a:rPr>
              <a:t>1 б</a:t>
            </a:r>
            <a:endParaRPr lang="ru-RU" sz="2800" b="1" dirty="0">
              <a:solidFill>
                <a:srgbClr val="00B0F0"/>
              </a:solidFill>
              <a:latin typeface="Segoe Script" panose="030B0504020000000003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15835" y="6168326"/>
            <a:ext cx="871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>
                <a:solidFill>
                  <a:srgbClr val="00B0F0"/>
                </a:solidFill>
                <a:latin typeface="Segoe Script" panose="030B0504020000000003" pitchFamily="66" charset="0"/>
              </a:rPr>
              <a:t>+ 16 баллов за грамотность и остальное</a:t>
            </a:r>
            <a:endParaRPr lang="ru-RU" sz="2800" u="sng" dirty="0">
              <a:solidFill>
                <a:srgbClr val="00B0F0"/>
              </a:solidFill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14349" y="181461"/>
            <a:ext cx="10787063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Внимание!</a:t>
            </a:r>
          </a:p>
          <a:p>
            <a:pPr marL="0" lvl="1" algn="ctr">
              <a:spcAft>
                <a:spcPts val="500"/>
              </a:spcAft>
            </a:pPr>
            <a:r>
              <a:rPr lang="ru-RU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Связь и ее анализ могут быть в разных местах комментария!</a:t>
            </a:r>
          </a:p>
          <a:p>
            <a:pPr marL="0" lvl="1" algn="ctr">
              <a:spcAft>
                <a:spcPts val="500"/>
              </a:spcAft>
            </a:pPr>
            <a:r>
              <a:rPr lang="ru-RU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Пример 3:</a:t>
            </a:r>
            <a:endParaRPr lang="ru-RU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349" y="1755751"/>
            <a:ext cx="10987089" cy="348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dirty="0" smtClean="0"/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человеку следует поступать с проблемами, которые выглядят нерешаемыми? Именно таким вопросом задается Иван Иванович Пупкин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предложенном тексте.</a:t>
            </a:r>
          </a:p>
          <a:p>
            <a:pPr algn="just">
              <a:spcAft>
                <a:spcPts val="50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Все мы понимаем, что такое может случиться с каждым: вдруг задача оказывается человеку не по силам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показывает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этой ситуации: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дед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нашел выход и позвал на помощь всех, кто был рядом. Важно, что он не опустил руки и решил действовать дальше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 И. Пупкин демонстрирует, что человек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делать в подобных случаях. </a:t>
            </a:r>
          </a:p>
        </p:txBody>
      </p:sp>
    </p:spTree>
    <p:extLst>
      <p:ext uri="{BB962C8B-B14F-4D97-AF65-F5344CB8AC3E}">
        <p14:creationId xmlns:p14="http://schemas.microsoft.com/office/powerpoint/2010/main" val="1365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" y="1491348"/>
            <a:ext cx="116871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Что там у нас </a:t>
            </a:r>
            <a:b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после комментария?</a:t>
            </a:r>
            <a:endParaRPr lang="ru-RU" sz="5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09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49" y="181461"/>
            <a:ext cx="10787063" cy="787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288" lvl="1">
              <a:spcAft>
                <a:spcPts val="500"/>
              </a:spcAft>
            </a:pPr>
            <a:r>
              <a:rPr lang="ru-RU" sz="2000" u="sng" dirty="0">
                <a:latin typeface="Comic Sans MS" panose="030F0702030302020204" pitchFamily="66" charset="0"/>
              </a:rPr>
              <a:t>3. </a:t>
            </a:r>
            <a:r>
              <a:rPr lang="ru-RU" sz="200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ПОЗИЦИЯ АВТОРА </a:t>
            </a:r>
            <a:r>
              <a:rPr lang="ru-RU" sz="2000" u="sng" dirty="0">
                <a:latin typeface="Comic Sans MS" panose="030F0702030302020204" pitchFamily="66" charset="0"/>
              </a:rPr>
              <a:t>по проблеме = ответ на поставленный вопрос</a:t>
            </a:r>
          </a:p>
          <a:p>
            <a:pPr marL="0" lvl="1">
              <a:spcAft>
                <a:spcPts val="500"/>
              </a:spcAft>
            </a:pPr>
            <a:endParaRPr lang="ru-RU" sz="20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человеку следует поступать с проблемами, которые выглядят нерешаемыми?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47" y="1830486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14347" y="3278552"/>
            <a:ext cx="10787067" cy="837362"/>
            <a:chOff x="514345" y="2565535"/>
            <a:chExt cx="10787067" cy="769293"/>
          </a:xfrm>
        </p:grpSpPr>
        <p:sp>
          <p:nvSpPr>
            <p:cNvPr id="10" name="TextBox 9"/>
            <p:cNvSpPr txBox="1"/>
            <p:nvPr/>
          </p:nvSpPr>
          <p:spPr>
            <a:xfrm>
              <a:off x="514345" y="2910692"/>
              <a:ext cx="10787065" cy="42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Важно, что он не опустил руки и решил действовать дальше.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347" y="2565535"/>
              <a:ext cx="10787065" cy="42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Дед нашел выход и позвал на помощь всех, кто был рядом.  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4349" y="255271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Автор показывает развитие этой ситуации.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45" y="2916013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, чтобы продемонстрировать, что человек должен делать в подобных случаях.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49" y="399806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Иванович Пупкин утверждает: даже если проблема кажется очень сложной, человек сможет с ней справиться, обратившись за помощью </a:t>
            </a:r>
            <a:b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окружающим.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1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47" y="-6966"/>
            <a:ext cx="10787063" cy="1033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288" lvl="1">
              <a:spcAft>
                <a:spcPts val="500"/>
              </a:spcAft>
            </a:pPr>
            <a:r>
              <a:rPr lang="ru-RU" sz="1850" u="sng" dirty="0">
                <a:latin typeface="Comic Sans MS" panose="030F0702030302020204" pitchFamily="66" charset="0"/>
              </a:rPr>
              <a:t>4. </a:t>
            </a:r>
            <a:r>
              <a:rPr lang="ru-RU" sz="185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МОЕ ОТНОШЕНИЕ </a:t>
            </a:r>
            <a:r>
              <a:rPr lang="ru-RU" sz="1850" u="sng" dirty="0">
                <a:latin typeface="Comic Sans MS" panose="030F0702030302020204" pitchFamily="66" charset="0"/>
              </a:rPr>
              <a:t>к позиции автора (согласен/не согласен; считаю, что автор прав/не прав) + </a:t>
            </a:r>
            <a:r>
              <a:rPr lang="ru-RU" sz="185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МОЕ ОБОСНОВАНИЕ </a:t>
            </a:r>
            <a:r>
              <a:rPr lang="ru-RU" sz="1850" u="sng" dirty="0">
                <a:latin typeface="Comic Sans MS" panose="030F0702030302020204" pitchFamily="66" charset="0"/>
              </a:rPr>
              <a:t>этого отношения (почему я с ним согласен/не согласен?)</a:t>
            </a:r>
          </a:p>
          <a:p>
            <a:pPr marL="0" lvl="1">
              <a:spcAft>
                <a:spcPts val="500"/>
              </a:spcAft>
            </a:pPr>
            <a:endParaRPr lang="ru-RU" sz="20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46" y="1830486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14347" y="3278552"/>
            <a:ext cx="10787067" cy="837362"/>
            <a:chOff x="514345" y="2565535"/>
            <a:chExt cx="10787067" cy="769293"/>
          </a:xfrm>
        </p:grpSpPr>
        <p:sp>
          <p:nvSpPr>
            <p:cNvPr id="10" name="TextBox 9"/>
            <p:cNvSpPr txBox="1"/>
            <p:nvPr/>
          </p:nvSpPr>
          <p:spPr>
            <a:xfrm>
              <a:off x="514345" y="2910692"/>
              <a:ext cx="10787065" cy="42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Важно, что он не опустил руки и решил действовать дальше.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347" y="2565535"/>
              <a:ext cx="10787065" cy="42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Дед нашел выход и позвал на помощь всех, кто был рядом.  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4349" y="255271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Автор показывает развитие этой ситуации.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45" y="2911969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, чтобы продемонстрировать, что человек должен делать в подобных случаях.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49" y="399806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Иван Иванович Пупкин утверждает: даже если проблема кажется очень сложной, человек сможет с ней справиться, обратившись за помощью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окружающим.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346" y="5118753"/>
            <a:ext cx="107870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совершенно согласен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мыслью автора: именно в умении взаимодействовать кроется залог успеха.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Подтверждением этой мудрости для меня служит,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такая русская пословица: «Одна голова хорошо, а две лучше». Вместе люди всегда смогут добиться большего.</a:t>
            </a:r>
          </a:p>
        </p:txBody>
      </p:sp>
    </p:spTree>
    <p:extLst>
      <p:ext uri="{BB962C8B-B14F-4D97-AF65-F5344CB8AC3E}">
        <p14:creationId xmlns:p14="http://schemas.microsoft.com/office/powerpoint/2010/main" val="223397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14349" y="181461"/>
            <a:ext cx="1078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Как еще можно обосновать?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4335" y="643126"/>
            <a:ext cx="10987089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u="sng" dirty="0" smtClean="0">
                <a:latin typeface="Comic Sans MS" panose="030F0702030302020204" pitchFamily="66" charset="0"/>
              </a:rPr>
              <a:t>Литература:</a:t>
            </a:r>
          </a:p>
          <a:p>
            <a:pPr algn="just">
              <a:spcAft>
                <a:spcPts val="5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Подтверждением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мудрости для меня служит,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 «Три мушкетера». У главных героев все получалось именно потому, что они были неразлучны.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люди всегда смогут добиться большего.</a:t>
            </a:r>
          </a:p>
          <a:p>
            <a:pPr algn="just">
              <a:spcAft>
                <a:spcPts val="500"/>
              </a:spcAft>
            </a:pP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34" y="2434069"/>
            <a:ext cx="10987089" cy="2436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u="sng" dirty="0" smtClean="0">
                <a:latin typeface="Comic Sans MS" panose="030F0702030302020204" pitchFamily="66" charset="0"/>
              </a:rPr>
              <a:t>История:</a:t>
            </a:r>
          </a:p>
          <a:p>
            <a:pPr algn="just">
              <a:spcAft>
                <a:spcPts val="5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Подтверждением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мудрости для меня служит,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b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феодальной раздробленностью на Руси и татаро-монгольским игом. Только когда русские княжества объединились, они смогли победить врага.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люди всегда смогут добиться большего.</a:t>
            </a:r>
          </a:p>
          <a:p>
            <a:pPr algn="just">
              <a:spcAft>
                <a:spcPts val="500"/>
              </a:spcAft>
            </a:pP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4" y="4501302"/>
            <a:ext cx="10987089" cy="2003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u="sng" dirty="0" smtClean="0">
                <a:latin typeface="Comic Sans MS" panose="030F0702030302020204" pitchFamily="66" charset="0"/>
              </a:rPr>
              <a:t>Кино:</a:t>
            </a:r>
          </a:p>
          <a:p>
            <a:pPr algn="just">
              <a:spcAft>
                <a:spcPts val="5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Подтверждением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мудрости для меня служит,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 сериала «Острые козырьки». Главные герои – члены одной семьи и никогда не бросают друг друга в беде, что и позволяет им пройти через все препятствия на пути </a:t>
            </a:r>
            <a:b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своей цели. 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люди всегда смогут добиться большего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7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14349" y="181461"/>
            <a:ext cx="1078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Как еще можно обосновать?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4335" y="643126"/>
            <a:ext cx="10987089" cy="311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300" u="sng" dirty="0" smtClean="0">
                <a:latin typeface="Comic Sans MS" panose="030F0702030302020204" pitchFamily="66" charset="0"/>
              </a:rPr>
              <a:t>Актуальная повестка СМИ:</a:t>
            </a:r>
          </a:p>
          <a:p>
            <a:pPr algn="just">
              <a:spcAft>
                <a:spcPts val="500"/>
              </a:spcAft>
            </a:pPr>
            <a:r>
              <a:rPr lang="ru-RU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Подтверждением </a:t>
            </a:r>
            <a:r>
              <a:rPr lang="ru-RU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мудрости для меня служит, </a:t>
            </a:r>
            <a:r>
              <a:rPr lang="ru-RU" sz="23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3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противостояние белорусского народа незаконной власти. Уже много месяцев никакие силовые структуры не могут подавить протест, потому что люди помогают друг друга всегда и во всем, помогают и в тюрьме, и на свободе. </a:t>
            </a:r>
            <a:r>
              <a:rPr lang="ru-RU" sz="23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люди всегда смогут добиться большего.</a:t>
            </a:r>
          </a:p>
          <a:p>
            <a:pPr algn="just">
              <a:spcAft>
                <a:spcPts val="500"/>
              </a:spcAft>
            </a:pPr>
            <a:endParaRPr lang="ru-RU" sz="23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500"/>
              </a:spcAft>
            </a:pPr>
            <a:endParaRPr lang="ru-RU" sz="23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33" y="2770256"/>
            <a:ext cx="10987089" cy="2762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300" u="sng" dirty="0" smtClean="0">
                <a:latin typeface="Comic Sans MS" panose="030F0702030302020204" pitchFamily="66" charset="0"/>
              </a:rPr>
              <a:t>Пример из жизни:</a:t>
            </a:r>
          </a:p>
          <a:p>
            <a:pPr algn="just">
              <a:spcAft>
                <a:spcPts val="500"/>
              </a:spcAft>
            </a:pPr>
            <a:r>
              <a:rPr lang="ru-RU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Подтверждением </a:t>
            </a:r>
            <a:r>
              <a:rPr lang="ru-RU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мудрости для меня служит, </a:t>
            </a:r>
            <a:r>
              <a:rPr lang="ru-RU" sz="23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3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 собственный опыт. Я занимаюсь футболом и точно знаю: все мои таланты мало чего стоят без моих друзей по команде. Только сообща мы можем победить соперника. </a:t>
            </a:r>
            <a:r>
              <a:rPr lang="ru-RU" sz="23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люди всегда смогут добиться большего.</a:t>
            </a:r>
          </a:p>
          <a:p>
            <a:pPr algn="just">
              <a:spcAft>
                <a:spcPts val="500"/>
              </a:spcAft>
            </a:pPr>
            <a:r>
              <a:rPr lang="ru-RU" sz="23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500"/>
              </a:spcAft>
            </a:pPr>
            <a:endParaRPr lang="ru-RU" sz="23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3" y="4569467"/>
            <a:ext cx="10987089" cy="2280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300" u="sng" dirty="0" smtClean="0">
                <a:latin typeface="Comic Sans MS" panose="030F0702030302020204" pitchFamily="66" charset="0"/>
              </a:rPr>
              <a:t>Абстрактные </a:t>
            </a:r>
            <a:r>
              <a:rPr lang="ru-RU" sz="2300" u="sng" smtClean="0">
                <a:latin typeface="Comic Sans MS" panose="030F0702030302020204" pitchFamily="66" charset="0"/>
              </a:rPr>
              <a:t>рассуждения «от противного»:</a:t>
            </a:r>
            <a:endParaRPr lang="ru-RU" sz="2300" u="sng" dirty="0" smtClean="0">
              <a:latin typeface="Comic Sans MS" panose="030F0702030302020204" pitchFamily="66" charset="0"/>
            </a:endParaRPr>
          </a:p>
          <a:p>
            <a:pPr algn="just">
              <a:spcAft>
                <a:spcPts val="500"/>
              </a:spcAft>
            </a:pPr>
            <a:r>
              <a:rPr lang="ru-RU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представим, </a:t>
            </a:r>
            <a:r>
              <a:rPr lang="ru-RU" sz="23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было бы с этим миром, если бы каждый был в нем только за себя и все свои проблемы человек должен был бы решать сам. Я думаю, человечества бы просто не было: саблезубые тигры переловили бы всех первобытных людей по одиночке, ведь без защиты племени человек слабее хищника. А вот вместе люди смогут и защитить себя, и добиться большего.</a:t>
            </a:r>
            <a:endParaRPr lang="ru-RU" sz="23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1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14335" y="899509"/>
            <a:ext cx="10987089" cy="2536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300" dirty="0" smtClean="0">
                <a:latin typeface="Comic Sans MS" panose="030F0702030302020204" pitchFamily="66" charset="0"/>
              </a:rPr>
              <a:t>➦ Афоризмы и крылатые выражения</a:t>
            </a:r>
          </a:p>
          <a:p>
            <a:pPr algn="just">
              <a:spcAft>
                <a:spcPts val="500"/>
              </a:spcAft>
            </a:pPr>
            <a:r>
              <a:rPr lang="ru-RU" sz="2300" dirty="0">
                <a:latin typeface="Comic Sans MS" panose="030F0702030302020204" pitchFamily="66" charset="0"/>
              </a:rPr>
              <a:t>➦ </a:t>
            </a:r>
            <a:r>
              <a:rPr lang="ru-RU" sz="2300" dirty="0" smtClean="0">
                <a:latin typeface="Comic Sans MS" panose="030F0702030302020204" pitchFamily="66" charset="0"/>
              </a:rPr>
              <a:t>Примеры из мультфильмов</a:t>
            </a:r>
          </a:p>
          <a:p>
            <a:pPr algn="just">
              <a:spcAft>
                <a:spcPts val="500"/>
              </a:spcAft>
            </a:pPr>
            <a:r>
              <a:rPr lang="ru-RU" sz="2300" dirty="0" smtClean="0">
                <a:latin typeface="Comic Sans MS" panose="030F0702030302020204" pitchFamily="66" charset="0"/>
              </a:rPr>
              <a:t>➦ Примеры из комиксов и </a:t>
            </a:r>
            <a:r>
              <a:rPr lang="ru-RU" sz="2300" dirty="0" err="1" smtClean="0">
                <a:latin typeface="Comic Sans MS" panose="030F0702030302020204" pitchFamily="66" charset="0"/>
              </a:rPr>
              <a:t>манги</a:t>
            </a:r>
            <a:endParaRPr lang="ru-RU" sz="2300" dirty="0" smtClean="0">
              <a:latin typeface="Comic Sans MS" panose="030F0702030302020204" pitchFamily="66" charset="0"/>
            </a:endParaRPr>
          </a:p>
          <a:p>
            <a:pPr algn="just">
              <a:spcAft>
                <a:spcPts val="500"/>
              </a:spcAft>
            </a:pPr>
            <a:r>
              <a:rPr lang="ru-RU" sz="2300" dirty="0" smtClean="0">
                <a:latin typeface="Comic Sans MS" panose="030F0702030302020204" pitchFamily="66" charset="0"/>
              </a:rPr>
              <a:t>➦ Примеры из компьютерных игр</a:t>
            </a:r>
          </a:p>
          <a:p>
            <a:pPr algn="just">
              <a:spcAft>
                <a:spcPts val="500"/>
              </a:spcAft>
            </a:pPr>
            <a:r>
              <a:rPr lang="ru-RU" sz="2300" dirty="0" smtClean="0">
                <a:latin typeface="Comic Sans MS" panose="030F0702030302020204" pitchFamily="66" charset="0"/>
              </a:rPr>
              <a:t>➦ Примеры из семейной истории</a:t>
            </a:r>
          </a:p>
          <a:p>
            <a:pPr algn="just">
              <a:spcAft>
                <a:spcPts val="500"/>
              </a:spcAft>
            </a:pPr>
            <a:r>
              <a:rPr lang="ru-RU" sz="2300" dirty="0" smtClean="0">
                <a:latin typeface="Comic Sans MS" panose="030F0702030302020204" pitchFamily="66" charset="0"/>
              </a:rPr>
              <a:t>➦ Вообще любые примеры!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4361" y="267563"/>
            <a:ext cx="10787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Как еще можно обосновать?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4361" y="3879501"/>
            <a:ext cx="10787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Обоснование может быть любым!</a:t>
            </a:r>
          </a:p>
        </p:txBody>
      </p:sp>
    </p:spTree>
    <p:extLst>
      <p:ext uri="{BB962C8B-B14F-4D97-AF65-F5344CB8AC3E}">
        <p14:creationId xmlns:p14="http://schemas.microsoft.com/office/powerpoint/2010/main" val="52066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14352" y="71887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2183378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Все мы понимаем, что такое может случиться с каждым: вдруг задача оказывается человеку не по силам.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46" y="1820413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       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14347" y="3278552"/>
            <a:ext cx="10787067" cy="837362"/>
            <a:chOff x="514345" y="2565535"/>
            <a:chExt cx="10787067" cy="769293"/>
          </a:xfrm>
        </p:grpSpPr>
        <p:sp>
          <p:nvSpPr>
            <p:cNvPr id="10" name="TextBox 9"/>
            <p:cNvSpPr txBox="1"/>
            <p:nvPr/>
          </p:nvSpPr>
          <p:spPr>
            <a:xfrm>
              <a:off x="514345" y="2910692"/>
              <a:ext cx="10787065" cy="42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Важно, что он не опустил руки и решил действовать дальше.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4347" y="2565535"/>
              <a:ext cx="10787065" cy="424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500"/>
                </a:spcAft>
              </a:pP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Дед нашел выход и позвал на помощь всех, кто был рядом.  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4349" y="2552710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Автор показывает развитие этой ситуации.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44" y="2916057"/>
            <a:ext cx="10787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, чтобы продемонстрировать, что человек должен делать в подобных случаях.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49" y="3998064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Иван Иванович Пупкин утверждает: даже если проблема кажется очень сложной, человек сможет с ней справиться, обратившись за помощью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окружающим.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346" y="5118753"/>
            <a:ext cx="107870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Я совершенно согласен с мыслью автора: именно в умении взаимодействовать кроется залог успеха. Подтверждением этой мудрости для меня служит, например, такая русская пословица: «Одна голова хорошо, а две лучше». Вместе люди всегда смогут добиться большего.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54975" y="147530"/>
            <a:ext cx="6505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F0"/>
                </a:solidFill>
                <a:latin typeface="Segoe Script" panose="030B0504020000000003" pitchFamily="66" charset="0"/>
              </a:rPr>
              <a:t>138 слов. Что делать???</a:t>
            </a:r>
            <a:endParaRPr lang="ru-RU" sz="3600" b="1" dirty="0">
              <a:solidFill>
                <a:srgbClr val="00B0F0"/>
              </a:solidFill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07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055255"/>
            <a:ext cx="8252917" cy="48468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1752" y="98609"/>
            <a:ext cx="11457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1. Вступление:</a:t>
            </a:r>
            <a:r>
              <a:rPr lang="ru-RU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«Наша жизнь наполнена разными событиями: хорошими и плохими, радостными </a:t>
            </a:r>
            <a:b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и грустными. Каждый из нас видел и успех, и сложные задачи, которые могут вызвать разную реакцию».</a:t>
            </a:r>
            <a:endParaRPr lang="ru-RU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54669" y="1067436"/>
            <a:ext cx="320451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2. Развернуть примеры: </a:t>
            </a:r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«С одной стороны, хорошо, что репка выросла большой, с другой стороны, теперь не хватает сил выдернуть ее из земли».</a:t>
            </a:r>
          </a:p>
          <a:p>
            <a:endParaRPr lang="ru-RU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«Бабка, внучка, Жучка, кошка, мышка помогали деду тянуть репку, и общее дело увенчалось успехом».</a:t>
            </a:r>
          </a:p>
          <a:p>
            <a:endParaRPr lang="ru-RU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ru-RU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Или можно дополнить пример соответствующей цитатой.</a:t>
            </a:r>
            <a:endParaRPr lang="ru-RU" b="1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1752" y="5944150"/>
            <a:ext cx="11457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3</a:t>
            </a:r>
            <a:r>
              <a:rPr lang="ru-RU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. Заключение:</a:t>
            </a:r>
            <a:r>
              <a:rPr lang="ru-RU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«Хорошо, что и сказки Пупкина, и русская литература, и качественное кино, и весь наш жизненный опыт напоминают нам об этой простой истине, делающей жизнь </a:t>
            </a:r>
            <a:r>
              <a:rPr lang="ru-RU" dirty="0">
                <a:solidFill>
                  <a:srgbClr val="C00000"/>
                </a:solidFill>
                <a:latin typeface="Comic Sans MS" panose="030F0702030302020204" pitchFamily="66" charset="0"/>
              </a:rPr>
              <a:t>п</a:t>
            </a:r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роще.».</a:t>
            </a:r>
            <a:endParaRPr lang="ru-RU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4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3428" y="2770256"/>
            <a:ext cx="449943" cy="72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14347" y="1307605"/>
            <a:ext cx="1098708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300" dirty="0" smtClean="0">
                <a:latin typeface="Comic Sans MS" panose="030F0702030302020204" pitchFamily="66" charset="0"/>
              </a:rPr>
              <a:t>➦ Цитируя или дописывая заключение, отдельно последи за тем, чтобы не повторялась как сама мысль, так и слова, которыми она выражена: можно потерять баллы и за речь, и за логику.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347" y="496262"/>
            <a:ext cx="10787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32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Внимание! Частые ошибки!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347" y="2807397"/>
            <a:ext cx="1098708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300" dirty="0" smtClean="0">
                <a:latin typeface="Comic Sans MS" panose="030F0702030302020204" pitchFamily="66" charset="0"/>
              </a:rPr>
              <a:t>➦ Дописывая какие-то фрагменты в уже законченную на черновике работу, не забудь внимательно перечитать уже переделанную работу целиком:</a:t>
            </a:r>
            <a:br>
              <a:rPr lang="ru-RU" sz="2300" dirty="0" smtClean="0">
                <a:latin typeface="Comic Sans MS" panose="030F0702030302020204" pitchFamily="66" charset="0"/>
              </a:rPr>
            </a:br>
            <a:r>
              <a:rPr lang="ru-RU" sz="2300" dirty="0" smtClean="0">
                <a:latin typeface="Comic Sans MS" panose="030F0702030302020204" pitchFamily="66" charset="0"/>
              </a:rPr>
              <a:t>в местах «склейки» могут возникнуть повторы и другие речевые ошибки.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346" y="4549149"/>
            <a:ext cx="10787063" cy="101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500"/>
              </a:spcAft>
            </a:pPr>
            <a:r>
              <a:rPr lang="ru-RU" sz="28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Помни о 16 баллах за грамотность «и остальное»!</a:t>
            </a:r>
          </a:p>
          <a:p>
            <a:pPr marL="0" lvl="1" algn="ctr">
              <a:spcAft>
                <a:spcPts val="500"/>
              </a:spcAft>
            </a:pPr>
            <a:r>
              <a:rPr lang="ru-RU" sz="28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Внимательно проверь всю работу!</a:t>
            </a:r>
          </a:p>
        </p:txBody>
      </p:sp>
    </p:spTree>
    <p:extLst>
      <p:ext uri="{BB962C8B-B14F-4D97-AF65-F5344CB8AC3E}">
        <p14:creationId xmlns:p14="http://schemas.microsoft.com/office/powerpoint/2010/main" val="15539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2623"/>
            <a:ext cx="116871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Вся структура следует из критериев оценивания!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599995"/>
              </p:ext>
            </p:extLst>
          </p:nvPr>
        </p:nvGraphicFramePr>
        <p:xfrm>
          <a:off x="228601" y="1004560"/>
          <a:ext cx="11615736" cy="3790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662"/>
                <a:gridCol w="9944100"/>
                <a:gridCol w="942974"/>
              </a:tblGrid>
              <a:tr h="404018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dirty="0">
                          <a:effectLst/>
                          <a:latin typeface="inherit"/>
                        </a:rPr>
                        <a:t>К4</a:t>
                      </a:r>
                      <a:endParaRPr lang="ru-RU" sz="1600" dirty="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dirty="0">
                          <a:effectLst/>
                          <a:latin typeface="inherit"/>
                        </a:rPr>
                        <a:t>Отношение к позиции автора по проблеме исходного текста</a:t>
                      </a:r>
                      <a:endParaRPr lang="ru-RU" sz="1600" dirty="0">
                        <a:effectLst/>
                        <a:latin typeface="inherit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 </a:t>
                      </a:r>
                    </a:p>
                  </a:txBody>
                  <a:tcPr marL="95250" marR="95250" marT="95250" marB="95250" anchor="ctr"/>
                </a:tc>
              </a:tr>
              <a:tr h="630835">
                <a:tc rowSpan="2"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600" dirty="0">
                          <a:effectLst/>
                          <a:latin typeface="inherit"/>
                        </a:rPr>
                        <a:t>Отношение (согласие или несогласие с автором текста) к позиции автора исходного текста сформулировано и обосновано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600">
                          <a:effectLst/>
                          <a:latin typeface="inherit"/>
                        </a:rPr>
                        <a:t>1</a:t>
                      </a:r>
                    </a:p>
                  </a:txBody>
                  <a:tcPr marL="95250" marR="95250" marT="95250" marB="95250" anchor="ctr"/>
                </a:tc>
              </a:tr>
              <a:tr h="1311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600" dirty="0">
                          <a:effectLst/>
                          <a:latin typeface="inherit"/>
                        </a:rPr>
                        <a:t>Отношение (согласие или несогласие с автором текста) к позиции автора исходного текста не сформулировано и не обосновано.</a:t>
                      </a:r>
                    </a:p>
                    <a:p>
                      <a:pPr fontAlgn="base"/>
                      <a:r>
                        <a:rPr lang="ru-RU" sz="1600" b="1" dirty="0">
                          <a:effectLst/>
                          <a:latin typeface="inherit"/>
                        </a:rPr>
                        <a:t>ИЛИ</a:t>
                      </a:r>
                      <a:endParaRPr lang="ru-RU" sz="1600" dirty="0">
                        <a:effectLst/>
                        <a:latin typeface="inherit"/>
                      </a:endParaRPr>
                    </a:p>
                    <a:p>
                      <a:pPr fontAlgn="base"/>
                      <a:r>
                        <a:rPr lang="ru-RU" sz="1600" dirty="0">
                          <a:effectLst/>
                          <a:latin typeface="inherit"/>
                        </a:rPr>
                        <a:t>Формулировка и обоснование отношения (согласие или несогласие с автором текста) к позиции автора исходного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600">
                          <a:effectLst/>
                          <a:latin typeface="inherit"/>
                        </a:rPr>
                        <a:t>0</a:t>
                      </a:r>
                    </a:p>
                  </a:txBody>
                  <a:tcPr marL="95250" marR="95250" marT="95250" marB="95250" anchor="ctr"/>
                </a:tc>
              </a:tr>
              <a:tr h="1268536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 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600" dirty="0">
                          <a:effectLst/>
                          <a:latin typeface="inherit"/>
                        </a:rPr>
                        <a:t>текста не соответствуют сформулированной проблеме.</a:t>
                      </a:r>
                    </a:p>
                    <a:p>
                      <a:pPr fontAlgn="base"/>
                      <a:r>
                        <a:rPr lang="ru-RU" sz="1600" b="1" dirty="0">
                          <a:effectLst/>
                          <a:latin typeface="inherit"/>
                        </a:rPr>
                        <a:t>ИЛИ</a:t>
                      </a:r>
                      <a:endParaRPr lang="ru-RU" sz="1600" dirty="0">
                        <a:effectLst/>
                        <a:latin typeface="inherit"/>
                      </a:endParaRPr>
                    </a:p>
                    <a:p>
                      <a:pPr fontAlgn="base"/>
                      <a:r>
                        <a:rPr lang="ru-RU" sz="1600" dirty="0">
                          <a:effectLst/>
                          <a:latin typeface="inherit"/>
                        </a:rPr>
                        <a:t>мнение экзаменуемого заявлено лишь формально (например,</a:t>
                      </a:r>
                    </a:p>
                    <a:p>
                      <a:pPr fontAlgn="base"/>
                      <a:r>
                        <a:rPr lang="ru-RU" sz="1600" dirty="0">
                          <a:effectLst/>
                          <a:latin typeface="inherit"/>
                        </a:rPr>
                        <a:t>«Я согласен/не согласен с автором»)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600" dirty="0" smtClean="0">
                          <a:effectLst/>
                        </a:rPr>
                        <a:t>0</a:t>
                      </a:r>
                      <a:endParaRPr lang="en-US" sz="1600" dirty="0">
                        <a:effectLst/>
                      </a:endParaRPr>
                    </a:p>
                  </a:txBody>
                  <a:tcPr marL="95250" marR="95250" marT="95250" marB="9525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7175" y="4915586"/>
            <a:ext cx="1143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Обратите внимание!</a:t>
            </a:r>
            <a:r>
              <a:rPr lang="ru-RU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 критериях нет ничего </a:t>
            </a:r>
            <a:br>
              <a:rPr lang="ru-RU" sz="3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об «обязательных» аргументах из литературы или примерах из жизни. Подойдет </a:t>
            </a:r>
            <a:r>
              <a:rPr lang="ru-R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ЛЮБОЕ</a:t>
            </a:r>
            <a:r>
              <a:rPr lang="ru-RU" sz="3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обоснование!</a:t>
            </a:r>
          </a:p>
        </p:txBody>
      </p:sp>
    </p:spTree>
    <p:extLst>
      <p:ext uri="{BB962C8B-B14F-4D97-AF65-F5344CB8AC3E}">
        <p14:creationId xmlns:p14="http://schemas.microsoft.com/office/powerpoint/2010/main" val="181214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" y="1491348"/>
            <a:ext cx="116871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Удачи!</a:t>
            </a:r>
            <a:endParaRPr lang="ru-RU" sz="5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8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" y="1491348"/>
            <a:ext cx="116871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Как выучить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структуру сочинения?</a:t>
            </a:r>
            <a:endParaRPr lang="ru-RU" sz="5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" y="1491348"/>
            <a:ext cx="116871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Не надо учить!</a:t>
            </a:r>
          </a:p>
          <a:p>
            <a:pPr algn="ctr"/>
            <a:endParaRPr lang="ru-RU" sz="5400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Она есть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 формулировке задания!</a:t>
            </a:r>
            <a:endParaRPr lang="ru-RU" sz="5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3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6113" y="708479"/>
            <a:ext cx="10787063" cy="532453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 Напишите сочинение по прочитанному тексту.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одну из проблем, поставленных автором текста. Прокомментируйте сформулированную проблему.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Включите в комментарий два примера-иллюстрации из прочитанного текста, которые,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Вашему мнению, важны для понимания проблемы исходного текста (избегайте чрезмерного цитирования).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пояснение к каждому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примеру-иллюстрации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смысловую связь между примерами-иллюстрациями и проанализируйте её.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позицию автора (рассказчика).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обоснуйте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своё отношение к позиции автора (рассказчика) по проблеме исходного текста.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Объём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 – не менее 150 слов.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написанная без опоры на прочитанный текст (не по данному тексту),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оценивается.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сочинение представляет собой пересказанный или полностью переписанный исходный текст без каких бы то ни было комментариев, то такая работа оценивается 0 баллов.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пишите аккуратно, разборчивым почерком.</a:t>
            </a:r>
          </a:p>
        </p:txBody>
      </p:sp>
      <p:sp>
        <p:nvSpPr>
          <p:cNvPr id="2" name="Овал 1"/>
          <p:cNvSpPr/>
          <p:nvPr/>
        </p:nvSpPr>
        <p:spPr>
          <a:xfrm>
            <a:off x="2603500" y="1022803"/>
            <a:ext cx="2457450" cy="4286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832224" y="1665738"/>
            <a:ext cx="3343275" cy="4286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370011" y="2518226"/>
            <a:ext cx="3448052" cy="4286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584324" y="2837309"/>
            <a:ext cx="2033589" cy="4286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7594599" y="2837309"/>
            <a:ext cx="2438401" cy="4286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398713" y="3156392"/>
            <a:ext cx="1933576" cy="4286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46113" y="3437422"/>
            <a:ext cx="5486400" cy="4286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61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" y="1491348"/>
            <a:ext cx="116871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Сочинение по сказке «Репка»</a:t>
            </a:r>
          </a:p>
          <a:p>
            <a:pPr algn="ctr"/>
            <a:r>
              <a:rPr lang="ru-RU" sz="36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(автор сказки Иван Иванович Пупкин)</a:t>
            </a:r>
            <a:endParaRPr lang="ru-RU" sz="36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2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50" y="200025"/>
            <a:ext cx="10787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ru-RU" sz="1900" u="sng" dirty="0">
                <a:latin typeface="Comic Sans MS" panose="030F0702030302020204" pitchFamily="66" charset="0"/>
              </a:rPr>
              <a:t>1. </a:t>
            </a:r>
            <a:r>
              <a:rPr lang="ru-RU" sz="190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ПРОБЛЕМА</a:t>
            </a:r>
            <a:r>
              <a:rPr lang="ru-RU" sz="1900" u="sng" dirty="0">
                <a:latin typeface="Comic Sans MS" panose="030F0702030302020204" pitchFamily="66" charset="0"/>
              </a:rPr>
              <a:t> в предложенном тексте = вопрос, над которым задумывается автор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349" y="1034597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предложенном тексте Иван Иванович Пупкин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поднимает проблему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людей для достижения общей цели.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349" y="2794417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вопросом задается 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 Иванович Пупкин </a:t>
            </a:r>
            <a:b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5778" y="2123084"/>
            <a:ext cx="1082856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ru-RU" sz="1900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ИЛИ:</a:t>
            </a:r>
            <a:endParaRPr lang="ru-RU" sz="1900" b="1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26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350" y="200025"/>
            <a:ext cx="10787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ru-RU" sz="1900" u="sng" dirty="0" smtClean="0">
                <a:latin typeface="Comic Sans MS" panose="030F0702030302020204" pitchFamily="66" charset="0"/>
              </a:rPr>
              <a:t>2.1. Пример </a:t>
            </a:r>
            <a:r>
              <a:rPr lang="ru-RU" sz="1900" u="sng" dirty="0">
                <a:latin typeface="Comic Sans MS" panose="030F0702030302020204" pitchFamily="66" charset="0"/>
              </a:rPr>
              <a:t>1 из предложенного текста (иллюстрация к проблеме)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349" y="776931"/>
            <a:ext cx="10787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человеку следует поступать с проблемами, которые выглядят нерешаемыми? Именно таким вопросом задается Иван Иванович Пупкин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предложенном тексте.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49" y="1875660"/>
            <a:ext cx="10787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Со сложной проблемой столкнулся герой текста, когда не смог сам вытащить репку.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0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1114</Words>
  <Application>Microsoft Office PowerPoint</Application>
  <PresentationFormat>Широкоэкранный</PresentationFormat>
  <Paragraphs>189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Comic Sans MS</vt:lpstr>
      <vt:lpstr>inherit</vt:lpstr>
      <vt:lpstr>Segoe Script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Гришина Татьяна Юрьевна</cp:lastModifiedBy>
  <cp:revision>34</cp:revision>
  <dcterms:created xsi:type="dcterms:W3CDTF">2020-09-28T02:28:33Z</dcterms:created>
  <dcterms:modified xsi:type="dcterms:W3CDTF">2021-01-18T11:02:57Z</dcterms:modified>
</cp:coreProperties>
</file>