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63" r:id="rId10"/>
    <p:sldId id="265" r:id="rId11"/>
    <p:sldId id="264" r:id="rId1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topwar.ru/armament/armou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ru.wikipedia.org/wiki/%D0%A6%D0%B5%D0%BD%D1%82%D1%80%D0%B0%D0%BB%D1%8C%D0%BD%D1%8B%D0%B9_%D0%BA%D0%BE%D0%BC%D0%B8%D1%82%D0%B5%D1%82_%D0%9A%D0%9F%D0%A1%D0%A1" TargetMode="External"/><Relationship Id="rId7" Type="http://schemas.openxmlformats.org/officeDocument/2006/relationships/hyperlink" Target="https://ru.wikipedia.org/wiki/%D0%A1%D0%B0%D0%BC%D1%83%D1%80%D0%B0%D0%B9" TargetMode="External"/><Relationship Id="rId2" Type="http://schemas.openxmlformats.org/officeDocument/2006/relationships/hyperlink" Target="https://ru.wikipedia.org/wiki/5_%D0%B4%D0%B5%D0%BA%D0%B0%D0%B1%D1%80%D1%8F" TargetMode="External"/><Relationship Id="rId1" Type="http://schemas.openxmlformats.org/officeDocument/2006/relationships/slideLayout" Target="../slideLayouts/slideLayout2.xml"/><Relationship Id="rId6" Type="http://schemas.openxmlformats.org/officeDocument/2006/relationships/hyperlink" Target="https://ru.wikipedia.org/wiki/%D0%A2%D1%80%D0%BE%D1%86%D0%BA%D0%B8%D0%B9,_%D0%9B%D0%B5%D0%B2_%D0%94%D0%B0%D0%B2%D0%B8%D0%B4%D0%BE%D0%B2%D0%B8%D1%87" TargetMode="External"/><Relationship Id="rId5" Type="http://schemas.openxmlformats.org/officeDocument/2006/relationships/hyperlink" Target="https://ru.wikipedia.org/wiki/1920_%D0%B3%D0%BE%D0%B4" TargetMode="External"/><Relationship Id="rId4" Type="http://schemas.openxmlformats.org/officeDocument/2006/relationships/hyperlink" Target="https://ru.wikipedia.org/wiki/%D0%9F%D0%BE%D0%BB%D0%B8%D1%82%D0%BE%D1%82%D0%B4%D0%B5%D0%B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ru.wikipedia.org/wiki/%D0%AE%D0%B6%D0%BD%D1%8B%D0%B9_%D1%84%D1%80%D0%BE%D0%BD%D1%82_(%D0%93%D1%80%D0%B0%D0%B6%D0%B4%D0%B0%D0%BD%D1%81%D0%BA%D0%B0%D1%8F_%D0%B2%D0%BE%D0%B9%D0%BD%D0%B0)" TargetMode="External"/><Relationship Id="rId7" Type="http://schemas.openxmlformats.org/officeDocument/2006/relationships/hyperlink" Target="https://ru.wikipedia.org/wiki/%D0%91%D1%83%D0%B4%D1%91%D0%BD%D0%BD%D1%8B%D0%B9,_%D0%A1%D0%B5%D0%BC%D1%91%D0%BD_%D0%9C%D0%B8%D1%85%D0%B0%D0%B9%D0%BB%D0%BE%D0%B2%D0%B8%D1%87" TargetMode="External"/><Relationship Id="rId2" Type="http://schemas.openxmlformats.org/officeDocument/2006/relationships/hyperlink" Target="https://ru.wikipedia.org/wiki/%D0%A0%D0%B5%D0%B2%D0%BE%D0%BB%D1%8E%D1%86%D0%B8%D0%BE%D0%BD%D0%BD%D1%8B%D0%B9_%D0%B2%D0%BE%D0%B5%D0%BD%D0%BD%D1%8B%D0%B9_%D1%81%D0%BE%D0%B2%D0%B5%D1%82" TargetMode="External"/><Relationship Id="rId1" Type="http://schemas.openxmlformats.org/officeDocument/2006/relationships/slideLayout" Target="../slideLayouts/slideLayout2.xml"/><Relationship Id="rId6" Type="http://schemas.openxmlformats.org/officeDocument/2006/relationships/hyperlink" Target="https://ru.wikipedia.org/wiki/1919_%D0%B3%D0%BE%D0%B4" TargetMode="External"/><Relationship Id="rId5" Type="http://schemas.openxmlformats.org/officeDocument/2006/relationships/hyperlink" Target="https://ru.wikipedia.org/wiki/1-%D1%8F_%D0%9A%D0%BE%D0%BD%D0%BD%D0%B0%D1%8F_%D0%B0%D1%80%D0%BC%D0%B8%D1%8F" TargetMode="External"/><Relationship Id="rId4" Type="http://schemas.openxmlformats.org/officeDocument/2006/relationships/hyperlink" Target="https://ru.wikipedia.org/wiki/%D0%A1%D1%82%D0%B0%D0%BB%D0%B8%D0%BD,_%D0%98%D0%BE%D1%81%D0%B8%D1%84_%D0%92%D0%B8%D1%81%D1%81%D0%B0%D1%80%D0%B8%D0%BE%D0%BD%D0%BE%D0%B2%D0%B8%D1%87" TargetMode="Externa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9B._%D0%A2%D1%80%D0%BE%D1%86%D0%BA%D0%B8%D0%B9" TargetMode="External"/><Relationship Id="rId2" Type="http://schemas.openxmlformats.org/officeDocument/2006/relationships/hyperlink" Target="https://ru.wikipedia.org/wiki/%D0%92._%D0%98._%D0%9B%D0%B5%D0%BD%D0%B8%D0%BD"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67000"/>
            <a:ext cx="7772400" cy="1066800"/>
          </a:xfrm>
        </p:spPr>
        <p:txBody>
          <a:bodyPr/>
          <a:lstStyle/>
          <a:p>
            <a:r>
              <a:rPr lang="ru-RU" dirty="0" smtClean="0"/>
              <a:t>Создание РККА</a:t>
            </a:r>
            <a:endParaRPr lang="ru-RU" dirty="0"/>
          </a:p>
        </p:txBody>
      </p:sp>
      <p:sp>
        <p:nvSpPr>
          <p:cNvPr id="3" name="Подзаголовок 2"/>
          <p:cNvSpPr>
            <a:spLocks noGrp="1"/>
          </p:cNvSpPr>
          <p:nvPr>
            <p:ph type="subTitle" idx="1"/>
          </p:nvPr>
        </p:nvSpPr>
        <p:spPr>
          <a:xfrm>
            <a:off x="1371600" y="3429000"/>
            <a:ext cx="6400800" cy="381000"/>
          </a:xfrm>
        </p:spPr>
        <p:txBody>
          <a:bodyPr>
            <a:normAutofit fontScale="70000" lnSpcReduction="20000"/>
          </a:bodyPr>
          <a:lstStyle/>
          <a:p>
            <a:r>
              <a:rPr lang="ru-RU" dirty="0" smtClean="0"/>
              <a:t> история 10 класс</a:t>
            </a:r>
            <a:endParaRPr lang="ru-RU" dirty="0"/>
          </a:p>
        </p:txBody>
      </p:sp>
      <p:pic>
        <p:nvPicPr>
          <p:cNvPr id="1026" name="Picture 2" descr="C:\Users\Семен\Desktop\Фрунзе.jpg"/>
          <p:cNvPicPr>
            <a:picLocks noChangeAspect="1" noChangeArrowheads="1"/>
          </p:cNvPicPr>
          <p:nvPr/>
        </p:nvPicPr>
        <p:blipFill>
          <a:blip r:embed="rId2"/>
          <a:srcRect/>
          <a:stretch>
            <a:fillRect/>
          </a:stretch>
        </p:blipFill>
        <p:spPr bwMode="auto">
          <a:xfrm>
            <a:off x="6705600" y="3733800"/>
            <a:ext cx="2109788" cy="2747963"/>
          </a:xfrm>
          <a:prstGeom prst="rect">
            <a:avLst/>
          </a:prstGeom>
          <a:noFill/>
        </p:spPr>
      </p:pic>
      <p:pic>
        <p:nvPicPr>
          <p:cNvPr id="1027" name="Picture 3" descr="C:\Users\Семен\Desktop\download.jpg"/>
          <p:cNvPicPr>
            <a:picLocks noChangeAspect="1" noChangeArrowheads="1"/>
          </p:cNvPicPr>
          <p:nvPr/>
        </p:nvPicPr>
        <p:blipFill>
          <a:blip r:embed="rId3"/>
          <a:srcRect/>
          <a:stretch>
            <a:fillRect/>
          </a:stretch>
        </p:blipFill>
        <p:spPr bwMode="auto">
          <a:xfrm>
            <a:off x="685800" y="228600"/>
            <a:ext cx="1905000" cy="2590800"/>
          </a:xfrm>
          <a:prstGeom prst="rect">
            <a:avLst/>
          </a:prstGeom>
          <a:noFill/>
        </p:spPr>
      </p:pic>
      <p:pic>
        <p:nvPicPr>
          <p:cNvPr id="1028" name="Picture 4" descr="C:\Users\Семен\Desktop\fe06824fc1f410481d6383ae43f9120c.jpg"/>
          <p:cNvPicPr>
            <a:picLocks noChangeAspect="1" noChangeArrowheads="1"/>
          </p:cNvPicPr>
          <p:nvPr/>
        </p:nvPicPr>
        <p:blipFill>
          <a:blip r:embed="rId4" cstate="print"/>
          <a:srcRect/>
          <a:stretch>
            <a:fillRect/>
          </a:stretch>
        </p:blipFill>
        <p:spPr bwMode="auto">
          <a:xfrm>
            <a:off x="228600" y="3886200"/>
            <a:ext cx="4260850" cy="2971800"/>
          </a:xfrm>
          <a:prstGeom prst="rect">
            <a:avLst/>
          </a:prstGeom>
          <a:noFill/>
        </p:spPr>
      </p:pic>
      <p:pic>
        <p:nvPicPr>
          <p:cNvPr id="1029" name="Picture 5" descr="C:\Users\Семен\Desktop\12-03.jpg"/>
          <p:cNvPicPr>
            <a:picLocks noChangeAspect="1" noChangeArrowheads="1"/>
          </p:cNvPicPr>
          <p:nvPr/>
        </p:nvPicPr>
        <p:blipFill>
          <a:blip r:embed="rId5"/>
          <a:srcRect/>
          <a:stretch>
            <a:fillRect/>
          </a:stretch>
        </p:blipFill>
        <p:spPr bwMode="auto">
          <a:xfrm>
            <a:off x="4419600" y="228600"/>
            <a:ext cx="4467225" cy="2667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3400"/>
          </a:xfrm>
        </p:spPr>
        <p:txBody>
          <a:bodyPr>
            <a:normAutofit fontScale="90000"/>
          </a:bodyPr>
          <a:lstStyle/>
          <a:p>
            <a:r>
              <a:rPr lang="ru-RU" dirty="0" smtClean="0"/>
              <a:t>Судьбы военспецов</a:t>
            </a:r>
            <a:endParaRPr lang="ru-RU" dirty="0"/>
          </a:p>
        </p:txBody>
      </p:sp>
      <p:sp>
        <p:nvSpPr>
          <p:cNvPr id="3" name="Содержимое 2"/>
          <p:cNvSpPr>
            <a:spLocks noGrp="1"/>
          </p:cNvSpPr>
          <p:nvPr>
            <p:ph idx="1"/>
          </p:nvPr>
        </p:nvSpPr>
        <p:spPr>
          <a:xfrm>
            <a:off x="152400" y="457200"/>
            <a:ext cx="8686800" cy="3276600"/>
          </a:xfrm>
        </p:spPr>
        <p:txBody>
          <a:bodyPr>
            <a:normAutofit fontScale="92500" lnSpcReduction="10000"/>
          </a:bodyPr>
          <a:lstStyle/>
          <a:p>
            <a:pPr>
              <a:buNone/>
            </a:pPr>
            <a:r>
              <a:rPr lang="ru-RU" dirty="0" smtClean="0"/>
              <a:t>   </a:t>
            </a:r>
            <a:r>
              <a:rPr lang="ru-RU" sz="1600" dirty="0" smtClean="0"/>
              <a:t>Будучи человеком опытным в военном деле и хорошо разбирающимся в теории, Егоров прекрасно понимал, что в предстоящих войнах ключевая роль будет принадлежать </a:t>
            </a:r>
            <a:r>
              <a:rPr lang="ru-RU" sz="1600" dirty="0" smtClean="0">
                <a:hlinkClick r:id="rId2" tooltip="танки"/>
              </a:rPr>
              <a:t>танкам</a:t>
            </a:r>
            <a:r>
              <a:rPr lang="ru-RU" sz="1600" dirty="0" smtClean="0"/>
              <a:t>. Поэтому он был среди тех советских командиров, кто настаивал на укреплении бронетанковых войск, развитии танкостроения. Так, летом 1932 года Егоров представил Реввоенсовету СССР тезисы «Тактика и оперативное искусство РККА начала тридцатых годов», в которых отстаивался курс на маневренности операций в будущей войне. Егоров считал, что главной задачей станет одновременное развертывание боевых действий на большую глубину.</a:t>
            </a:r>
          </a:p>
          <a:p>
            <a:pPr>
              <a:buNone/>
            </a:pPr>
            <a:r>
              <a:rPr lang="ru-RU" sz="1600" dirty="0" smtClean="0"/>
              <a:t>О том, насколько значительна была фигура Егорова, свидетельствует тот факт, что в июне 1931 года он был назначен начальником Штаба РККА. Несмотря на прошлое полковника старой армии, Сталин счел возможным назначить на эту должность именно Егорова, отдавая дань военным знаниям, опыту и способностям военачальника. </a:t>
            </a:r>
          </a:p>
          <a:p>
            <a:pPr>
              <a:buNone/>
            </a:pPr>
            <a:r>
              <a:rPr lang="ru-RU" sz="1600" dirty="0" smtClean="0"/>
              <a:t>22 февраля 1939 года Военная коллегия Верховного Суда СССР признала Егорова виновным в шпионаже и военном заговоре и приговорила его к расстрелу. 23 февраля 1939 года Александр Ильич Егоров был расстрелян. </a:t>
            </a:r>
            <a:endParaRPr lang="ru-RU" sz="1600" dirty="0"/>
          </a:p>
        </p:txBody>
      </p:sp>
      <p:pic>
        <p:nvPicPr>
          <p:cNvPr id="8194" name="Picture 2" descr="C:\Users\Семен\Desktop\1550842732_marshalis.jpg"/>
          <p:cNvPicPr>
            <a:picLocks noChangeAspect="1" noChangeArrowheads="1"/>
          </p:cNvPicPr>
          <p:nvPr/>
        </p:nvPicPr>
        <p:blipFill>
          <a:blip r:embed="rId3"/>
          <a:srcRect/>
          <a:stretch>
            <a:fillRect/>
          </a:stretch>
        </p:blipFill>
        <p:spPr bwMode="auto">
          <a:xfrm>
            <a:off x="2514600" y="3657600"/>
            <a:ext cx="4476750" cy="30289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dirty="0" smtClean="0"/>
              <a:t>Домашнее задание</a:t>
            </a:r>
            <a:endParaRPr lang="ru-RU" dirty="0"/>
          </a:p>
        </p:txBody>
      </p:sp>
      <p:sp>
        <p:nvSpPr>
          <p:cNvPr id="3" name="Содержимое 2"/>
          <p:cNvSpPr>
            <a:spLocks noGrp="1"/>
          </p:cNvSpPr>
          <p:nvPr>
            <p:ph idx="1"/>
          </p:nvPr>
        </p:nvSpPr>
        <p:spPr/>
        <p:txBody>
          <a:bodyPr/>
          <a:lstStyle/>
          <a:p>
            <a:pPr>
              <a:buNone/>
            </a:pPr>
            <a:r>
              <a:rPr lang="ru-RU" dirty="0" smtClean="0"/>
              <a:t>  Презентация на сайте лицея « Создание РККА» + материал учебника. Знать даты. Уметь давать характеристику военачальников РККА.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dirty="0" smtClean="0"/>
              <a:t>Принципы формирования</a:t>
            </a:r>
            <a:endParaRPr lang="ru-RU" dirty="0"/>
          </a:p>
        </p:txBody>
      </p:sp>
      <p:pic>
        <p:nvPicPr>
          <p:cNvPr id="1026" name="Picture 2" descr="C:\Users\Семен\Desktop\Принципы формирования.jpg"/>
          <p:cNvPicPr>
            <a:picLocks noGrp="1" noChangeAspect="1" noChangeArrowheads="1"/>
          </p:cNvPicPr>
          <p:nvPr>
            <p:ph idx="1"/>
          </p:nvPr>
        </p:nvPicPr>
        <p:blipFill>
          <a:blip r:embed="rId2"/>
          <a:srcRect/>
          <a:stretch>
            <a:fillRect/>
          </a:stretch>
        </p:blipFill>
        <p:spPr bwMode="auto">
          <a:xfrm>
            <a:off x="457200" y="1066800"/>
            <a:ext cx="8153400" cy="5791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Этапы формирования РККА</a:t>
            </a:r>
            <a:endParaRPr lang="ru-RU" dirty="0"/>
          </a:p>
        </p:txBody>
      </p:sp>
      <p:pic>
        <p:nvPicPr>
          <p:cNvPr id="2050" name="Picture 2" descr="C:\Users\Семен\Desktop\хронология РККА.jpg"/>
          <p:cNvPicPr>
            <a:picLocks noGrp="1" noChangeAspect="1" noChangeArrowheads="1"/>
          </p:cNvPicPr>
          <p:nvPr>
            <p:ph idx="1"/>
          </p:nvPr>
        </p:nvPicPr>
        <p:blipFill>
          <a:blip r:embed="rId2"/>
          <a:srcRect/>
          <a:stretch>
            <a:fillRect/>
          </a:stretch>
        </p:blipFill>
        <p:spPr bwMode="auto">
          <a:xfrm>
            <a:off x="152401" y="762000"/>
            <a:ext cx="5410199" cy="5943600"/>
          </a:xfrm>
          <a:prstGeom prst="rect">
            <a:avLst/>
          </a:prstGeom>
          <a:noFill/>
        </p:spPr>
      </p:pic>
      <p:pic>
        <p:nvPicPr>
          <p:cNvPr id="3" name="Picture 2" descr="C:\Users\Семен\Desktop\vorzb.jpg"/>
          <p:cNvPicPr>
            <a:picLocks noChangeAspect="1" noChangeArrowheads="1"/>
          </p:cNvPicPr>
          <p:nvPr/>
        </p:nvPicPr>
        <p:blipFill>
          <a:blip r:embed="rId3"/>
          <a:srcRect/>
          <a:stretch>
            <a:fillRect/>
          </a:stretch>
        </p:blipFill>
        <p:spPr bwMode="auto">
          <a:xfrm>
            <a:off x="5105400" y="3124200"/>
            <a:ext cx="3876675" cy="3352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dirty="0" smtClean="0"/>
              <a:t>Военный штаб РККА   ( РВС)</a:t>
            </a:r>
            <a:endParaRPr lang="ru-RU" dirty="0"/>
          </a:p>
        </p:txBody>
      </p:sp>
      <p:pic>
        <p:nvPicPr>
          <p:cNvPr id="3074" name="Picture 2" descr="C:\Users\Семен\Desktop\троцкий.jpg"/>
          <p:cNvPicPr>
            <a:picLocks noGrp="1" noChangeAspect="1" noChangeArrowheads="1"/>
          </p:cNvPicPr>
          <p:nvPr>
            <p:ph idx="1"/>
          </p:nvPr>
        </p:nvPicPr>
        <p:blipFill>
          <a:blip r:embed="rId2"/>
          <a:srcRect/>
          <a:stretch>
            <a:fillRect/>
          </a:stretch>
        </p:blipFill>
        <p:spPr bwMode="auto">
          <a:xfrm>
            <a:off x="533400" y="838200"/>
            <a:ext cx="8305800" cy="5791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9600"/>
          </a:xfrm>
        </p:spPr>
        <p:txBody>
          <a:bodyPr>
            <a:normAutofit fontScale="90000"/>
          </a:bodyPr>
          <a:lstStyle/>
          <a:p>
            <a:r>
              <a:rPr lang="ru-RU" dirty="0" smtClean="0"/>
              <a:t>Подготовка красных командиров</a:t>
            </a:r>
            <a:endParaRPr lang="ru-RU" dirty="0"/>
          </a:p>
        </p:txBody>
      </p:sp>
      <p:sp>
        <p:nvSpPr>
          <p:cNvPr id="3" name="Содержимое 2"/>
          <p:cNvSpPr>
            <a:spLocks noGrp="1"/>
          </p:cNvSpPr>
          <p:nvPr>
            <p:ph idx="1"/>
          </p:nvPr>
        </p:nvSpPr>
        <p:spPr>
          <a:xfrm>
            <a:off x="3886200" y="762000"/>
            <a:ext cx="4800600" cy="5943600"/>
          </a:xfrm>
        </p:spPr>
        <p:txBody>
          <a:bodyPr>
            <a:normAutofit fontScale="85000" lnSpcReduction="20000"/>
          </a:bodyPr>
          <a:lstStyle/>
          <a:p>
            <a:pPr>
              <a:buNone/>
            </a:pPr>
            <a:r>
              <a:rPr lang="ru-RU" sz="1600" dirty="0" smtClean="0"/>
              <a:t>   </a:t>
            </a:r>
          </a:p>
          <a:p>
            <a:pPr>
              <a:buNone/>
            </a:pPr>
            <a:r>
              <a:rPr lang="ru-RU" sz="1600" dirty="0" smtClean="0"/>
              <a:t>  В начале гражданской войны остро ощущалась нехватка командного состава РККА. Ситуацию спасали перешедшие на сторону Советов военспецы и унтер – офицеры. Но им не всегда доверяли. </a:t>
            </a:r>
            <a:r>
              <a:rPr lang="ru-RU" sz="1600" b="1" dirty="0" smtClean="0"/>
              <a:t>СНК стал открывать сеть краткосрочных курсов красных командиров, где обучение шло 4 – 6 месяцев</a:t>
            </a:r>
            <a:r>
              <a:rPr lang="ru-RU" sz="1600" dirty="0" smtClean="0"/>
              <a:t>. Но уже с 1919 года стали создаваться военные школы на базе бывших юнкерских училищ</a:t>
            </a:r>
            <a:r>
              <a:rPr lang="ru-RU" sz="1600" dirty="0" smtClean="0"/>
              <a:t>.</a:t>
            </a:r>
            <a:r>
              <a:rPr lang="en-US" sz="1600" dirty="0" smtClean="0"/>
              <a:t> </a:t>
            </a:r>
          </a:p>
          <a:p>
            <a:r>
              <a:rPr lang="ru-RU" sz="1600" b="1" dirty="0" smtClean="0"/>
              <a:t>18 сентября 1918 г. командные школы дали Красной Армии первый массовый выпуск. </a:t>
            </a:r>
            <a:r>
              <a:rPr lang="ru-RU" sz="1600" dirty="0" smtClean="0"/>
              <a:t>Этот факт имел огромное политическое значение. Он свидетельствовал об успехах советской власти в деле строительства Красной Армии. Выпуск происходил в дни, когда Ленин разрабатывал план создания трехмиллионной Красной Армии. Едва оправившись от ран после покушения эсерки Каплан, Ленин послал приветствие выпуску, в котором писал:</a:t>
            </a:r>
          </a:p>
          <a:p>
            <a:r>
              <a:rPr lang="ru-RU" sz="1600" dirty="0" smtClean="0"/>
              <a:t>«Приветствую 400 товарищей рабочих, окончивших сегодня курсы командного состава Красной армии и вступающих в ее ряды как руководители. Успех российской и мировой социалистической революции зависит от того, с какой энергией рабочие будут бороться за управление государством и за командование армией трудящихся и </a:t>
            </a:r>
            <a:r>
              <a:rPr lang="ru-RU" sz="1600" dirty="0" err="1" smtClean="0"/>
              <a:t>эксплоатируемых</a:t>
            </a:r>
            <a:r>
              <a:rPr lang="ru-RU" sz="1600" dirty="0" smtClean="0"/>
              <a:t>, воюющих за свержение капитала. Я уверен поэтому, что примеру четырехсот последуют еще тысячи и тысячи рабочих, а с такими администраторами и командирами победа коммунизма будет обеспечена.</a:t>
            </a:r>
          </a:p>
          <a:p>
            <a:r>
              <a:rPr lang="ru-RU" sz="1600" dirty="0" err="1" smtClean="0"/>
              <a:t>Предсовнаркома</a:t>
            </a:r>
            <a:r>
              <a:rPr lang="ru-RU" sz="1600" dirty="0" smtClean="0"/>
              <a:t> </a:t>
            </a:r>
            <a:r>
              <a:rPr lang="ru-RU" sz="1600" i="1" dirty="0" smtClean="0"/>
              <a:t>Ленин» </a:t>
            </a:r>
            <a:r>
              <a:rPr lang="ru-RU" sz="1600" dirty="0" smtClean="0"/>
              <a:t>((</a:t>
            </a:r>
            <a:r>
              <a:rPr lang="ru-RU" sz="1600" dirty="0" err="1" smtClean="0"/>
              <a:t>Цит</a:t>
            </a:r>
            <a:r>
              <a:rPr lang="ru-RU" sz="1600" dirty="0" smtClean="0"/>
              <a:t>. по газете «Северная Коммуна» от 24 сентября 1918 г., № 113.)).</a:t>
            </a:r>
          </a:p>
          <a:p>
            <a:pPr>
              <a:buNone/>
            </a:pPr>
            <a:endParaRPr lang="ru-RU" sz="1600" dirty="0" smtClean="0"/>
          </a:p>
          <a:p>
            <a:pPr>
              <a:buNone/>
            </a:pPr>
            <a:endParaRPr lang="ru-RU" sz="1600" dirty="0"/>
          </a:p>
        </p:txBody>
      </p:sp>
      <p:pic>
        <p:nvPicPr>
          <p:cNvPr id="1026" name="Picture 2" descr="C:\Users\Семен\Desktop\download.jpg"/>
          <p:cNvPicPr>
            <a:picLocks noChangeAspect="1" noChangeArrowheads="1"/>
          </p:cNvPicPr>
          <p:nvPr/>
        </p:nvPicPr>
        <p:blipFill>
          <a:blip r:embed="rId2"/>
          <a:srcRect/>
          <a:stretch>
            <a:fillRect/>
          </a:stretch>
        </p:blipFill>
        <p:spPr bwMode="auto">
          <a:xfrm>
            <a:off x="0" y="3886200"/>
            <a:ext cx="3886200" cy="2867025"/>
          </a:xfrm>
          <a:prstGeom prst="rect">
            <a:avLst/>
          </a:prstGeom>
          <a:noFill/>
        </p:spPr>
      </p:pic>
      <p:pic>
        <p:nvPicPr>
          <p:cNvPr id="4" name="Picture 2" descr="C:\Users\Семен\Desktop\pic_e6aa59d7975b5957e6fb4d3c9640b9ad.png"/>
          <p:cNvPicPr>
            <a:picLocks noChangeAspect="1" noChangeArrowheads="1"/>
          </p:cNvPicPr>
          <p:nvPr/>
        </p:nvPicPr>
        <p:blipFill>
          <a:blip r:embed="rId3"/>
          <a:srcRect/>
          <a:stretch>
            <a:fillRect/>
          </a:stretch>
        </p:blipFill>
        <p:spPr bwMode="auto">
          <a:xfrm>
            <a:off x="0" y="838200"/>
            <a:ext cx="3810000" cy="2990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 институт политкомиссаров</a:t>
            </a:r>
            <a:endParaRPr lang="ru-RU" dirty="0"/>
          </a:p>
        </p:txBody>
      </p:sp>
      <p:sp>
        <p:nvSpPr>
          <p:cNvPr id="3" name="Содержимое 2"/>
          <p:cNvSpPr>
            <a:spLocks noGrp="1"/>
          </p:cNvSpPr>
          <p:nvPr>
            <p:ph idx="1"/>
          </p:nvPr>
        </p:nvSpPr>
        <p:spPr>
          <a:xfrm>
            <a:off x="457200" y="838200"/>
            <a:ext cx="5181600" cy="5791200"/>
          </a:xfrm>
        </p:spPr>
        <p:txBody>
          <a:bodyPr>
            <a:normAutofit fontScale="92500" lnSpcReduction="20000"/>
          </a:bodyPr>
          <a:lstStyle/>
          <a:p>
            <a:r>
              <a:rPr lang="ru-RU" dirty="0" smtClean="0"/>
              <a:t> </a:t>
            </a:r>
            <a:r>
              <a:rPr lang="ru-RU" sz="1800" dirty="0" smtClean="0"/>
              <a:t>Приказом </a:t>
            </a:r>
            <a:r>
              <a:rPr lang="ru-RU" sz="1800" dirty="0" err="1" smtClean="0"/>
              <a:t>РВСРот</a:t>
            </a:r>
            <a:r>
              <a:rPr lang="ru-RU" sz="1800" dirty="0" smtClean="0"/>
              <a:t> </a:t>
            </a:r>
            <a:r>
              <a:rPr lang="ru-RU" sz="1800" dirty="0" smtClean="0">
                <a:hlinkClick r:id="rId2" tooltip="5 декабря"/>
              </a:rPr>
              <a:t>5 декабря</a:t>
            </a:r>
            <a:r>
              <a:rPr lang="ru-RU" sz="1800" dirty="0" smtClean="0"/>
              <a:t> 1918 года устанавливалось, что руководство всей политической работой фронта и тыла, равно как и распределение всех партийных сил, мобилизованных для работы в Красной Армии, принадлежит Всероссийскому бюро военных </a:t>
            </a:r>
            <a:r>
              <a:rPr lang="ru-RU" sz="1800" i="1" dirty="0" smtClean="0"/>
              <a:t>комиссаров</a:t>
            </a:r>
            <a:r>
              <a:rPr lang="ru-RU" sz="1800" dirty="0" smtClean="0"/>
              <a:t>, действующему в самом тесном контакте и по директивам </a:t>
            </a:r>
            <a:r>
              <a:rPr lang="ru-RU" sz="1800" dirty="0" smtClean="0">
                <a:hlinkClick r:id="rId3" tooltip="Центральный комитет КПСС"/>
              </a:rPr>
              <a:t>ЦК РКП(б)</a:t>
            </a:r>
            <a:r>
              <a:rPr lang="ru-RU" sz="1800" dirty="0" smtClean="0"/>
              <a:t>.</a:t>
            </a:r>
          </a:p>
          <a:p>
            <a:pPr>
              <a:buNone/>
            </a:pPr>
            <a:r>
              <a:rPr lang="ru-RU" sz="1800" dirty="0" smtClean="0"/>
              <a:t>      18 апреля 1919 года приказом Л. Троцкого был учреждён </a:t>
            </a:r>
            <a:r>
              <a:rPr lang="ru-RU" sz="1800" dirty="0" smtClean="0">
                <a:hlinkClick r:id="rId4" tooltip="Политотдел"/>
              </a:rPr>
              <a:t>Политотдел</a:t>
            </a:r>
            <a:r>
              <a:rPr lang="ru-RU" sz="1800" dirty="0" smtClean="0"/>
              <a:t> РВСР, к которому перешли все функции расформированного Всероссийского бюро военных комиссаров. </a:t>
            </a:r>
          </a:p>
          <a:p>
            <a:endParaRPr lang="ru-RU" sz="1800" dirty="0" smtClean="0"/>
          </a:p>
          <a:p>
            <a:pPr>
              <a:buNone/>
            </a:pPr>
            <a:r>
              <a:rPr lang="ru-RU" sz="1800" dirty="0" smtClean="0"/>
              <a:t>       </a:t>
            </a:r>
            <a:r>
              <a:rPr lang="ru-RU" sz="1800" b="1" u="sng" dirty="0" smtClean="0"/>
              <a:t>Комиссары осуществляли надзор за деятельностью командования воинских частей и руководили пропагандистской работой</a:t>
            </a:r>
            <a:r>
              <a:rPr lang="ru-RU" sz="1800" dirty="0" smtClean="0"/>
              <a:t>. Помимо базовых, политических функций, комиссары участвовали в административном и хозяйственном управлении. К началу </a:t>
            </a:r>
            <a:r>
              <a:rPr lang="ru-RU" sz="1800" dirty="0" smtClean="0">
                <a:hlinkClick r:id="rId5" tooltip="1920 год"/>
              </a:rPr>
              <a:t>1920 года</a:t>
            </a:r>
            <a:r>
              <a:rPr lang="ru-RU" sz="1800" dirty="0" smtClean="0"/>
              <a:t> в Красной Армии было более трёх тысяч комиссаров. По выражению </a:t>
            </a:r>
            <a:r>
              <a:rPr lang="ru-RU" sz="1800" dirty="0" smtClean="0">
                <a:hlinkClick r:id="rId6" tooltip="Троцкий, Лев Давидович"/>
              </a:rPr>
              <a:t>Троцкого</a:t>
            </a:r>
            <a:r>
              <a:rPr lang="ru-RU" sz="1800" dirty="0" smtClean="0"/>
              <a:t>:</a:t>
            </a:r>
          </a:p>
          <a:p>
            <a:pPr>
              <a:buNone/>
            </a:pPr>
            <a:r>
              <a:rPr lang="en-US" sz="1800" dirty="0" smtClean="0"/>
              <a:t>  </a:t>
            </a:r>
            <a:r>
              <a:rPr lang="ru-RU" sz="1800" dirty="0" smtClean="0"/>
              <a:t>«    </a:t>
            </a:r>
            <a:r>
              <a:rPr lang="ru-RU" sz="1800" u="sng" dirty="0" smtClean="0"/>
              <a:t>В лице наших комиссаров… мы получили новый коммунистический орден </a:t>
            </a:r>
            <a:r>
              <a:rPr lang="ru-RU" sz="1800" u="sng" dirty="0" smtClean="0">
                <a:hlinkClick r:id="rId7" tooltip="Самурай"/>
              </a:rPr>
              <a:t>самураев</a:t>
            </a:r>
            <a:r>
              <a:rPr lang="ru-RU" sz="1800" u="sng" dirty="0" smtClean="0"/>
              <a:t>, который — без кастовых привилегий — умеет умирать и учит других умирать за дело рабочего класса.»</a:t>
            </a:r>
          </a:p>
          <a:p>
            <a:pPr>
              <a:buNone/>
            </a:pPr>
            <a:endParaRPr lang="ru-RU" sz="1800" dirty="0"/>
          </a:p>
        </p:txBody>
      </p:sp>
      <p:pic>
        <p:nvPicPr>
          <p:cNvPr id="4098" name="Picture 2" descr="C:\Users\Семен\Desktop\Death_of_a_Commissar_(Petrov-Vodkin).jpg"/>
          <p:cNvPicPr>
            <a:picLocks noChangeAspect="1" noChangeArrowheads="1"/>
          </p:cNvPicPr>
          <p:nvPr/>
        </p:nvPicPr>
        <p:blipFill>
          <a:blip r:embed="rId8"/>
          <a:srcRect/>
          <a:stretch>
            <a:fillRect/>
          </a:stretch>
        </p:blipFill>
        <p:spPr bwMode="auto">
          <a:xfrm>
            <a:off x="5562600" y="1676400"/>
            <a:ext cx="3403600" cy="2819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Красные командиры</a:t>
            </a:r>
            <a:endParaRPr lang="ru-RU" dirty="0"/>
          </a:p>
        </p:txBody>
      </p:sp>
      <p:sp>
        <p:nvSpPr>
          <p:cNvPr id="3" name="Содержимое 2"/>
          <p:cNvSpPr>
            <a:spLocks noGrp="1"/>
          </p:cNvSpPr>
          <p:nvPr>
            <p:ph idx="1"/>
          </p:nvPr>
        </p:nvSpPr>
        <p:spPr>
          <a:xfrm>
            <a:off x="457200" y="914400"/>
            <a:ext cx="4953000" cy="5638800"/>
          </a:xfrm>
        </p:spPr>
        <p:txBody>
          <a:bodyPr/>
          <a:lstStyle/>
          <a:p>
            <a:pPr>
              <a:buNone/>
            </a:pPr>
            <a:r>
              <a:rPr lang="ru-RU" dirty="0" smtClean="0"/>
              <a:t> </a:t>
            </a:r>
            <a:r>
              <a:rPr lang="ru-RU" sz="1800" dirty="0" smtClean="0"/>
              <a:t>Михаил Васильевич Фрунзе был одним из самых преданных революции военачальников. Но он был романтиком. В 1920 году, наступая в Крыму, он предложил сдаться белогвардейским офицерам, обещая им жизнь. Несколько тысяч человек решили сдаться Советской власти, но по приказу Троцкого были расстреляны. Фрунзе впал в депрессию, заболел. </a:t>
            </a:r>
          </a:p>
          <a:p>
            <a:pPr>
              <a:buNone/>
            </a:pPr>
            <a:r>
              <a:rPr lang="ru-RU" sz="1800" dirty="0" smtClean="0"/>
              <a:t>  Ему предложили лечь на операцию, на которой настаивал Сталин. Фрунзе неплохо себя чувствовал, но не мог не подчиниться «приказу». На операционном столе он скончался 31 октября 1925 года. Ему было 40 лет.</a:t>
            </a:r>
            <a:endParaRPr lang="ru-RU" sz="1800" dirty="0"/>
          </a:p>
        </p:txBody>
      </p:sp>
      <p:pic>
        <p:nvPicPr>
          <p:cNvPr id="5122" name="Picture 2" descr="C:\Users\Семен\Desktop\Фрунзе.jpg"/>
          <p:cNvPicPr>
            <a:picLocks noChangeAspect="1" noChangeArrowheads="1"/>
          </p:cNvPicPr>
          <p:nvPr/>
        </p:nvPicPr>
        <p:blipFill>
          <a:blip r:embed="rId2"/>
          <a:srcRect/>
          <a:stretch>
            <a:fillRect/>
          </a:stretch>
        </p:blipFill>
        <p:spPr bwMode="auto">
          <a:xfrm>
            <a:off x="6881812" y="381000"/>
            <a:ext cx="2262188" cy="2976562"/>
          </a:xfrm>
          <a:prstGeom prst="rect">
            <a:avLst/>
          </a:prstGeom>
          <a:noFill/>
        </p:spPr>
      </p:pic>
      <p:pic>
        <p:nvPicPr>
          <p:cNvPr id="5123" name="Picture 3" descr="C:\Users\Семен\Desktop\Michaił_Frunze.jpg"/>
          <p:cNvPicPr>
            <a:picLocks noChangeAspect="1" noChangeArrowheads="1"/>
          </p:cNvPicPr>
          <p:nvPr/>
        </p:nvPicPr>
        <p:blipFill>
          <a:blip r:embed="rId3"/>
          <a:srcRect/>
          <a:stretch>
            <a:fillRect/>
          </a:stretch>
        </p:blipFill>
        <p:spPr bwMode="auto">
          <a:xfrm>
            <a:off x="5410200" y="2133600"/>
            <a:ext cx="2057400" cy="3159125"/>
          </a:xfrm>
          <a:prstGeom prst="rect">
            <a:avLst/>
          </a:prstGeom>
          <a:noFill/>
        </p:spPr>
      </p:pic>
      <p:pic>
        <p:nvPicPr>
          <p:cNvPr id="5124" name="Picture 4" descr="C:\Users\Семен\Desktop\1593324203_screenshot_1475.jpg"/>
          <p:cNvPicPr>
            <a:picLocks noChangeAspect="1" noChangeArrowheads="1"/>
          </p:cNvPicPr>
          <p:nvPr/>
        </p:nvPicPr>
        <p:blipFill>
          <a:blip r:embed="rId4"/>
          <a:srcRect/>
          <a:stretch>
            <a:fillRect/>
          </a:stretch>
        </p:blipFill>
        <p:spPr bwMode="auto">
          <a:xfrm>
            <a:off x="7077076" y="4557712"/>
            <a:ext cx="2066924" cy="23002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dirty="0" smtClean="0"/>
              <a:t>Красные командиры</a:t>
            </a:r>
            <a:endParaRPr lang="ru-RU" dirty="0"/>
          </a:p>
        </p:txBody>
      </p:sp>
      <p:sp>
        <p:nvSpPr>
          <p:cNvPr id="3" name="Содержимое 2"/>
          <p:cNvSpPr>
            <a:spLocks noGrp="1"/>
          </p:cNvSpPr>
          <p:nvPr>
            <p:ph idx="1"/>
          </p:nvPr>
        </p:nvSpPr>
        <p:spPr>
          <a:xfrm>
            <a:off x="457200" y="990600"/>
            <a:ext cx="8229600" cy="1905000"/>
          </a:xfrm>
        </p:spPr>
        <p:txBody>
          <a:bodyPr>
            <a:normAutofit/>
          </a:bodyPr>
          <a:lstStyle/>
          <a:p>
            <a:pPr>
              <a:buNone/>
            </a:pPr>
            <a:r>
              <a:rPr lang="ru-RU" sz="1800" dirty="0" smtClean="0"/>
              <a:t>Согласно советской историографии и воспоминаниям Будённого, Конная армия была создана по решению </a:t>
            </a:r>
            <a:r>
              <a:rPr lang="ru-RU" sz="1800" dirty="0" smtClean="0">
                <a:hlinkClick r:id="rId2" tooltip="Революционный военный совет"/>
              </a:rPr>
              <a:t>РВС</a:t>
            </a:r>
            <a:r>
              <a:rPr lang="ru-RU" sz="1800" dirty="0" smtClean="0"/>
              <a:t> </a:t>
            </a:r>
            <a:r>
              <a:rPr lang="ru-RU" sz="1800" dirty="0" smtClean="0">
                <a:hlinkClick r:id="rId3" tooltip="Южный фронт (Гражданская война)"/>
              </a:rPr>
              <a:t>Южного фронта</a:t>
            </a:r>
            <a:r>
              <a:rPr lang="ru-RU" sz="1800" dirty="0" smtClean="0"/>
              <a:t> и при непосредственном участии </a:t>
            </a:r>
            <a:r>
              <a:rPr lang="ru-RU" sz="1800" dirty="0" smtClean="0">
                <a:hlinkClick r:id="rId4" tooltip="Сталин, Иосиф Виссарионович"/>
              </a:rPr>
              <a:t>И. В. Сталина</a:t>
            </a:r>
            <a:r>
              <a:rPr lang="ru-RU" sz="1800" baseline="30000" dirty="0" smtClean="0">
                <a:hlinkClick r:id="rId5"/>
              </a:rPr>
              <a:t>[4]</a:t>
            </a:r>
            <a:r>
              <a:rPr lang="ru-RU" sz="1800" dirty="0" smtClean="0"/>
              <a:t>. Реввоенсовет Советской Республики 17 ноября </a:t>
            </a:r>
            <a:r>
              <a:rPr lang="ru-RU" sz="1800" dirty="0" smtClean="0">
                <a:hlinkClick r:id="rId6" tooltip="1919 год"/>
              </a:rPr>
              <a:t>1919 года</a:t>
            </a:r>
            <a:r>
              <a:rPr lang="ru-RU" sz="1800" dirty="0" smtClean="0"/>
              <a:t> принял решение о </a:t>
            </a:r>
            <a:r>
              <a:rPr lang="ru-RU" sz="1800" b="1" dirty="0" smtClean="0"/>
              <a:t>создании Первой конной армии под </a:t>
            </a:r>
            <a:r>
              <a:rPr lang="ru-RU" sz="1800" dirty="0" smtClean="0"/>
              <a:t>командованием </a:t>
            </a:r>
            <a:r>
              <a:rPr lang="ru-RU" sz="1800" dirty="0" smtClean="0">
                <a:hlinkClick r:id="rId7" tooltip="Будённый, Семён Михайлович"/>
              </a:rPr>
              <a:t>С. М. Будённого</a:t>
            </a:r>
            <a:r>
              <a:rPr lang="ru-RU" sz="1800" dirty="0" smtClean="0"/>
              <a:t>. ( 1919 год)</a:t>
            </a:r>
            <a:endParaRPr lang="ru-RU" sz="1800" dirty="0"/>
          </a:p>
        </p:txBody>
      </p:sp>
      <p:pic>
        <p:nvPicPr>
          <p:cNvPr id="6146" name="Picture 2" descr="C:\Users\Семен\Desktop\budennyj_frunze_voroshilov_krasnye_komandiry_1920_g.jpg"/>
          <p:cNvPicPr>
            <a:picLocks noChangeAspect="1" noChangeArrowheads="1"/>
          </p:cNvPicPr>
          <p:nvPr/>
        </p:nvPicPr>
        <p:blipFill>
          <a:blip r:embed="rId8"/>
          <a:srcRect/>
          <a:stretch>
            <a:fillRect/>
          </a:stretch>
        </p:blipFill>
        <p:spPr bwMode="auto">
          <a:xfrm>
            <a:off x="0" y="3048000"/>
            <a:ext cx="5105400" cy="3657600"/>
          </a:xfrm>
          <a:prstGeom prst="rect">
            <a:avLst/>
          </a:prstGeom>
          <a:noFill/>
        </p:spPr>
      </p:pic>
      <p:pic>
        <p:nvPicPr>
          <p:cNvPr id="6147" name="Picture 3" descr="C:\Users\Семен\Desktop\fe06824fc1f410481d6383ae43f9120c.jpg"/>
          <p:cNvPicPr>
            <a:picLocks noChangeAspect="1" noChangeArrowheads="1"/>
          </p:cNvPicPr>
          <p:nvPr/>
        </p:nvPicPr>
        <p:blipFill>
          <a:blip r:embed="rId9"/>
          <a:srcRect/>
          <a:stretch>
            <a:fillRect/>
          </a:stretch>
        </p:blipFill>
        <p:spPr bwMode="auto">
          <a:xfrm>
            <a:off x="4724400" y="3200400"/>
            <a:ext cx="4419600" cy="3429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Военспецы</a:t>
            </a:r>
            <a:endParaRPr lang="ru-RU" dirty="0"/>
          </a:p>
        </p:txBody>
      </p:sp>
      <p:sp>
        <p:nvSpPr>
          <p:cNvPr id="3" name="Содержимое 2"/>
          <p:cNvSpPr>
            <a:spLocks noGrp="1"/>
          </p:cNvSpPr>
          <p:nvPr>
            <p:ph idx="1"/>
          </p:nvPr>
        </p:nvSpPr>
        <p:spPr>
          <a:xfrm>
            <a:off x="0" y="914400"/>
            <a:ext cx="6172200" cy="5715000"/>
          </a:xfrm>
        </p:spPr>
        <p:txBody>
          <a:bodyPr>
            <a:normAutofit fontScale="85000" lnSpcReduction="20000"/>
          </a:bodyPr>
          <a:lstStyle/>
          <a:p>
            <a:pPr>
              <a:buNone/>
            </a:pPr>
            <a:r>
              <a:rPr lang="ru-RU" dirty="0" smtClean="0"/>
              <a:t> </a:t>
            </a:r>
            <a:r>
              <a:rPr lang="ru-RU" sz="1800" b="1" u="sng" dirty="0" smtClean="0"/>
              <a:t>Военспецами наз</a:t>
            </a:r>
            <a:r>
              <a:rPr lang="ru-RU" sz="1800" u="sng" dirty="0" smtClean="0"/>
              <a:t>ывали </a:t>
            </a:r>
            <a:r>
              <a:rPr lang="ru-RU" sz="1800" dirty="0" smtClean="0"/>
              <a:t>офицеров царской армии, перешедших на сторону Советов.</a:t>
            </a:r>
          </a:p>
          <a:p>
            <a:r>
              <a:rPr lang="ru-RU" sz="1800" dirty="0" smtClean="0"/>
              <a:t>Вождь большевиков В. И. Ленин поставил задачу привлечения военных специалистов Российской империи к строительству Красной армии и к управлению войсками во время боевых действий против Белых армий.</a:t>
            </a:r>
          </a:p>
          <a:p>
            <a:r>
              <a:rPr lang="ru-RU" sz="1800" i="1" dirty="0" smtClean="0"/>
              <a:t>…</a:t>
            </a:r>
            <a:r>
              <a:rPr lang="ru-RU" sz="1800" b="1" i="1" dirty="0" smtClean="0"/>
              <a:t>совершенно незачем выкидывать полезных нам         </a:t>
            </a:r>
            <a:r>
              <a:rPr lang="ru-RU" sz="1800" u="sng" dirty="0" err="1" smtClean="0"/>
              <a:t>Карбышев</a:t>
            </a:r>
            <a:r>
              <a:rPr lang="ru-RU" sz="1800" u="sng" dirty="0" smtClean="0"/>
              <a:t> </a:t>
            </a:r>
            <a:r>
              <a:rPr lang="ru-RU" sz="1800" b="1" i="1" dirty="0" smtClean="0"/>
              <a:t> специалисто</a:t>
            </a:r>
            <a:r>
              <a:rPr lang="ru-RU" sz="1800" i="1" dirty="0" smtClean="0"/>
              <a:t>в. Но их надо поставить в определенные рамки, представляющие пролетариату возможность контролировать их. Им надо поручать работу, но вместе с тем бдительно следить за ними, ставя над ними комиссаров и пресекая их контрреволюционные замыслы. </a:t>
            </a:r>
            <a:r>
              <a:rPr lang="ru-RU" sz="1800" i="1" dirty="0" smtClean="0">
                <a:hlinkClick r:id="rId2" tooltip="В. И. Ленин"/>
              </a:rPr>
              <a:t>В. И. Ленин</a:t>
            </a:r>
            <a:r>
              <a:rPr lang="ru-RU" sz="1800" i="1" dirty="0" smtClean="0"/>
              <a:t>.  Хотя сточки </a:t>
            </a:r>
            <a:r>
              <a:rPr lang="ru-RU" sz="1800" dirty="0" smtClean="0"/>
              <a:t>зрения коммунистической идеологии царские офицеры и генералы относились к враждебному пролетариату эксплуататорскому классу, военная необходимость в создании регулярной Красной армии заставила принять на службу большое число бывших офицеров и генералов.</a:t>
            </a:r>
          </a:p>
          <a:p>
            <a:r>
              <a:rPr lang="ru-RU" sz="1800" i="1" dirty="0" smtClean="0"/>
              <a:t>«…марксистская политика вовсе не есть политика Тяпкина-Ляпкина, который до всего доходит своим умом, ибо история вовсе не собирается ждать, пока мы, отбросив специалистов, станем додумываться постепенно до вопроса о превращении отрядов в полки или, вернее, об их переименовании: ибо, дело именно свелось к тому, что начальники отрядов назвали себя командирами полков, бригад и дивизий, смотря по вкусу, что, однако, вовсе не приблизило их отрядов к правильным </a:t>
            </a:r>
            <a:r>
              <a:rPr lang="ru-RU" sz="1800" i="1" dirty="0" err="1" smtClean="0"/>
              <a:t>внутренно-пропорциональным</a:t>
            </a:r>
            <a:r>
              <a:rPr lang="ru-RU" sz="1800" i="1" dirty="0" smtClean="0"/>
              <a:t> военным формированиям. </a:t>
            </a:r>
            <a:r>
              <a:rPr lang="ru-RU" sz="1800" i="1" dirty="0" smtClean="0">
                <a:hlinkClick r:id="rId3" tooltip="Л. Троцкий"/>
              </a:rPr>
              <a:t>Л. Троцкий</a:t>
            </a:r>
            <a:r>
              <a:rPr lang="ru-RU" sz="1800" i="1" dirty="0" smtClean="0"/>
              <a:t>. «Военные специалисты и Красная Армия» </a:t>
            </a:r>
          </a:p>
          <a:p>
            <a:r>
              <a:rPr lang="ru-RU" sz="1800" i="1" dirty="0" smtClean="0"/>
              <a:t>                                                                                                      </a:t>
            </a:r>
            <a:r>
              <a:rPr lang="ru-RU" sz="1800" i="1" u="sng" dirty="0" smtClean="0"/>
              <a:t>А. И. Егоров</a:t>
            </a:r>
            <a:endParaRPr lang="ru-RU" sz="1800" u="sng" dirty="0"/>
          </a:p>
        </p:txBody>
      </p:sp>
      <p:pic>
        <p:nvPicPr>
          <p:cNvPr id="7170" name="Picture 2" descr="C:\Users\Семен\Desktop\Поручик Д.М. Карбышев 1904 год. 1.jpg"/>
          <p:cNvPicPr>
            <a:picLocks noChangeAspect="1" noChangeArrowheads="1"/>
          </p:cNvPicPr>
          <p:nvPr/>
        </p:nvPicPr>
        <p:blipFill>
          <a:blip r:embed="rId4" cstate="print"/>
          <a:srcRect/>
          <a:stretch>
            <a:fillRect/>
          </a:stretch>
        </p:blipFill>
        <p:spPr bwMode="auto">
          <a:xfrm>
            <a:off x="6096000" y="304800"/>
            <a:ext cx="1828800" cy="2362200"/>
          </a:xfrm>
          <a:prstGeom prst="rect">
            <a:avLst/>
          </a:prstGeom>
          <a:noFill/>
        </p:spPr>
      </p:pic>
      <p:pic>
        <p:nvPicPr>
          <p:cNvPr id="7171" name="Picture 3" descr="C:\Users\Семен\Desktop\downloadRf.jpg"/>
          <p:cNvPicPr>
            <a:picLocks noChangeAspect="1" noChangeArrowheads="1"/>
          </p:cNvPicPr>
          <p:nvPr/>
        </p:nvPicPr>
        <p:blipFill>
          <a:blip r:embed="rId5"/>
          <a:srcRect/>
          <a:stretch>
            <a:fillRect/>
          </a:stretch>
        </p:blipFill>
        <p:spPr bwMode="auto">
          <a:xfrm>
            <a:off x="7048500" y="1828800"/>
            <a:ext cx="2095500" cy="2190750"/>
          </a:xfrm>
          <a:prstGeom prst="rect">
            <a:avLst/>
          </a:prstGeom>
          <a:noFill/>
        </p:spPr>
      </p:pic>
      <p:pic>
        <p:nvPicPr>
          <p:cNvPr id="7172" name="Picture 4" descr="C:\Users\Семен\Desktop\download.jpg"/>
          <p:cNvPicPr>
            <a:picLocks noChangeAspect="1" noChangeArrowheads="1"/>
          </p:cNvPicPr>
          <p:nvPr/>
        </p:nvPicPr>
        <p:blipFill>
          <a:blip r:embed="rId6"/>
          <a:srcRect/>
          <a:stretch>
            <a:fillRect/>
          </a:stretch>
        </p:blipFill>
        <p:spPr bwMode="auto">
          <a:xfrm>
            <a:off x="6172200" y="3810000"/>
            <a:ext cx="2000250" cy="281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415</Words>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Office Theme</vt:lpstr>
      <vt:lpstr>Создание РККА</vt:lpstr>
      <vt:lpstr>Принципы формирования</vt:lpstr>
      <vt:lpstr>Этапы формирования РККА</vt:lpstr>
      <vt:lpstr>Военный штаб РККА   ( РВС)</vt:lpstr>
      <vt:lpstr>Подготовка красных командиров</vt:lpstr>
      <vt:lpstr> институт политкомиссаров</vt:lpstr>
      <vt:lpstr>Красные командиры</vt:lpstr>
      <vt:lpstr>Красные командиры</vt:lpstr>
      <vt:lpstr>Военспецы</vt:lpstr>
      <vt:lpstr>Судьбы военспецов</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РККА</dc:title>
  <dc:creator>Семен</dc:creator>
  <cp:lastModifiedBy>Семен</cp:lastModifiedBy>
  <cp:revision>21</cp:revision>
  <dcterms:created xsi:type="dcterms:W3CDTF">2021-01-30T05:47:44Z</dcterms:created>
  <dcterms:modified xsi:type="dcterms:W3CDTF">2021-01-30T09:02:07Z</dcterms:modified>
</cp:coreProperties>
</file>