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7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2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4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8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3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1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9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9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5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5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5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7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AE1E9A1-A57F-4360-9040-546639D61C5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12677BF-05B2-4912-A7FF-5BBD8D8B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23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311C1-0662-4543-9B98-BC8554E5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311" y="-1221377"/>
            <a:ext cx="7889377" cy="3200400"/>
          </a:xfrm>
        </p:spPr>
        <p:txBody>
          <a:bodyPr/>
          <a:lstStyle/>
          <a:p>
            <a:r>
              <a:rPr lang="ru-RU" dirty="0"/>
              <a:t>Судебная реформа 1864 г.</a:t>
            </a:r>
          </a:p>
        </p:txBody>
      </p:sp>
      <p:pic>
        <p:nvPicPr>
          <p:cNvPr id="5122" name="Picture 2" descr="https://cs.kiozk.ru/assets/kjk/e9u/km2/ydiw5jbrljw7dwbi113bj0v/art/68938/logo-800-520.jpg?v=1">
            <a:extLst>
              <a:ext uri="{FF2B5EF4-FFF2-40B4-BE49-F238E27FC236}">
                <a16:creationId xmlns:a16="http://schemas.microsoft.com/office/drawing/2014/main" id="{8C1E9487-7201-4D95-A29B-1BCFE48E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3" y="1979023"/>
            <a:ext cx="6774600" cy="44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EWv7yzPXsAA0hBG.jpg:large">
            <a:extLst>
              <a:ext uri="{FF2B5EF4-FFF2-40B4-BE49-F238E27FC236}">
                <a16:creationId xmlns:a16="http://schemas.microsoft.com/office/drawing/2014/main" id="{C7AC8692-7DA4-49FB-BE3A-0099867D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8" y="1979023"/>
            <a:ext cx="3370217" cy="44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2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E9CC4-C8D9-4455-AFC1-C93E59CC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513806"/>
            <a:ext cx="9905998" cy="1905000"/>
          </a:xfrm>
        </p:spPr>
        <p:txBody>
          <a:bodyPr/>
          <a:lstStyle/>
          <a:p>
            <a:r>
              <a:rPr lang="ru-RU" dirty="0"/>
              <a:t>Подготовка реформы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EC3DE8-E4A3-43C4-999B-BBEA7A0E8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906657"/>
              </p:ext>
            </p:extLst>
          </p:nvPr>
        </p:nvGraphicFramePr>
        <p:xfrm>
          <a:off x="0" y="787255"/>
          <a:ext cx="8830491" cy="5504688"/>
        </p:xfrm>
        <a:graphic>
          <a:graphicData uri="http://schemas.openxmlformats.org/drawingml/2006/table">
            <a:tbl>
              <a:tblPr/>
              <a:tblGrid>
                <a:gridCol w="8830491">
                  <a:extLst>
                    <a:ext uri="{9D8B030D-6E8A-4147-A177-3AD203B41FA5}">
                      <a16:colId xmlns:a16="http://schemas.microsoft.com/office/drawing/2014/main" val="2858580048"/>
                    </a:ext>
                  </a:extLst>
                </a:gridCol>
              </a:tblGrid>
              <a:tr h="53980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В 1858 году императору подал свой проект судебной реформы граф </a:t>
                      </a:r>
                      <a:r>
                        <a:rPr lang="ru-RU" sz="2000" dirty="0" err="1">
                          <a:effectLst/>
                        </a:rPr>
                        <a:t>Д.Блудов</a:t>
                      </a:r>
                      <a:r>
                        <a:rPr lang="ru-RU" sz="2000" dirty="0">
                          <a:effectLst/>
                        </a:rPr>
                        <a:t>. Как оказалось позже, он уже обращался с этим предложением к Николаю I, однако его инициатива тогда была проигнорирована. Александр II приказал провести Государственный Совет для обсуждения идей </a:t>
                      </a:r>
                      <a:r>
                        <a:rPr lang="ru-RU" sz="2000" dirty="0" err="1">
                          <a:effectLst/>
                        </a:rPr>
                        <a:t>Блудова</a:t>
                      </a:r>
                      <a:r>
                        <a:rPr lang="ru-RU" sz="2000" dirty="0">
                          <a:effectLst/>
                        </a:rPr>
                        <a:t>. Его проект не приняли, однако было объявлено о сборе законопроектов реформ судебной системы, что свидетельствовало о решительности императора. Одно из первых преобразований – передача процедуры следствия из ведения полиции в специально созданный институт судебных следователей.</a:t>
                      </a:r>
                    </a:p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В 1862 году Государственная канцелярия создала специальную группу из чиновников, юристов, судей и преподавателей права, которые готовили новый </a:t>
                      </a:r>
                      <a:r>
                        <a:rPr lang="ru-RU" sz="2000" u="sng" dirty="0">
                          <a:effectLst/>
                        </a:rPr>
                        <a:t>Судебный Устав</a:t>
                      </a:r>
                      <a:r>
                        <a:rPr lang="ru-RU" sz="2000" dirty="0">
                          <a:effectLst/>
                        </a:rPr>
                        <a:t>, который и стал основной судебной реформы Александра 2. В 1864 году он был готов и подписан императором. Эта дата и считается началом судебной реформы.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 многих учебниках и справочниках годов реформы считается именно 1864 год, однако, в действительности реформа растянулась на более чем 30 лет, и закончилась только в 1899.</a:t>
                      </a:r>
                      <a:endParaRPr lang="ru-RU" sz="2000" dirty="0">
                        <a:effectLst/>
                      </a:endParaRPr>
                    </a:p>
                  </a:txBody>
                  <a:tcPr marL="79248" marR="79248" marT="39624" marB="39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52173"/>
                  </a:ext>
                </a:extLst>
              </a:tr>
            </a:tbl>
          </a:graphicData>
        </a:graphic>
      </p:graphicFrame>
      <p:pic>
        <p:nvPicPr>
          <p:cNvPr id="1026" name="Picture 2" descr="https://ds04.infourok.ru/uploads/ex/103d/0002bbd4-49ee523f/hello_html_16f8626.jpg">
            <a:extLst>
              <a:ext uri="{FF2B5EF4-FFF2-40B4-BE49-F238E27FC236}">
                <a16:creationId xmlns:a16="http://schemas.microsoft.com/office/drawing/2014/main" id="{AF75381B-5531-4D7B-86E6-39198D97D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65" y="917884"/>
            <a:ext cx="3197759" cy="37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7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9AD7D-C52B-4D7F-930B-7BD70C01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990" y="-226423"/>
            <a:ext cx="9905998" cy="1180011"/>
          </a:xfrm>
        </p:spPr>
        <p:txBody>
          <a:bodyPr/>
          <a:lstStyle/>
          <a:p>
            <a:r>
              <a:rPr lang="ru-RU" dirty="0"/>
              <a:t>Предпосылки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43D42-04E0-40DC-A4BC-6DBA1D5F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" y="666206"/>
            <a:ext cx="10607040" cy="6191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Дореформенная судебная система обладала множеством минусов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>
                <a:effectLst/>
              </a:rPr>
              <a:t>Сложный и многоступенчатый характер судебных инстанций. Существовала очень запутанная система, по выражению современников, даже судьи не всегда понимали, на каком уровне иерархии они находятся и кому подчиняются.</a:t>
            </a:r>
          </a:p>
          <a:p>
            <a:r>
              <a:rPr lang="ru-RU" dirty="0">
                <a:effectLst/>
              </a:rPr>
              <a:t>Скорость вынесения приговора. Дело могло очень долго переходить из инстанции в инстанцию, затем возвращаться по решению судьи на пересмотр в предыдущую и так далее. Были случаи, когда дела рассматривались до 20 лет.</a:t>
            </a:r>
          </a:p>
          <a:p>
            <a:r>
              <a:rPr lang="ru-RU" dirty="0">
                <a:effectLst/>
              </a:rPr>
              <a:t>Отсутствие четко выраженной судебной системы. Губернаторы имели сильное влияние на суды, поэтому по их указу дело могло быть закрыто или возвращено на предыдущую инстанцию.</a:t>
            </a:r>
          </a:p>
          <a:p>
            <a:r>
              <a:rPr lang="ru-RU" dirty="0">
                <a:effectLst/>
              </a:rPr>
              <a:t>Закрытый характер суда. Судебные процессы были тайные, а многие решения оставались загадкой для общественности.</a:t>
            </a:r>
          </a:p>
          <a:p>
            <a:r>
              <a:rPr lang="ru-RU" dirty="0">
                <a:effectLst/>
              </a:rPr>
              <a:t>Сословный характер судов. Существовали суды для купцов и горожан, дворян и чиновников, что сказывалось на принятии решения.</a:t>
            </a:r>
          </a:p>
          <a:p>
            <a:r>
              <a:rPr lang="ru-RU" dirty="0">
                <a:effectLst/>
              </a:rPr>
              <a:t>Письменное рассмотрение дела. Судьи очень часто не видели подсудимых, не слушали показания, а просто на основании бумаг выносили приговор.</a:t>
            </a:r>
          </a:p>
          <a:p>
            <a:r>
              <a:rPr lang="ru-RU" dirty="0">
                <a:effectLst/>
              </a:rPr>
              <a:t>Низкая зарплата судей, что способствовало развитию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326942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411F-0251-40E4-B709-E8605004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91737"/>
            <a:ext cx="9905998" cy="1905000"/>
          </a:xfrm>
        </p:spPr>
        <p:txBody>
          <a:bodyPr/>
          <a:lstStyle/>
          <a:p>
            <a:r>
              <a:rPr lang="ru-RU" dirty="0"/>
              <a:t>Изменения судебных органов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DA8064-2BED-479D-B6C8-7A9BFCD06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208910"/>
              </p:ext>
            </p:extLst>
          </p:nvPr>
        </p:nvGraphicFramePr>
        <p:xfrm>
          <a:off x="770709" y="1097280"/>
          <a:ext cx="10424160" cy="5368834"/>
        </p:xfrm>
        <a:graphic>
          <a:graphicData uri="http://schemas.openxmlformats.org/drawingml/2006/table">
            <a:tbl>
              <a:tblPr/>
              <a:tblGrid>
                <a:gridCol w="10424160">
                  <a:extLst>
                    <a:ext uri="{9D8B030D-6E8A-4147-A177-3AD203B41FA5}">
                      <a16:colId xmlns:a16="http://schemas.microsoft.com/office/drawing/2014/main" val="2938861973"/>
                    </a:ext>
                  </a:extLst>
                </a:gridCol>
              </a:tblGrid>
              <a:tr h="53688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Судебная реформа Александра 2 1864 года меняла главное – иерархию судов и их полномочий. Причем система была переделана полностью. В результате сформировалась такая система: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В государственном масштабе создавался главный судебный орган – Сенат. Он состоял из двух частей: мировые суды и общие. Первые рассматривали дела меньшей степени важности, вторые – все остальные.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Низшей судебной единицей становился мировой судья. Это единоличная должность в небольшом населенном пункте.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Мировые судьи объединялись в мировой съезд, он охватывал, как правило, территорию уезда.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Для более важных дел в масштабах губернии создавались окружные суды.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Окружные суды объединялись в судебные округа в границах всей империи. Во главе этих округов стояли судебные палаты.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Для управления судебными палатами в Сенате было создано два департамента: уголовный и гражданский. Однако в конце 1860-х годов Сенат стал полноценным судебным государственным органом империи.</a:t>
                      </a:r>
                    </a:p>
                  </a:txBody>
                  <a:tcPr marL="79248" marR="79248" marT="39624" marB="39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12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06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411F-0251-40E4-B709-E8605004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91737"/>
            <a:ext cx="9905998" cy="1905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DA8064-2BED-479D-B6C8-7A9BFCD06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155185"/>
              </p:ext>
            </p:extLst>
          </p:nvPr>
        </p:nvGraphicFramePr>
        <p:xfrm>
          <a:off x="770709" y="1097280"/>
          <a:ext cx="10424160" cy="5368834"/>
        </p:xfrm>
        <a:graphic>
          <a:graphicData uri="http://schemas.openxmlformats.org/drawingml/2006/table">
            <a:tbl>
              <a:tblPr/>
              <a:tblGrid>
                <a:gridCol w="10424160">
                  <a:extLst>
                    <a:ext uri="{9D8B030D-6E8A-4147-A177-3AD203B41FA5}">
                      <a16:colId xmlns:a16="http://schemas.microsoft.com/office/drawing/2014/main" val="2938861973"/>
                    </a:ext>
                  </a:extLst>
                </a:gridCol>
              </a:tblGrid>
              <a:tr h="5368834">
                <a:tc>
                  <a:txBody>
                    <a:bodyPr/>
                    <a:lstStyle/>
                    <a:p>
                      <a:pPr algn="just" fontAlgn="t"/>
                      <a:endParaRPr lang="ru-RU" sz="2000" dirty="0">
                        <a:effectLst/>
                      </a:endParaRPr>
                    </a:p>
                  </a:txBody>
                  <a:tcPr marL="79248" marR="79248" marT="39624" marB="39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128973"/>
                  </a:ext>
                </a:extLst>
              </a:tr>
            </a:tbl>
          </a:graphicData>
        </a:graphic>
      </p:graphicFrame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6A779EE-629B-0F4E-88B3-6F522E5B6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45" y="195594"/>
            <a:ext cx="7702502" cy="65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0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C8AEE-6653-4F3F-B393-AC5D53B0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75217-6945-4F8B-84CA-D9858F57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удебная реформа 1864 года">
            <a:extLst>
              <a:ext uri="{FF2B5EF4-FFF2-40B4-BE49-F238E27FC236}">
                <a16:creationId xmlns:a16="http://schemas.microsoft.com/office/drawing/2014/main" id="{3D54FD05-2F6B-436F-A6A4-A91BE6D7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0"/>
            <a:ext cx="483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зменения по судебной реформе">
            <a:extLst>
              <a:ext uri="{FF2B5EF4-FFF2-40B4-BE49-F238E27FC236}">
                <a16:creationId xmlns:a16="http://schemas.microsoft.com/office/drawing/2014/main" id="{C47B60F2-80A5-4DA9-BBFC-3E1DF3CDC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5308520"/>
            <a:ext cx="5199017" cy="15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3F9DE-7BAA-460F-9DD5-A6B849E7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2CA285C-6586-4A82-856B-0EC63A185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65486"/>
              </p:ext>
            </p:extLst>
          </p:nvPr>
        </p:nvGraphicFramePr>
        <p:xfrm>
          <a:off x="809897" y="609600"/>
          <a:ext cx="9705703" cy="6149122"/>
        </p:xfrm>
        <a:graphic>
          <a:graphicData uri="http://schemas.openxmlformats.org/drawingml/2006/table">
            <a:tbl>
              <a:tblPr/>
              <a:tblGrid>
                <a:gridCol w="9705703">
                  <a:extLst>
                    <a:ext uri="{9D8B030D-6E8A-4147-A177-3AD203B41FA5}">
                      <a16:colId xmlns:a16="http://schemas.microsoft.com/office/drawing/2014/main" val="2766754615"/>
                    </a:ext>
                  </a:extLst>
                </a:gridCol>
              </a:tblGrid>
              <a:tr h="61491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Кроме создания новой иерархии судов были созданы новые институты: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Суд присяжных. Был создан институт присяжных заседателей, который принимал участие в вынесении судебного приговора. Попадание в суд присяжных было ограничено несколькими цензами: оседлости (нужно было жить в указанной местности минимум 2 года), возраста (от 25 до 70 лет), а также имущественный (иметь собственность на сумму не менее 2 тысяч рублей).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Институт адвокатуры. Теперь на судебном заседании у обвиняемого появилась возможность использовать адвоката.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Институт нотариуса. В его ведение переходило рассмотрение документов, установление их подлинности и прочее.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Большинство судебных должностей становились выборными и имели органичный термин пребывания на должности (от 3 до 5 лет). Однако для расследования политических преступлений сохранялась жандармерия. Также император оставлял за собой право вмешательства в рассмотрение важных судебных дел.</a:t>
                      </a:r>
                      <a:endParaRPr lang="ru-RU" sz="2000" dirty="0">
                        <a:effectLst/>
                      </a:endParaRPr>
                    </a:p>
                  </a:txBody>
                  <a:tcPr marL="79248" marR="79248" marT="39624" marB="39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47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18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77B35-1FCB-4B2E-9E57-484FBFE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78675"/>
            <a:ext cx="9905998" cy="1905000"/>
          </a:xfrm>
        </p:spPr>
        <p:txBody>
          <a:bodyPr/>
          <a:lstStyle/>
          <a:p>
            <a:r>
              <a:rPr lang="ru-RU" dirty="0"/>
              <a:t>Новые принципы судебного процесса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687E1A5-A6BD-40E2-B2C1-826182051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03603"/>
              </p:ext>
            </p:extLst>
          </p:nvPr>
        </p:nvGraphicFramePr>
        <p:xfrm>
          <a:off x="1141413" y="1260565"/>
          <a:ext cx="10040393" cy="5260848"/>
        </p:xfrm>
        <a:graphic>
          <a:graphicData uri="http://schemas.openxmlformats.org/drawingml/2006/table">
            <a:tbl>
              <a:tblPr/>
              <a:tblGrid>
                <a:gridCol w="10040393">
                  <a:extLst>
                    <a:ext uri="{9D8B030D-6E8A-4147-A177-3AD203B41FA5}">
                      <a16:colId xmlns:a16="http://schemas.microsoft.com/office/drawing/2014/main" val="715595301"/>
                    </a:ext>
                  </a:extLst>
                </a:gridCol>
              </a:tblGrid>
              <a:tr h="39066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Благодаря судебной реформе Александра 2 судебный процесс в Российской империи был перестроен на совершенно новые принципы: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Суд приобрел состязательный характер. Он заключался в соперничестве между адвокатом и прокурором. Вину или правоту подсудимого нужно было доказывать на судебном процессе. Интересный факт: после проведения данной реформы на юридических факультетах обязательным предметом стало ораторское искусство.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Суд стал открытым. Только в особо редких случаях вход на судебное заседание был ограничен. В большинстве случаев могли прийти представители общественности и СМИ.</a:t>
                      </a:r>
                    </a:p>
                    <a:p>
                      <a:pPr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Было ограничено использование смертной казни (решение об этой мере наказания принимали только Сенат и военный суд), а также полностью отменялись телесные наказания.</a:t>
                      </a:r>
                    </a:p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Кроме того, благодаря реформе судебная система России стала иметь единый централизованный характер, а суды избавились от пережитка средневековья, то есть сословности. Все сословия России получали равные перед законом права.</a:t>
                      </a:r>
                    </a:p>
                  </a:txBody>
                  <a:tcPr marL="79248" marR="79248" marT="39624" marB="39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70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9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8DF85-CD7B-48D0-8B2B-F94F120A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61108"/>
            <a:ext cx="9905998" cy="1905000"/>
          </a:xfrm>
        </p:spPr>
        <p:txBody>
          <a:bodyPr/>
          <a:lstStyle/>
          <a:p>
            <a:r>
              <a:rPr lang="ru-RU" dirty="0"/>
              <a:t>Последствия реформы и ее значение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EE9F61E-87B1-4605-988A-EBB636EFA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707949"/>
              </p:ext>
            </p:extLst>
          </p:nvPr>
        </p:nvGraphicFramePr>
        <p:xfrm>
          <a:off x="1141413" y="1463040"/>
          <a:ext cx="9906000" cy="501613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val="2441575062"/>
                    </a:ext>
                  </a:extLst>
                </a:gridCol>
              </a:tblGrid>
              <a:tr h="50161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Судебная реформа Александра 2 была одним из важнейших начинаний императора. Сложно переоценить значимость этого изменения в стране, поскольку та система правопорядка, которая была заложена в 1864 году использовалась вплоть до Революции. Более того, именно эта система (ее основные принципы и институты) применяется и по сей день (разумеется, с изменениями и учетом реалии текущих дней).</a:t>
                      </a:r>
                    </a:p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В результате реформа 1864 года решила одну из главных проблем – субъективность судей. Если раньше судья  мог на закрытом заседании (без обвиняемого, его адвоката, присяжных и других) единолично принять решение, часто даже спорное, но безоговорочное, то теперь появлялись не только надзорные органы, но и новые правила судебной системы, что реально позволяло обвиняемому защищаться, а не уповать только на милость судьи.</a:t>
                      </a:r>
                    </a:p>
                    <a:p>
                      <a:pPr algn="just" fontAlgn="t"/>
                      <a:r>
                        <a:rPr lang="ru-RU" sz="2000" dirty="0">
                          <a:effectLst/>
                        </a:rPr>
                        <a:t>Таким образом, судебная реформа стала одним из лучших радикальных и демократических преобразований в России, который были проведены в 1860-1870 года.</a:t>
                      </a:r>
                    </a:p>
                  </a:txBody>
                  <a:tcPr marL="79248" marR="79248" marT="39624" marB="396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115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686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97</TotalTime>
  <Words>872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Судебная реформа 1864 г.</vt:lpstr>
      <vt:lpstr>Подготовка реформы</vt:lpstr>
      <vt:lpstr>Предпосылки</vt:lpstr>
      <vt:lpstr>Изменения судебных органов</vt:lpstr>
      <vt:lpstr>Презентация PowerPoint</vt:lpstr>
      <vt:lpstr>Презентация PowerPoint</vt:lpstr>
      <vt:lpstr>Презентация PowerPoint</vt:lpstr>
      <vt:lpstr>Новые принципы судебного процесса</vt:lpstr>
      <vt:lpstr>Последствия реформы и ее значение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Судебная реформа 1864 г.</dc:title>
  <dc:creator>Hitler</dc:creator>
  <cp:lastModifiedBy>Неизвестный пользователь</cp:lastModifiedBy>
  <cp:revision>7</cp:revision>
  <dcterms:created xsi:type="dcterms:W3CDTF">2021-04-02T19:03:56Z</dcterms:created>
  <dcterms:modified xsi:type="dcterms:W3CDTF">2021-04-05T09:51:17Z</dcterms:modified>
</cp:coreProperties>
</file>