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440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9/13/2021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9/13/2021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9/13/2021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9/13/2021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Мир в 30-е годы </a:t>
            </a:r>
            <a:r>
              <a:rPr lang="en-US" dirty="0" smtClean="0"/>
              <a:t>Xx </a:t>
            </a:r>
            <a:r>
              <a:rPr lang="ru-RU" dirty="0" smtClean="0"/>
              <a:t>века. </a:t>
            </a:r>
            <a:br>
              <a:rPr lang="ru-RU" dirty="0" smtClean="0"/>
            </a:br>
            <a:r>
              <a:rPr lang="ru-RU" dirty="0" smtClean="0"/>
              <a:t>Накануне Второй мировой  войны</a:t>
            </a:r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 история 11 класс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Народный  фронт во Франции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2400" y="914400"/>
            <a:ext cx="4419600" cy="56388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 </a:t>
            </a:r>
            <a:r>
              <a:rPr lang="ru-RU" sz="1800" dirty="0" smtClean="0"/>
              <a:t>6 февраля 1934 года  во Франции произошла попытка фашистского путча.  Он буквально всколыхнул Францию. Антифашистские демонстрации  превратились в политическую стачку 12 февраля с требованием запретить все  фашистские организации. </a:t>
            </a:r>
            <a:r>
              <a:rPr lang="ru-RU" sz="1800" b="1" u="sng" dirty="0" smtClean="0"/>
              <a:t>В 1934 году коммунисты и социалисты подписали соглашение о совместных действиях против фашистов. А в 1935 к ним присоединилась радикальная партия</a:t>
            </a:r>
            <a:r>
              <a:rPr lang="ru-RU" sz="1800" dirty="0" smtClean="0"/>
              <a:t>.</a:t>
            </a:r>
          </a:p>
          <a:p>
            <a:pPr>
              <a:buNone/>
            </a:pPr>
            <a:r>
              <a:rPr lang="ru-RU" sz="1800" dirty="0" smtClean="0"/>
              <a:t> </a:t>
            </a:r>
            <a:r>
              <a:rPr lang="ru-RU" sz="1800" dirty="0" smtClean="0"/>
              <a:t>В 1936 году на выборах в парламент они разработали единую программу и получили 330 мест из 612.  Получив право формировать правительство, Леон Блюм ( социалист)  включил в него  социалистов и радикалов. Коммунисты не вошли в правительство, но поддерживали его действия.</a:t>
            </a:r>
            <a:endParaRPr lang="ru-RU" sz="1800" dirty="0"/>
          </a:p>
        </p:txBody>
      </p:sp>
      <p:pic>
        <p:nvPicPr>
          <p:cNvPr id="8194" name="Picture 2" descr="C:\Users\Семен\Desktop\slide_0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1600200"/>
            <a:ext cx="4572000" cy="3733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116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r>
              <a:rPr lang="ru-RU" sz="3600" dirty="0" smtClean="0"/>
              <a:t>Законы правительства Народного фронта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10000" y="762000"/>
            <a:ext cx="4876800" cy="60198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1800" dirty="0" smtClean="0"/>
              <a:t> в 1936 году были приняты законы: </a:t>
            </a:r>
          </a:p>
          <a:p>
            <a:pPr>
              <a:buFontTx/>
              <a:buChar char="-"/>
            </a:pPr>
            <a:r>
              <a:rPr lang="ru-RU" sz="1800" dirty="0" smtClean="0"/>
              <a:t>Запрет на создание фашистских лиг </a:t>
            </a:r>
          </a:p>
          <a:p>
            <a:pPr>
              <a:buFontTx/>
              <a:buChar char="-"/>
            </a:pPr>
            <a:r>
              <a:rPr lang="ru-RU" sz="1800" dirty="0" smtClean="0"/>
              <a:t>О 40- часовой рабочей неделе</a:t>
            </a:r>
          </a:p>
          <a:p>
            <a:pPr>
              <a:buFontTx/>
              <a:buChar char="-"/>
            </a:pPr>
            <a:r>
              <a:rPr lang="ru-RU" sz="1800" dirty="0" smtClean="0"/>
              <a:t>О ежегодном 2-хнедельном оплачиваемом отпуске</a:t>
            </a:r>
          </a:p>
          <a:p>
            <a:pPr>
              <a:buFontTx/>
              <a:buChar char="-"/>
            </a:pPr>
            <a:r>
              <a:rPr lang="ru-RU" sz="1800" dirty="0" smtClean="0"/>
              <a:t>Об увеличении пенсий и пособий</a:t>
            </a:r>
          </a:p>
          <a:p>
            <a:pPr>
              <a:buFontTx/>
              <a:buChar char="-"/>
            </a:pPr>
            <a:r>
              <a:rPr lang="ru-RU" sz="1800" dirty="0" smtClean="0"/>
              <a:t>О повышении закупочных цен на зерно </a:t>
            </a:r>
          </a:p>
          <a:p>
            <a:pPr>
              <a:buFontTx/>
              <a:buChar char="-"/>
            </a:pPr>
            <a:r>
              <a:rPr lang="ru-RU" sz="1800" dirty="0" smtClean="0"/>
              <a:t> </a:t>
            </a:r>
            <a:r>
              <a:rPr lang="ru-RU" sz="1800" dirty="0" smtClean="0"/>
              <a:t>о контроле государства над железной дорогой и французским банком</a:t>
            </a:r>
          </a:p>
          <a:p>
            <a:pPr>
              <a:buNone/>
            </a:pPr>
            <a:r>
              <a:rPr lang="ru-RU" sz="1800" dirty="0" smtClean="0"/>
              <a:t> </a:t>
            </a:r>
            <a:r>
              <a:rPr lang="ru-RU" sz="1800" dirty="0" smtClean="0"/>
              <a:t>всё это было встречено с воодушевлением. </a:t>
            </a:r>
          </a:p>
          <a:p>
            <a:pPr>
              <a:buNone/>
            </a:pPr>
            <a:r>
              <a:rPr lang="ru-RU" sz="1800" dirty="0" smtClean="0"/>
              <a:t> </a:t>
            </a:r>
            <a:r>
              <a:rPr lang="ru-RU" sz="1800" dirty="0" smtClean="0"/>
              <a:t>Однако после удачных первых шагов правительство Народного фронта вступило </a:t>
            </a:r>
            <a:r>
              <a:rPr lang="ru-RU" sz="1800" b="1" dirty="0" smtClean="0"/>
              <a:t>в кризис</a:t>
            </a:r>
            <a:r>
              <a:rPr lang="ru-RU" sz="1800" dirty="0" smtClean="0"/>
              <a:t>. Коммунисты настаивали на полном запрете фашизма, усилении роли государства в экономике, а социалисты и радикалы считали, что действовать можно только в рамках Конституции. Расходились недавние союзники и по вопросам внешней политики, войны в Испании. </a:t>
            </a:r>
          </a:p>
          <a:p>
            <a:pPr>
              <a:buNone/>
            </a:pPr>
            <a:r>
              <a:rPr lang="ru-RU" sz="1800" b="1" u="sng" dirty="0" smtClean="0"/>
              <a:t>Морис Торез- лидер коммунистов</a:t>
            </a:r>
          </a:p>
          <a:p>
            <a:pPr>
              <a:buNone/>
            </a:pPr>
            <a:endParaRPr lang="ru-RU" sz="1800" dirty="0"/>
          </a:p>
        </p:txBody>
      </p:sp>
      <p:pic>
        <p:nvPicPr>
          <p:cNvPr id="9218" name="Picture 2" descr="C:\Users\Семен\Desktop\Thorez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1066800"/>
            <a:ext cx="2705100" cy="3937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Значение Народного фронта 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8600" y="914400"/>
            <a:ext cx="5029200" cy="449580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</a:t>
            </a:r>
            <a:r>
              <a:rPr lang="ru-RU" sz="1800" dirty="0" smtClean="0"/>
              <a:t>Ситуация во Франции стала ухудшаться.  Буржуазия, опасаясь увеличения налогов, стала выводить свои капиталы за границу,  рост зарплаты и пособий вызвал инфляцию, население разочаровывалось.  В 1938 году Леон Блюм ушёл в отставку и вскоре Народный фронт прекратил своё существование.</a:t>
            </a:r>
          </a:p>
          <a:p>
            <a:pPr>
              <a:buNone/>
            </a:pPr>
            <a:r>
              <a:rPr lang="ru-RU" sz="1800" dirty="0" smtClean="0"/>
              <a:t> </a:t>
            </a:r>
            <a:r>
              <a:rPr lang="ru-RU" sz="1800" b="1" dirty="0" smtClean="0"/>
              <a:t>Народный фронт был прежде всего средством  противостояния  фашизму, хотя сам фашизм не был ликвидирован во Франции. </a:t>
            </a:r>
          </a:p>
          <a:p>
            <a:pPr>
              <a:buNone/>
            </a:pPr>
            <a:r>
              <a:rPr lang="ru-RU" sz="1800" b="1" dirty="0" smtClean="0"/>
              <a:t> </a:t>
            </a:r>
            <a:r>
              <a:rPr lang="ru-RU" sz="1800" b="1" dirty="0" smtClean="0"/>
              <a:t>Экономические шаги НФ заложили основы « государства всеобщего благоденствия» но уже в послевоенной Франции.</a:t>
            </a:r>
            <a:endParaRPr lang="ru-RU" sz="1800" b="1" dirty="0"/>
          </a:p>
        </p:txBody>
      </p:sp>
      <p:pic>
        <p:nvPicPr>
          <p:cNvPr id="10242" name="Picture 2" descr="C:\Users\Семен\Desktop\images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86400" y="838200"/>
            <a:ext cx="2171700" cy="3107379"/>
          </a:xfrm>
          <a:prstGeom prst="rect">
            <a:avLst/>
          </a:prstGeom>
          <a:noFill/>
        </p:spPr>
      </p:pic>
      <p:pic>
        <p:nvPicPr>
          <p:cNvPr id="10243" name="Picture 3" descr="C:\Users\Семен\Desktop\image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62800" y="4038600"/>
            <a:ext cx="1800225" cy="2543175"/>
          </a:xfrm>
          <a:prstGeom prst="rect">
            <a:avLst/>
          </a:prstGeom>
          <a:noFill/>
        </p:spPr>
      </p:pic>
      <p:pic>
        <p:nvPicPr>
          <p:cNvPr id="10244" name="Picture 4" descr="C:\Users\Семен\Desktop\images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29200" y="4114800"/>
            <a:ext cx="1790700" cy="25622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Домашнее задание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ru-RU" dirty="0" smtClean="0"/>
              <a:t>Уметь рассказывать о НФ в Испании и во Франции. </a:t>
            </a:r>
          </a:p>
          <a:p>
            <a:pPr marL="514350" indent="-514350">
              <a:buAutoNum type="arabicPeriod"/>
            </a:pPr>
            <a:r>
              <a:rPr lang="ru-RU" dirty="0" smtClean="0"/>
              <a:t>2. Объяснять термины: Народный фронт, корпоративное государство, диктатура, социалистические партии, коммунистические партии.</a:t>
            </a:r>
          </a:p>
          <a:p>
            <a:pPr marL="514350" indent="-514350">
              <a:buAutoNum type="arabicPeriod"/>
            </a:pPr>
            <a:r>
              <a:rPr lang="ru-RU" dirty="0" smtClean="0"/>
              <a:t> </a:t>
            </a:r>
            <a:r>
              <a:rPr lang="ru-RU" dirty="0" smtClean="0"/>
              <a:t>Показывать на карте названные государства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116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итальянский фашизм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914400"/>
            <a:ext cx="5257800" cy="59436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1800" dirty="0" smtClean="0"/>
              <a:t>После </a:t>
            </a:r>
            <a:r>
              <a:rPr lang="en-US" sz="1800" dirty="0" smtClean="0"/>
              <a:t>I </a:t>
            </a:r>
            <a:r>
              <a:rPr lang="ru-RU" sz="1800" dirty="0" smtClean="0"/>
              <a:t>Мировой Италия переживала тяжёлые времена.</a:t>
            </a:r>
          </a:p>
          <a:p>
            <a:pPr>
              <a:buNone/>
            </a:pPr>
            <a:r>
              <a:rPr lang="ru-RU" sz="1800" dirty="0" smtClean="0"/>
              <a:t> </a:t>
            </a:r>
            <a:r>
              <a:rPr lang="ru-RU" sz="1800" dirty="0" smtClean="0"/>
              <a:t>2 млн. демобилизованных не могли найти работу.  Социальные волнения  и выступления приводили к распространению национализма. Парламент почти не участвовал в жизни страны</a:t>
            </a:r>
            <a:r>
              <a:rPr lang="ru-RU" sz="1800" b="1" dirty="0" smtClean="0"/>
              <a:t>.  Все вопросы решало правительство.  </a:t>
            </a:r>
          </a:p>
          <a:p>
            <a:pPr>
              <a:buNone/>
            </a:pPr>
            <a:r>
              <a:rPr lang="ru-RU" sz="1800" b="1" dirty="0" smtClean="0"/>
              <a:t> </a:t>
            </a:r>
            <a:r>
              <a:rPr lang="ru-RU" sz="1800" b="1" dirty="0" smtClean="0"/>
              <a:t>В 1919 </a:t>
            </a:r>
            <a:r>
              <a:rPr lang="ru-RU" sz="1800" dirty="0" smtClean="0"/>
              <a:t>году возникает  фашистская партия, в составе которой были боевые отряды.    В октябре 1922 года  эти отряды начали « поход на Рим».  Король </a:t>
            </a:r>
            <a:r>
              <a:rPr lang="ru-RU" sz="1800" b="1" dirty="0" smtClean="0"/>
              <a:t>Виктор – </a:t>
            </a:r>
            <a:r>
              <a:rPr lang="ru-RU" sz="1800" b="1" dirty="0" err="1" smtClean="0"/>
              <a:t>Эманнуил</a:t>
            </a:r>
            <a:r>
              <a:rPr lang="ru-RU" sz="1800" b="1" dirty="0" smtClean="0"/>
              <a:t> </a:t>
            </a:r>
            <a:r>
              <a:rPr lang="ru-RU" sz="1800" dirty="0" smtClean="0"/>
              <a:t>отказался ввести ЧП и поручил </a:t>
            </a:r>
            <a:r>
              <a:rPr lang="ru-RU" sz="1800" b="1" dirty="0" smtClean="0"/>
              <a:t>Б. Муссолини, лидеру фашистской фракции в парламенте сформировать правительство. </a:t>
            </a:r>
          </a:p>
          <a:p>
            <a:pPr>
              <a:buNone/>
            </a:pPr>
            <a:r>
              <a:rPr lang="ru-RU" sz="1800" dirty="0" smtClean="0"/>
              <a:t>Уже к 1926 году были распущены все политические партии. Права и свободы толковались как полная преданность « ДУЧЕ», государственные должности занимали только представители фашистской партии.</a:t>
            </a:r>
          </a:p>
          <a:p>
            <a:pPr>
              <a:buNone/>
            </a:pPr>
            <a:r>
              <a:rPr lang="ru-RU" sz="1800" dirty="0" smtClean="0"/>
              <a:t> </a:t>
            </a:r>
            <a:r>
              <a:rPr lang="ru-RU" sz="1800" dirty="0" smtClean="0"/>
              <a:t>Так при </a:t>
            </a:r>
            <a:r>
              <a:rPr lang="ru-RU" sz="1800" b="1" dirty="0" smtClean="0"/>
              <a:t>бесправной монархии сформировалась фашистская диктатура.</a:t>
            </a:r>
            <a:endParaRPr lang="ru-RU" sz="1800" b="1" dirty="0"/>
          </a:p>
        </p:txBody>
      </p:sp>
      <p:pic>
        <p:nvPicPr>
          <p:cNvPr id="1026" name="Picture 2" descr="C:\Users\Семен\Desktop\300px-March_on_Rome_1922_-_Mussolin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05400" y="3733800"/>
            <a:ext cx="3926460" cy="2895600"/>
          </a:xfrm>
          <a:prstGeom prst="rect">
            <a:avLst/>
          </a:prstGeom>
          <a:noFill/>
        </p:spPr>
      </p:pic>
      <p:pic>
        <p:nvPicPr>
          <p:cNvPr id="1027" name="Picture 3" descr="C:\Users\Семен\Desktop\scale_120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91200" y="762000"/>
            <a:ext cx="2914465" cy="28527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Режим Муссолини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914400"/>
            <a:ext cx="5638800" cy="55626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1800" dirty="0" smtClean="0"/>
              <a:t> </a:t>
            </a:r>
            <a:r>
              <a:rPr lang="ru-RU" sz="1800" dirty="0" err="1" smtClean="0"/>
              <a:t>Бенито</a:t>
            </a:r>
            <a:r>
              <a:rPr lang="ru-RU" sz="1800" dirty="0" smtClean="0"/>
              <a:t> Муссолини не получил систематического образования. Был рабочим в Австрии, Швейцарии, Франции, но отовсюду изгонялся за социалистические  выступления. В 1912 году вернулся в Италию и  стал редактором социалистической газеты « </a:t>
            </a:r>
            <a:r>
              <a:rPr lang="ru-RU" sz="1800" dirty="0" err="1" smtClean="0"/>
              <a:t>Аванти</a:t>
            </a:r>
            <a:r>
              <a:rPr lang="ru-RU" sz="1800" dirty="0" smtClean="0"/>
              <a:t>».</a:t>
            </a:r>
          </a:p>
          <a:p>
            <a:pPr>
              <a:buNone/>
            </a:pPr>
            <a:r>
              <a:rPr lang="ru-RU" sz="1800" dirty="0" smtClean="0"/>
              <a:t>В 1915 году развернул агитацию за участие в войне на стороне Антанты и создал « Союз за революционное действие». Низовые ячейки партии назывались « </a:t>
            </a:r>
            <a:r>
              <a:rPr lang="ru-RU" sz="1800" dirty="0" err="1" smtClean="0"/>
              <a:t>фаши</a:t>
            </a:r>
            <a:r>
              <a:rPr lang="ru-RU" sz="1800" dirty="0" smtClean="0"/>
              <a:t> </a:t>
            </a:r>
            <a:r>
              <a:rPr lang="ru-RU" sz="1800" dirty="0" err="1" smtClean="0"/>
              <a:t>ди</a:t>
            </a:r>
            <a:r>
              <a:rPr lang="ru-RU" sz="1800" dirty="0" smtClean="0"/>
              <a:t> </a:t>
            </a:r>
            <a:r>
              <a:rPr lang="ru-RU" sz="1800" dirty="0" err="1" smtClean="0"/>
              <a:t>комбатименто</a:t>
            </a:r>
            <a:r>
              <a:rPr lang="ru-RU" sz="1800" dirty="0" smtClean="0"/>
              <a:t>» – союзы борьбы.</a:t>
            </a:r>
          </a:p>
          <a:p>
            <a:pPr>
              <a:buNone/>
            </a:pPr>
            <a:r>
              <a:rPr lang="ru-RU" sz="1800" dirty="0" smtClean="0"/>
              <a:t> </a:t>
            </a:r>
            <a:r>
              <a:rPr lang="ru-RU" sz="1800" dirty="0" smtClean="0"/>
              <a:t>В 1926 году  был учреждён специальный трибунал для защиты государства, Трудовой суд для рассмотрения конфликтов между рабочими и предпринимателями, расширялся корпус полиции и создавались концентрационные лагеря.</a:t>
            </a:r>
          </a:p>
          <a:p>
            <a:pPr>
              <a:buNone/>
            </a:pPr>
            <a:r>
              <a:rPr lang="ru-RU" sz="1800" dirty="0" smtClean="0"/>
              <a:t> </a:t>
            </a:r>
            <a:r>
              <a:rPr lang="ru-RU" sz="1800" dirty="0" smtClean="0"/>
              <a:t>Итальянский фашизм создал невиданное ранее </a:t>
            </a:r>
            <a:r>
              <a:rPr lang="ru-RU" sz="1800" b="1" dirty="0" smtClean="0"/>
              <a:t>корпоративное государство. </a:t>
            </a:r>
            <a:r>
              <a:rPr lang="ru-RU" sz="1800" dirty="0" smtClean="0"/>
              <a:t>Была создана вертикальная система корпораций : В промышленности, сельском хозяйстве, финансах и торговле. </a:t>
            </a:r>
          </a:p>
          <a:p>
            <a:pPr>
              <a:buNone/>
            </a:pPr>
            <a:endParaRPr lang="ru-RU" sz="1800" dirty="0"/>
          </a:p>
        </p:txBody>
      </p:sp>
      <p:pic>
        <p:nvPicPr>
          <p:cNvPr id="2050" name="Picture 2" descr="C:\Users\Семен\Desktop\2243864_8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86400" y="990600"/>
            <a:ext cx="3505200" cy="2438400"/>
          </a:xfrm>
          <a:prstGeom prst="rect">
            <a:avLst/>
          </a:prstGeom>
          <a:noFill/>
        </p:spPr>
      </p:pic>
      <p:pic>
        <p:nvPicPr>
          <p:cNvPr id="2051" name="Picture 3" descr="C:\Users\Семен\Desktop\Mussolini_biografi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00800" y="3505200"/>
            <a:ext cx="2222500" cy="29965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4572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Корпоративное государство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8600" y="609600"/>
            <a:ext cx="4953000" cy="594360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</a:t>
            </a:r>
            <a:r>
              <a:rPr lang="ru-RU" sz="1800" dirty="0" smtClean="0"/>
              <a:t>Все добровольные союзы трудящихся распускались и заменялись на синдикаты. По такой же системе объединялись и предприниматели.  </a:t>
            </a:r>
          </a:p>
          <a:p>
            <a:pPr>
              <a:buNone/>
            </a:pPr>
            <a:r>
              <a:rPr lang="ru-RU" sz="1800" dirty="0" smtClean="0"/>
              <a:t> </a:t>
            </a:r>
            <a:r>
              <a:rPr lang="ru-RU" sz="1800" b="1" dirty="0" smtClean="0"/>
              <a:t>Сущность корпоративной системы – полный контроль за деятельностью граждан. </a:t>
            </a:r>
            <a:r>
              <a:rPr lang="ru-RU" sz="1800" dirty="0" smtClean="0"/>
              <a:t>Особенно сильно контролировалась сфера промышленности. Стачки были запрещены.</a:t>
            </a:r>
          </a:p>
          <a:p>
            <a:pPr>
              <a:buNone/>
            </a:pPr>
            <a:r>
              <a:rPr lang="ru-RU" sz="1800" dirty="0" smtClean="0"/>
              <a:t> </a:t>
            </a:r>
            <a:r>
              <a:rPr lang="ru-RU" sz="1800" dirty="0" smtClean="0"/>
              <a:t>Из речи Муссолини: « Мы контролируем политические силы, моральные силы, экономические силы, следовательно, мы находимся в полном корпоративном фашистском государстве… Мы представляем в мире новое начало… </a:t>
            </a:r>
            <a:r>
              <a:rPr lang="ru-RU" sz="1800" u="sng" dirty="0" smtClean="0"/>
              <a:t>Мы представляем  чистую окончательную  антитезу всему миру демократии, масонства, плутократии, одним словом, всему миру бессмертных начал 1789 года…»</a:t>
            </a:r>
            <a:endParaRPr lang="ru-RU" sz="1800" u="sng" dirty="0"/>
          </a:p>
        </p:txBody>
      </p:sp>
      <p:pic>
        <p:nvPicPr>
          <p:cNvPr id="3074" name="Picture 2" descr="C:\Users\Семен\Desktop\a9d20d30a8d544b670a9b2115222a65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05400" y="1600200"/>
            <a:ext cx="4038600" cy="304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229600" cy="609600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Агрессивная внешняя политика Италии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914400"/>
            <a:ext cx="8534400" cy="19050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 </a:t>
            </a:r>
            <a:r>
              <a:rPr lang="ru-RU" sz="1800" dirty="0" smtClean="0"/>
              <a:t>Фашистское правительство Италии было недовольно результатами войны, считая, что Италия не получила свою долю.  Конфликт с Югославией привёл к разделу спорных территорий и передаче  Италии района </a:t>
            </a:r>
            <a:r>
              <a:rPr lang="ru-RU" sz="1800" dirty="0" err="1" smtClean="0"/>
              <a:t>Фиуме</a:t>
            </a:r>
            <a:r>
              <a:rPr lang="ru-RU" sz="1800" dirty="0" smtClean="0"/>
              <a:t>(</a:t>
            </a:r>
            <a:r>
              <a:rPr lang="ru-RU" sz="1800" dirty="0" err="1" smtClean="0"/>
              <a:t>Риека</a:t>
            </a:r>
            <a:r>
              <a:rPr lang="ru-RU" sz="1800" dirty="0" smtClean="0"/>
              <a:t>).</a:t>
            </a:r>
          </a:p>
          <a:p>
            <a:pPr>
              <a:buNone/>
            </a:pPr>
            <a:r>
              <a:rPr lang="ru-RU" sz="1800" dirty="0" smtClean="0"/>
              <a:t>В 1036 году Италия заключила союз с Германией, а в 1937 присоединилась к Антикоминтерновскому пакту. В 1935 году Италия захватила Эфиопию, затем  в 1939 году вторглась в Албанию.</a:t>
            </a:r>
            <a:endParaRPr lang="ru-RU" sz="1800" dirty="0"/>
          </a:p>
        </p:txBody>
      </p:sp>
      <p:pic>
        <p:nvPicPr>
          <p:cNvPr id="4098" name="Picture 2" descr="C:\Users\Семен\Desktop\img_user_file_5e903d99d4efd_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2857500"/>
            <a:ext cx="5029200" cy="3771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381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Народный фронт в Испании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609600"/>
            <a:ext cx="4724400" cy="601980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</a:t>
            </a:r>
            <a:r>
              <a:rPr lang="ru-RU" sz="1800" dirty="0" smtClean="0"/>
              <a:t>В 1931 году в Испании была свергнута монархия. Началась политическая борьба. Правые силы объединились вокруг  различных фашистских группировок, которые в 1934 году объединились в </a:t>
            </a:r>
            <a:r>
              <a:rPr lang="ru-RU" sz="1800" b="1" i="1" dirty="0" smtClean="0"/>
              <a:t>Испанскую фалангу.</a:t>
            </a:r>
          </a:p>
          <a:p>
            <a:pPr>
              <a:buNone/>
            </a:pPr>
            <a:r>
              <a:rPr lang="ru-RU" sz="1800" dirty="0" smtClean="0"/>
              <a:t>На выборах в парламент в 1935 году левые партии: социалисты, коммунисты, республиканцы создали </a:t>
            </a:r>
            <a:r>
              <a:rPr lang="ru-RU" sz="1800" b="1" i="1" dirty="0" smtClean="0"/>
              <a:t>Народный фронт. </a:t>
            </a:r>
          </a:p>
          <a:p>
            <a:pPr>
              <a:buNone/>
            </a:pPr>
            <a:r>
              <a:rPr lang="ru-RU" sz="1800" b="1" i="1" dirty="0" smtClean="0"/>
              <a:t> </a:t>
            </a:r>
            <a:r>
              <a:rPr lang="ru-RU" sz="1800" dirty="0" smtClean="0"/>
              <a:t>Новое правительство обозначило направления свой работы:  аграрная реформа в интересах мелких крестьянских хозяйств, прогрессивное социальное законодательство, светское образование…</a:t>
            </a:r>
          </a:p>
          <a:p>
            <a:pPr>
              <a:buNone/>
            </a:pPr>
            <a:r>
              <a:rPr lang="ru-RU" sz="1800" dirty="0" smtClean="0"/>
              <a:t>Но правые  силы подняли мятеж 17 июля 1937 года в Марокко, который на другой же день был поддержан в Испании.  </a:t>
            </a:r>
          </a:p>
          <a:p>
            <a:pPr>
              <a:buNone/>
            </a:pPr>
            <a:r>
              <a:rPr lang="ru-RU" sz="1800" dirty="0" smtClean="0"/>
              <a:t>Возглавил мятеж генерал Франсиско Франко</a:t>
            </a:r>
            <a:endParaRPr lang="ru-RU" sz="1800" dirty="0"/>
          </a:p>
        </p:txBody>
      </p:sp>
      <p:pic>
        <p:nvPicPr>
          <p:cNvPr id="5122" name="Picture 2" descr="C:\Users\Семен\Desktop\history43-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63183" y="914400"/>
            <a:ext cx="4180817" cy="2986087"/>
          </a:xfrm>
          <a:prstGeom prst="rect">
            <a:avLst/>
          </a:prstGeom>
          <a:noFill/>
        </p:spPr>
      </p:pic>
      <p:pic>
        <p:nvPicPr>
          <p:cNvPr id="5123" name="Picture 3" descr="C:\Users\Семен\Desktop\KMO_090317_00829_1_t218_16073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40673" y="4038600"/>
            <a:ext cx="4203327" cy="2362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Autofit/>
          </a:bodyPr>
          <a:lstStyle/>
          <a:p>
            <a:r>
              <a:rPr lang="ru-RU" sz="3200" dirty="0" smtClean="0"/>
              <a:t>Мятеж Ф. Франко и начало Гражданской войны</a:t>
            </a:r>
            <a:endParaRPr lang="ru-RU" sz="3200" dirty="0"/>
          </a:p>
        </p:txBody>
      </p:sp>
      <p:pic>
        <p:nvPicPr>
          <p:cNvPr id="6146" name="Picture 2" descr="C:\Users\Семен\Desktop\9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33400" y="990600"/>
            <a:ext cx="7620000" cy="571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r>
              <a:rPr lang="ru-RU" sz="3600" dirty="0" smtClean="0"/>
              <a:t>Гражданская война и победа </a:t>
            </a:r>
            <a:r>
              <a:rPr lang="ru-RU" sz="3600" dirty="0" err="1" smtClean="0"/>
              <a:t>франкистов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86200" y="990600"/>
            <a:ext cx="5105400" cy="56388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 </a:t>
            </a:r>
            <a:r>
              <a:rPr lang="ru-RU" sz="1800" dirty="0" smtClean="0"/>
              <a:t>Республиканское правительство раздало оружие и начало создавать свою армию.  На помощь республиканцам прибыло большое количество добровольцев из Франции,  США и СССР. Это позволило не пустить </a:t>
            </a:r>
            <a:r>
              <a:rPr lang="ru-RU" sz="1800" dirty="0" err="1" smtClean="0"/>
              <a:t>франкистов</a:t>
            </a:r>
            <a:r>
              <a:rPr lang="ru-RU" sz="1800" dirty="0" smtClean="0"/>
              <a:t> в Мадрид. В марте 1937 года под Гвадалахарой  республиканцы разбили итальянский корпус, но в 1938 году на р. </a:t>
            </a:r>
            <a:r>
              <a:rPr lang="ru-RU" sz="1800" dirty="0" err="1" smtClean="0"/>
              <a:t>Эбро</a:t>
            </a:r>
            <a:r>
              <a:rPr lang="ru-RU" sz="1800" dirty="0" smtClean="0"/>
              <a:t> потерпели поражение. </a:t>
            </a:r>
          </a:p>
          <a:p>
            <a:pPr>
              <a:buNone/>
            </a:pPr>
            <a:r>
              <a:rPr lang="ru-RU" sz="1800" dirty="0" smtClean="0"/>
              <a:t> </a:t>
            </a:r>
            <a:r>
              <a:rPr lang="ru-RU" sz="1800" dirty="0" smtClean="0"/>
              <a:t>Левые </a:t>
            </a:r>
            <a:r>
              <a:rPr lang="ru-RU" sz="1800" dirty="0" err="1" smtClean="0"/>
              <a:t>слы</a:t>
            </a:r>
            <a:r>
              <a:rPr lang="ru-RU" sz="1800" dirty="0" smtClean="0"/>
              <a:t> были ослаблены борьбой коммунистов и </a:t>
            </a:r>
            <a:r>
              <a:rPr lang="ru-RU" sz="1800" dirty="0" err="1" smtClean="0"/>
              <a:t>анархо</a:t>
            </a:r>
            <a:r>
              <a:rPr lang="ru-RU" sz="1800" dirty="0" smtClean="0"/>
              <a:t> – синдикалистов между собой. Коммунистический строй не привлекал большинство республиканцев. </a:t>
            </a:r>
          </a:p>
          <a:p>
            <a:pPr>
              <a:buNone/>
            </a:pPr>
            <a:r>
              <a:rPr lang="ru-RU" sz="1800" dirty="0" smtClean="0"/>
              <a:t> </a:t>
            </a:r>
            <a:r>
              <a:rPr lang="ru-RU" sz="1800" b="1" dirty="0" smtClean="0"/>
              <a:t>В  марте 1939 года республиканцы проиграли Гражданскую войну и в Испании установилась военная диктатура Франко. </a:t>
            </a:r>
          </a:p>
          <a:p>
            <a:pPr>
              <a:buNone/>
            </a:pPr>
            <a:r>
              <a:rPr lang="ru-RU" sz="1800" b="1" dirty="0" smtClean="0"/>
              <a:t> </a:t>
            </a:r>
            <a:r>
              <a:rPr lang="ru-RU" sz="1800" dirty="0" err="1" smtClean="0"/>
              <a:t>Франкистский</a:t>
            </a:r>
            <a:r>
              <a:rPr lang="ru-RU" sz="1800" dirty="0" smtClean="0"/>
              <a:t> режим  опирался на </a:t>
            </a:r>
            <a:r>
              <a:rPr lang="ru-RU" sz="1800" b="1" dirty="0" smtClean="0"/>
              <a:t>традиционные испанские элиты: </a:t>
            </a:r>
            <a:r>
              <a:rPr lang="ru-RU" sz="1800" dirty="0" smtClean="0"/>
              <a:t>аристократию, генералитет, католическое духовенство и крупный капитал.</a:t>
            </a:r>
            <a:endParaRPr lang="ru-RU" sz="1800" dirty="0"/>
          </a:p>
        </p:txBody>
      </p:sp>
      <p:pic>
        <p:nvPicPr>
          <p:cNvPr id="7170" name="Picture 2" descr="C:\Users\Семен\Desktop\9996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038600"/>
            <a:ext cx="3935705" cy="2595563"/>
          </a:xfrm>
          <a:prstGeom prst="rect">
            <a:avLst/>
          </a:prstGeom>
          <a:noFill/>
        </p:spPr>
      </p:pic>
      <p:pic>
        <p:nvPicPr>
          <p:cNvPr id="7171" name="Picture 3" descr="C:\Users\Семен\Desktop\15229320_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219200"/>
            <a:ext cx="3920707" cy="2362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116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М. Светлов « Гренада»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62000"/>
            <a:ext cx="3429000" cy="6019800"/>
          </a:xfrm>
        </p:spPr>
        <p:txBody>
          <a:bodyPr>
            <a:normAutofit fontScale="55000" lnSpcReduction="20000"/>
          </a:bodyPr>
          <a:lstStyle/>
          <a:p>
            <a:r>
              <a:rPr lang="ru-RU" dirty="0" smtClean="0"/>
              <a:t>Мы ехали шагом,</a:t>
            </a:r>
            <a:br>
              <a:rPr lang="ru-RU" dirty="0" smtClean="0"/>
            </a:br>
            <a:r>
              <a:rPr lang="ru-RU" dirty="0" smtClean="0"/>
              <a:t>Мы мчались в боях</a:t>
            </a:r>
            <a:br>
              <a:rPr lang="ru-RU" dirty="0" smtClean="0"/>
            </a:br>
            <a:r>
              <a:rPr lang="ru-RU" dirty="0" smtClean="0"/>
              <a:t>И «Яблочко»-песню</a:t>
            </a:r>
            <a:br>
              <a:rPr lang="ru-RU" dirty="0" smtClean="0"/>
            </a:br>
            <a:r>
              <a:rPr lang="ru-RU" dirty="0" smtClean="0"/>
              <a:t>Держали в зубах.</a:t>
            </a:r>
            <a:br>
              <a:rPr lang="ru-RU" dirty="0" smtClean="0"/>
            </a:br>
            <a:r>
              <a:rPr lang="ru-RU" dirty="0" smtClean="0"/>
              <a:t>Ах, песенку эту</a:t>
            </a:r>
            <a:br>
              <a:rPr lang="ru-RU" dirty="0" smtClean="0"/>
            </a:br>
            <a:r>
              <a:rPr lang="ru-RU" dirty="0" smtClean="0"/>
              <a:t>Доныне хранит</a:t>
            </a:r>
            <a:br>
              <a:rPr lang="ru-RU" dirty="0" smtClean="0"/>
            </a:br>
            <a:r>
              <a:rPr lang="ru-RU" dirty="0" smtClean="0"/>
              <a:t>Трава молодая —</a:t>
            </a:r>
            <a:br>
              <a:rPr lang="ru-RU" dirty="0" smtClean="0"/>
            </a:br>
            <a:r>
              <a:rPr lang="ru-RU" dirty="0" smtClean="0"/>
              <a:t>Степной малахит.</a:t>
            </a:r>
          </a:p>
          <a:p>
            <a:r>
              <a:rPr lang="ru-RU" dirty="0" smtClean="0"/>
              <a:t>Но песню иную</a:t>
            </a:r>
            <a:br>
              <a:rPr lang="ru-RU" dirty="0" smtClean="0"/>
            </a:br>
            <a:r>
              <a:rPr lang="ru-RU" dirty="0" smtClean="0"/>
              <a:t>О дальней земле</a:t>
            </a:r>
            <a:br>
              <a:rPr lang="ru-RU" dirty="0" smtClean="0"/>
            </a:br>
            <a:r>
              <a:rPr lang="ru-RU" dirty="0" smtClean="0"/>
              <a:t>Возил мой приятель</a:t>
            </a:r>
            <a:br>
              <a:rPr lang="ru-RU" dirty="0" smtClean="0"/>
            </a:br>
            <a:r>
              <a:rPr lang="ru-RU" dirty="0" smtClean="0"/>
              <a:t>С собою в седле.</a:t>
            </a:r>
            <a:br>
              <a:rPr lang="ru-RU" dirty="0" smtClean="0"/>
            </a:br>
            <a:r>
              <a:rPr lang="ru-RU" dirty="0" smtClean="0"/>
              <a:t>Он пел, озирая</a:t>
            </a:r>
            <a:br>
              <a:rPr lang="ru-RU" dirty="0" smtClean="0"/>
            </a:br>
            <a:r>
              <a:rPr lang="ru-RU" dirty="0" smtClean="0"/>
              <a:t>Родные края:</a:t>
            </a:r>
            <a:br>
              <a:rPr lang="ru-RU" dirty="0" smtClean="0"/>
            </a:br>
            <a:r>
              <a:rPr lang="ru-RU" dirty="0" smtClean="0"/>
              <a:t>«Гренада, Гренада,</a:t>
            </a:r>
            <a:br>
              <a:rPr lang="ru-RU" dirty="0" smtClean="0"/>
            </a:br>
            <a:r>
              <a:rPr lang="ru-RU" dirty="0" smtClean="0"/>
              <a:t>Гренада моя!»</a:t>
            </a:r>
          </a:p>
          <a:p>
            <a:r>
              <a:rPr lang="ru-RU" dirty="0" smtClean="0"/>
              <a:t>Он песенку эту</a:t>
            </a:r>
            <a:br>
              <a:rPr lang="ru-RU" dirty="0" smtClean="0"/>
            </a:br>
            <a:r>
              <a:rPr lang="ru-RU" dirty="0" smtClean="0"/>
              <a:t>Твердил наизусть…</a:t>
            </a:r>
            <a:br>
              <a:rPr lang="ru-RU" dirty="0" smtClean="0"/>
            </a:br>
            <a:r>
              <a:rPr lang="ru-RU" dirty="0" smtClean="0"/>
              <a:t>Откуда у хлопца</a:t>
            </a:r>
            <a:br>
              <a:rPr lang="ru-RU" dirty="0" smtClean="0"/>
            </a:br>
            <a:r>
              <a:rPr lang="ru-RU" dirty="0" smtClean="0"/>
              <a:t>Испанская грусть?</a:t>
            </a:r>
            <a:br>
              <a:rPr lang="ru-RU" dirty="0" smtClean="0"/>
            </a:br>
            <a:r>
              <a:rPr lang="ru-RU" dirty="0" smtClean="0"/>
              <a:t>Ответь, Александровск,</a:t>
            </a:r>
            <a:br>
              <a:rPr lang="ru-RU" dirty="0" smtClean="0"/>
            </a:br>
            <a:r>
              <a:rPr lang="ru-RU" dirty="0" smtClean="0"/>
              <a:t>И Харьков, ответь:</a:t>
            </a:r>
            <a:br>
              <a:rPr lang="ru-RU" dirty="0" smtClean="0"/>
            </a:br>
            <a:r>
              <a:rPr lang="ru-RU" dirty="0" smtClean="0"/>
              <a:t>Давно ль по-испански</a:t>
            </a:r>
            <a:br>
              <a:rPr lang="ru-RU" dirty="0" smtClean="0"/>
            </a:br>
            <a:r>
              <a:rPr lang="ru-RU" dirty="0" smtClean="0"/>
              <a:t>Вы начали петь</a:t>
            </a:r>
            <a:r>
              <a:rPr lang="ru-RU" dirty="0" smtClean="0"/>
              <a:t>?</a:t>
            </a:r>
            <a:endParaRPr lang="ru-RU" dirty="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5029200" y="914399"/>
            <a:ext cx="3429000" cy="59708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/>
              <a:t>Скажи мне, </a:t>
            </a:r>
            <a:r>
              <a:rPr lang="ru-RU" sz="1400" dirty="0" err="1" smtClean="0"/>
              <a:t>Украйна</a:t>
            </a:r>
            <a:r>
              <a:rPr lang="ru-RU" sz="1400" dirty="0" smtClean="0"/>
              <a:t>,</a:t>
            </a:r>
            <a:br>
              <a:rPr lang="ru-RU" sz="1400" dirty="0" smtClean="0"/>
            </a:br>
            <a:r>
              <a:rPr lang="ru-RU" sz="1400" dirty="0" smtClean="0"/>
              <a:t>Не в этой ли ржи</a:t>
            </a:r>
            <a:br>
              <a:rPr lang="ru-RU" sz="1400" dirty="0" smtClean="0"/>
            </a:br>
            <a:r>
              <a:rPr lang="ru-RU" sz="1400" dirty="0" smtClean="0"/>
              <a:t>Тараса Шевченко</a:t>
            </a:r>
            <a:br>
              <a:rPr lang="ru-RU" sz="1400" dirty="0" smtClean="0"/>
            </a:br>
            <a:r>
              <a:rPr lang="ru-RU" sz="1400" dirty="0" smtClean="0"/>
              <a:t>Папаха лежит?</a:t>
            </a:r>
            <a:br>
              <a:rPr lang="ru-RU" sz="1400" dirty="0" smtClean="0"/>
            </a:br>
            <a:r>
              <a:rPr lang="ru-RU" sz="1400" dirty="0" smtClean="0"/>
              <a:t>Откуда ж, приятель,</a:t>
            </a:r>
            <a:br>
              <a:rPr lang="ru-RU" sz="1400" dirty="0" smtClean="0"/>
            </a:br>
            <a:r>
              <a:rPr lang="ru-RU" sz="1400" dirty="0" smtClean="0"/>
              <a:t>Песня твоя:</a:t>
            </a:r>
            <a:br>
              <a:rPr lang="ru-RU" sz="1400" dirty="0" smtClean="0"/>
            </a:br>
            <a:r>
              <a:rPr lang="ru-RU" sz="1400" dirty="0" smtClean="0"/>
              <a:t>«Гренада, Гренада,</a:t>
            </a:r>
            <a:br>
              <a:rPr lang="ru-RU" sz="1400" dirty="0" smtClean="0"/>
            </a:br>
            <a:r>
              <a:rPr lang="ru-RU" sz="1400" dirty="0" smtClean="0"/>
              <a:t>Гренада моя»?</a:t>
            </a:r>
          </a:p>
          <a:p>
            <a:r>
              <a:rPr lang="ru-RU" sz="1400" dirty="0" smtClean="0"/>
              <a:t>Он медлит с ответом,</a:t>
            </a:r>
            <a:br>
              <a:rPr lang="ru-RU" sz="1400" dirty="0" smtClean="0"/>
            </a:br>
            <a:r>
              <a:rPr lang="ru-RU" sz="1400" dirty="0" smtClean="0"/>
              <a:t>Мечтатель-хохол:</a:t>
            </a:r>
            <a:br>
              <a:rPr lang="ru-RU" sz="1400" dirty="0" smtClean="0"/>
            </a:br>
            <a:r>
              <a:rPr lang="ru-RU" sz="1400" dirty="0" smtClean="0"/>
              <a:t>— </a:t>
            </a:r>
            <a:r>
              <a:rPr lang="ru-RU" sz="1600" dirty="0" smtClean="0"/>
              <a:t>Братишка! Гренаду</a:t>
            </a:r>
            <a:br>
              <a:rPr lang="ru-RU" sz="1600" dirty="0" smtClean="0"/>
            </a:br>
            <a:r>
              <a:rPr lang="ru-RU" sz="1600" dirty="0" smtClean="0"/>
              <a:t>Я в книге нашел.</a:t>
            </a:r>
            <a:br>
              <a:rPr lang="ru-RU" sz="1600" dirty="0" smtClean="0"/>
            </a:br>
            <a:r>
              <a:rPr lang="ru-RU" sz="1600" dirty="0" smtClean="0"/>
              <a:t>Красивое имя,</a:t>
            </a:r>
            <a:br>
              <a:rPr lang="ru-RU" sz="1600" dirty="0" smtClean="0"/>
            </a:br>
            <a:r>
              <a:rPr lang="ru-RU" sz="1600" dirty="0" smtClean="0"/>
              <a:t>Высокая честь —</a:t>
            </a:r>
            <a:br>
              <a:rPr lang="ru-RU" sz="1600" dirty="0" smtClean="0"/>
            </a:br>
            <a:r>
              <a:rPr lang="ru-RU" sz="1600" dirty="0" smtClean="0"/>
              <a:t>Гренадская волость</a:t>
            </a:r>
            <a:br>
              <a:rPr lang="ru-RU" sz="1600" dirty="0" smtClean="0"/>
            </a:br>
            <a:r>
              <a:rPr lang="ru-RU" sz="1600" dirty="0" smtClean="0"/>
              <a:t>В Испании есть!</a:t>
            </a:r>
          </a:p>
          <a:p>
            <a:r>
              <a:rPr lang="ru-RU" sz="1600" dirty="0" smtClean="0"/>
              <a:t>Я хату покинул,</a:t>
            </a:r>
            <a:br>
              <a:rPr lang="ru-RU" sz="1600" dirty="0" smtClean="0"/>
            </a:br>
            <a:r>
              <a:rPr lang="ru-RU" sz="1600" dirty="0" smtClean="0"/>
              <a:t>Пошел воевать,</a:t>
            </a:r>
            <a:br>
              <a:rPr lang="ru-RU" sz="1600" dirty="0" smtClean="0"/>
            </a:br>
            <a:r>
              <a:rPr lang="ru-RU" sz="1600" dirty="0" smtClean="0"/>
              <a:t>Чтоб землю в Гренаде</a:t>
            </a:r>
            <a:br>
              <a:rPr lang="ru-RU" sz="1600" dirty="0" smtClean="0"/>
            </a:br>
            <a:r>
              <a:rPr lang="ru-RU" sz="1600" dirty="0" smtClean="0"/>
              <a:t>Крестьянам отдать.</a:t>
            </a:r>
            <a:br>
              <a:rPr lang="ru-RU" sz="1600" dirty="0" smtClean="0"/>
            </a:br>
            <a:r>
              <a:rPr lang="ru-RU" sz="1600" dirty="0" smtClean="0"/>
              <a:t>Прощайте, родные!</a:t>
            </a:r>
            <a:br>
              <a:rPr lang="ru-RU" sz="1600" dirty="0" smtClean="0"/>
            </a:br>
            <a:r>
              <a:rPr lang="ru-RU" sz="1600" dirty="0" smtClean="0"/>
              <a:t>Прощайте, семья!</a:t>
            </a:r>
            <a:br>
              <a:rPr lang="ru-RU" sz="1600" dirty="0" smtClean="0"/>
            </a:br>
            <a:r>
              <a:rPr lang="ru-RU" sz="1600" dirty="0" smtClean="0"/>
              <a:t>«Гренада, Гренада,</a:t>
            </a:r>
            <a:br>
              <a:rPr lang="ru-RU" sz="1600" dirty="0" smtClean="0"/>
            </a:br>
            <a:r>
              <a:rPr lang="ru-RU" sz="1600" dirty="0" smtClean="0"/>
              <a:t>Гренада моя!»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</TotalTime>
  <Words>1021</Words>
  <PresentationFormat>Экран (4:3)</PresentationFormat>
  <Paragraphs>61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Office Theme</vt:lpstr>
      <vt:lpstr>Мир в 30-е годы Xx века.  Накануне Второй мировой  войны </vt:lpstr>
      <vt:lpstr> итальянский фашизм</vt:lpstr>
      <vt:lpstr> Режим Муссолини</vt:lpstr>
      <vt:lpstr>Корпоративное государство</vt:lpstr>
      <vt:lpstr>Агрессивная внешняя политика Италии</vt:lpstr>
      <vt:lpstr>Народный фронт в Испании</vt:lpstr>
      <vt:lpstr>Мятеж Ф. Франко и начало Гражданской войны</vt:lpstr>
      <vt:lpstr> Гражданская война и победа франкистов</vt:lpstr>
      <vt:lpstr> М. Светлов « Гренада»</vt:lpstr>
      <vt:lpstr> Народный  фронт во Франции</vt:lpstr>
      <vt:lpstr> Законы правительства Народного фронта</vt:lpstr>
      <vt:lpstr>Значение Народного фронта  </vt:lpstr>
      <vt:lpstr>Домашнее задание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Мир в 30-е годы Xx века.  Накануне Второй мировой  войны </dc:title>
  <dc:creator>Семен</dc:creator>
  <cp:lastModifiedBy>Семен</cp:lastModifiedBy>
  <cp:revision>19</cp:revision>
  <dcterms:created xsi:type="dcterms:W3CDTF">2021-09-13T01:12:53Z</dcterms:created>
  <dcterms:modified xsi:type="dcterms:W3CDTF">2021-09-13T03:45:08Z</dcterms:modified>
</cp:coreProperties>
</file>