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Вторая мировая война </a:t>
            </a:r>
            <a:br>
              <a:rPr lang="ru-RU" dirty="0" smtClean="0"/>
            </a:br>
            <a:r>
              <a:rPr lang="ru-RU" dirty="0" smtClean="0"/>
              <a:t> второй период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29200"/>
            <a:ext cx="6400800" cy="609600"/>
          </a:xfrm>
        </p:spPr>
        <p:txBody>
          <a:bodyPr/>
          <a:lstStyle/>
          <a:p>
            <a:r>
              <a:rPr lang="ru-RU" dirty="0" smtClean="0"/>
              <a:t> история 11 класс</a:t>
            </a:r>
            <a:endParaRPr lang="ru-RU" dirty="0"/>
          </a:p>
        </p:txBody>
      </p:sp>
      <p:pic>
        <p:nvPicPr>
          <p:cNvPr id="1026" name="Picture 2" descr="C:\Users\Семен\Desktop\nara___295980.6o1zp89d6h8oc88okocscco80.ejcuplo1l0oo0sk8c40s8osc4.th_-768x62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3886200" cy="3177778"/>
          </a:xfrm>
          <a:prstGeom prst="rect">
            <a:avLst/>
          </a:prstGeom>
          <a:noFill/>
        </p:spPr>
      </p:pic>
      <p:pic>
        <p:nvPicPr>
          <p:cNvPr id="1027" name="Picture 3" descr="C:\Users\Семен\Desktop\62170003800_77th-anniversary-pearl-harbor-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28600"/>
            <a:ext cx="39624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Презентация на сайте, понятие, карта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Итоги второго Периода Второй мировой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1. превосходство в производстве вооружения стран антигитлеровского блока </a:t>
            </a:r>
          </a:p>
          <a:p>
            <a:pPr>
              <a:buNone/>
            </a:pPr>
            <a:r>
              <a:rPr lang="ru-RU" dirty="0" smtClean="0"/>
              <a:t>  2. Складывание антигитлеровской коалиции </a:t>
            </a:r>
          </a:p>
          <a:p>
            <a:pPr>
              <a:buNone/>
            </a:pPr>
            <a:r>
              <a:rPr lang="ru-RU" dirty="0" smtClean="0"/>
              <a:t>  3. Подъём движения сопротивления  </a:t>
            </a:r>
          </a:p>
          <a:p>
            <a:pPr>
              <a:buNone/>
            </a:pPr>
            <a:r>
              <a:rPr lang="ru-RU" dirty="0" smtClean="0"/>
              <a:t>  4. Переломные сражения Второй мировой на Тихом океане и в северной Африке.</a:t>
            </a:r>
          </a:p>
          <a:p>
            <a:pPr>
              <a:buNone/>
            </a:pPr>
            <a:r>
              <a:rPr lang="ru-RU" dirty="0" smtClean="0"/>
              <a:t> 5. Кризис в странах Тройственного пакта. </a:t>
            </a:r>
          </a:p>
          <a:p>
            <a:pPr>
              <a:buNone/>
            </a:pPr>
            <a:r>
              <a:rPr lang="ru-RU" dirty="0" smtClean="0"/>
              <a:t>Д.З знать события, термины и карту второго периода войны.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Япония вступает в войну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533400"/>
            <a:ext cx="5181600" cy="6172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/>
              <a:t>Япония, подписав Тройственный Пакт, получила согласие германии и Италии на  свободу действий во </a:t>
            </a:r>
            <a:r>
              <a:rPr lang="ru-RU" sz="1800" b="1" dirty="0" smtClean="0"/>
              <a:t>всей Восточной Евразии восточнее 70* долготы. К этому времени Япония </a:t>
            </a:r>
            <a:r>
              <a:rPr lang="ru-RU" sz="1800" dirty="0" smtClean="0"/>
              <a:t>захватила значительную часть Китая, разместила военные базы в Лаосе, Камбодже и Вьетнаме – колониях Франции и готовилась к решительной схватке.</a:t>
            </a:r>
          </a:p>
          <a:p>
            <a:pPr>
              <a:buNone/>
            </a:pPr>
            <a:r>
              <a:rPr lang="ru-RU" sz="1800" dirty="0" smtClean="0"/>
              <a:t>  </a:t>
            </a:r>
            <a:r>
              <a:rPr lang="ru-RU" sz="1800" b="1" dirty="0" smtClean="0"/>
              <a:t>7 декабря 1941 года </a:t>
            </a:r>
            <a:r>
              <a:rPr lang="ru-RU" sz="1800" dirty="0" smtClean="0"/>
              <a:t>японская эскадра  </a:t>
            </a:r>
            <a:r>
              <a:rPr lang="ru-RU" sz="1800" dirty="0" err="1" smtClean="0"/>
              <a:t>вс</a:t>
            </a:r>
            <a:r>
              <a:rPr lang="ru-RU" sz="1800" dirty="0" smtClean="0"/>
              <a:t> составе 6 авианосцев скрытно подошла к  главной базе Тихоокеанского флота США </a:t>
            </a:r>
            <a:r>
              <a:rPr lang="ru-RU" sz="1800" b="1" dirty="0" smtClean="0"/>
              <a:t>в Пёрл – </a:t>
            </a:r>
            <a:r>
              <a:rPr lang="ru-RU" sz="1800" b="1" dirty="0" err="1" smtClean="0"/>
              <a:t>Харбор</a:t>
            </a:r>
            <a:r>
              <a:rPr lang="ru-RU" sz="1800" b="1" dirty="0" smtClean="0"/>
              <a:t> на Гавайях.</a:t>
            </a:r>
            <a:r>
              <a:rPr lang="ru-RU" sz="1800" dirty="0" smtClean="0"/>
              <a:t> Из 8 американских линкоров были потоплены 5 и повреждены – 3. В тот же день японские войска начали наступление на Таиланд и английские колонии – Малайю и Бирму . США, Англия и доминионы ( Новая Зеландия, Австралия и Канада ) объявили войну Японии.</a:t>
            </a:r>
          </a:p>
          <a:p>
            <a:pPr>
              <a:buNone/>
            </a:pPr>
            <a:r>
              <a:rPr lang="ru-RU" sz="1800" dirty="0" smtClean="0"/>
              <a:t> К весне 1942 года японские войска  вышли на границу с Индией,  капитулировал Сингапур, японцы овладели Индонезией, Филиппинами и  высадились в Новой Гвинее – на подступах к Австралии.</a:t>
            </a:r>
            <a:endParaRPr lang="ru-RU" sz="1800" dirty="0"/>
          </a:p>
        </p:txBody>
      </p:sp>
      <p:sp>
        <p:nvSpPr>
          <p:cNvPr id="6146" name="AutoShape 2" descr="Императорский флаг японии | Бесплатно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 descr="C:\Users\Семен\Desktop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838200"/>
            <a:ext cx="3048000" cy="2028306"/>
          </a:xfrm>
          <a:prstGeom prst="rect">
            <a:avLst/>
          </a:prstGeom>
          <a:noFill/>
        </p:spPr>
      </p:pic>
      <p:pic>
        <p:nvPicPr>
          <p:cNvPr id="6148" name="Picture 4" descr="C:\Users\Семен\Desktop\cefea8ecc37342a95f244670f7fa14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276600"/>
            <a:ext cx="3505200" cy="305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Карта военных действий</a:t>
            </a:r>
            <a:endParaRPr lang="ru-RU" dirty="0"/>
          </a:p>
        </p:txBody>
      </p:sp>
      <p:pic>
        <p:nvPicPr>
          <p:cNvPr id="5121" name="Picture 1" descr="C:\Users\Семен\Desktop\slide-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0"/>
            <a:ext cx="8915399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Цели антигитлеровской коалиции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762000"/>
            <a:ext cx="5638800" cy="6096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1800" dirty="0" smtClean="0"/>
              <a:t>К лету 1942 года агрессивный блок захватил громадные территории.   Однако, по мере расширения агрессии, удлинялись фронты и коммуникации. Потенциально, страны – противники Германии имели возможности для перелома – самое большое население было в странах – США, Китае, Индии и СССР. США и Англия были ведущими промышленными державами.  12 июля 1941 года было подписано </a:t>
            </a:r>
            <a:r>
              <a:rPr lang="ru-RU" sz="1800" dirty="0" err="1" smtClean="0"/>
              <a:t>советско</a:t>
            </a:r>
            <a:r>
              <a:rPr lang="ru-RU" sz="1800" dirty="0" smtClean="0"/>
              <a:t>- английское соглашение о сотрудничестве: стороны договорились не заключать сепаратного мира с Германией. 24 июня о своей поддержке заявили и США. </a:t>
            </a:r>
          </a:p>
          <a:p>
            <a:pPr>
              <a:buNone/>
            </a:pPr>
            <a:r>
              <a:rPr lang="ru-RU" sz="1800" b="1" dirty="0" smtClean="0"/>
              <a:t>  1 октября 1941 года в Москве  было подписано первое  трёхстороннее соглашение о поставках в СССР продовольствия и вооружения. </a:t>
            </a:r>
          </a:p>
          <a:p>
            <a:pPr>
              <a:buNone/>
            </a:pPr>
            <a:r>
              <a:rPr lang="ru-RU" sz="1800" b="1" dirty="0" smtClean="0"/>
              <a:t> </a:t>
            </a:r>
            <a:r>
              <a:rPr lang="ru-RU" sz="1800" dirty="0" smtClean="0"/>
              <a:t>В августе 1941 года </a:t>
            </a:r>
            <a:r>
              <a:rPr lang="ru-RU" sz="1800" b="1" dirty="0" smtClean="0"/>
              <a:t>Рузвельт и Черчилль подписали Атлантическую Хартию, в которой </a:t>
            </a:r>
            <a:r>
              <a:rPr lang="ru-RU" sz="1800" dirty="0" smtClean="0"/>
              <a:t>провозглашались принципы совместной борьбы: за справедливый и безопасный мир, за отказ от применения силы .</a:t>
            </a:r>
            <a:endParaRPr lang="ru-RU" sz="1800" dirty="0"/>
          </a:p>
        </p:txBody>
      </p:sp>
      <p:pic>
        <p:nvPicPr>
          <p:cNvPr id="4099" name="Picture 3" descr="C:\Users\Семен\Desktop\1745442886_0_0_2355_1766_1920x0_80_0_0_0bba537171770b97736b253517668b9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9600" y="762000"/>
            <a:ext cx="3454400" cy="2590800"/>
          </a:xfrm>
          <a:prstGeom prst="rect">
            <a:avLst/>
          </a:prstGeom>
          <a:noFill/>
        </p:spPr>
      </p:pic>
      <p:sp>
        <p:nvSpPr>
          <p:cNvPr id="4101" name="AutoShape 5" descr="Атлантическая хартия - Wikiw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C:\Users\Семен\Desktop\354px-Atlantic_Charter_(color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3429000"/>
            <a:ext cx="2247900" cy="315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Ленд</a:t>
            </a:r>
            <a:r>
              <a:rPr lang="ru-RU" dirty="0" smtClean="0"/>
              <a:t> - </a:t>
            </a:r>
            <a:r>
              <a:rPr lang="ru-RU" dirty="0" err="1" smtClean="0"/>
              <a:t>лиз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0" y="914400"/>
            <a:ext cx="4876800" cy="5638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1800" dirty="0" smtClean="0"/>
              <a:t>1 января 1942 года 26 государств в Вашингтоне подписали Декларацию Объединённых наций, присоединившись к Атлантической Хартии. </a:t>
            </a:r>
          </a:p>
          <a:p>
            <a:pPr>
              <a:buNone/>
            </a:pPr>
            <a:r>
              <a:rPr lang="ru-RU" sz="1800" b="1" dirty="0" smtClean="0"/>
              <a:t>ЛЕНД-ЛИЗ</a:t>
            </a:r>
            <a:r>
              <a:rPr lang="ru-RU" sz="1800" dirty="0" smtClean="0"/>
              <a:t> (англ. </a:t>
            </a:r>
            <a:r>
              <a:rPr lang="ru-RU" sz="1800" dirty="0" err="1" smtClean="0"/>
              <a:t>lend-lease</a:t>
            </a:r>
            <a:r>
              <a:rPr lang="ru-RU" sz="1800" dirty="0" smtClean="0"/>
              <a:t>, от </a:t>
            </a:r>
            <a:r>
              <a:rPr lang="ru-RU" sz="1800" dirty="0" err="1" smtClean="0"/>
              <a:t>lend</a:t>
            </a:r>
            <a:r>
              <a:rPr lang="ru-RU" sz="1800" dirty="0" smtClean="0"/>
              <a:t> – давать взаймы и </a:t>
            </a:r>
            <a:r>
              <a:rPr lang="ru-RU" sz="1800" dirty="0" err="1" smtClean="0"/>
              <a:t>lease</a:t>
            </a:r>
            <a:r>
              <a:rPr lang="ru-RU" sz="1800" dirty="0" smtClean="0"/>
              <a:t> – сдавать в аренду), </a:t>
            </a:r>
            <a:r>
              <a:rPr lang="ru-RU" sz="1800" b="1" dirty="0" smtClean="0"/>
              <a:t>система передачи Соединёнными Штатами Америки взаймы или в аренду военной техники и др. материальных средств странам-союзницам в </a:t>
            </a:r>
            <a:r>
              <a:rPr lang="ru-RU" sz="1800" dirty="0" smtClean="0"/>
              <a:t>годы </a:t>
            </a:r>
            <a:r>
              <a:rPr lang="ru-RU" sz="1800" u="sng" dirty="0" smtClean="0"/>
              <a:t> Второй Мировой войны.  </a:t>
            </a:r>
          </a:p>
          <a:p>
            <a:pPr>
              <a:buNone/>
            </a:pPr>
            <a:r>
              <a:rPr lang="ru-RU" sz="1800" dirty="0" smtClean="0"/>
              <a:t>    В ноябре 1941 года США распространили действие закона о ленд-лизе на СССР.</a:t>
            </a:r>
          </a:p>
          <a:p>
            <a:pPr>
              <a:buNone/>
            </a:pPr>
            <a:r>
              <a:rPr lang="ru-RU" sz="1800" dirty="0" smtClean="0"/>
              <a:t>    </a:t>
            </a:r>
          </a:p>
          <a:p>
            <a:pPr>
              <a:buNone/>
            </a:pPr>
            <a:r>
              <a:rPr lang="ru-RU" sz="1800" dirty="0" smtClean="0"/>
              <a:t>   Всего за годы Второй мировой войны поставки США по ленд-лизу союзникам составили около 50 </a:t>
            </a:r>
            <a:r>
              <a:rPr lang="ru-RU" sz="1800" dirty="0" err="1" smtClean="0"/>
              <a:t>млрд</a:t>
            </a:r>
            <a:r>
              <a:rPr lang="ru-RU" sz="1800" dirty="0" smtClean="0"/>
              <a:t> дол., из которых </a:t>
            </a:r>
            <a:r>
              <a:rPr lang="ru-RU" sz="1800" b="1" dirty="0" smtClean="0"/>
              <a:t>на долю Советского Союза пришлось 22%. </a:t>
            </a:r>
            <a:r>
              <a:rPr lang="ru-RU" sz="1800" dirty="0" smtClean="0"/>
              <a:t>На конец 1945 поставки в СССР по ленд-лизу выразились в сумме 11,1 </a:t>
            </a:r>
            <a:r>
              <a:rPr lang="ru-RU" sz="1800" dirty="0" err="1" smtClean="0"/>
              <a:t>млрд</a:t>
            </a:r>
            <a:r>
              <a:rPr lang="ru-RU" sz="1800" dirty="0" smtClean="0"/>
              <a:t> дол. Из них на СССР пришлось (в </a:t>
            </a:r>
            <a:r>
              <a:rPr lang="ru-RU" sz="1800" dirty="0" err="1" smtClean="0"/>
              <a:t>млн</a:t>
            </a:r>
            <a:r>
              <a:rPr lang="ru-RU" sz="1800" dirty="0" smtClean="0"/>
              <a:t> дол.): на самолёты – 1189, танки и САУ – 618, автомобили – 1151, суда – 689, артиллерию – 302, боеприпасы – 482, станки и машины – 1577, металлы – 879, продовольствие – 1726 и т. д.</a:t>
            </a:r>
          </a:p>
          <a:p>
            <a:pPr>
              <a:buNone/>
            </a:pPr>
            <a:r>
              <a:rPr lang="ru-RU" sz="1800" dirty="0" smtClean="0"/>
              <a:t> </a:t>
            </a:r>
          </a:p>
          <a:p>
            <a:pPr>
              <a:buNone/>
            </a:pPr>
            <a:r>
              <a:rPr lang="ru-RU" sz="1800" dirty="0" smtClean="0"/>
              <a:t>   </a:t>
            </a:r>
            <a:r>
              <a:rPr lang="ru-RU" sz="1800" b="1" dirty="0" smtClean="0"/>
              <a:t>Обратные поставки из СССР в США составили 2,2 </a:t>
            </a:r>
            <a:r>
              <a:rPr lang="ru-RU" sz="1800" b="1" dirty="0" err="1" smtClean="0"/>
              <a:t>млн</a:t>
            </a:r>
            <a:r>
              <a:rPr lang="ru-RU" sz="1800" b="1" dirty="0" smtClean="0"/>
              <a:t> долларов. Советский Союз поставил США 300 тыс. т хромовой руды, 32 тыс. т марганцевой руды, значительное количество платины, золота, леса.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3074" name="Picture 2" descr="Ленд-лиз в годы Второй мировой войны - Сайт Наука. Общество. Оборо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2619375" cy="3419475"/>
          </a:xfrm>
          <a:prstGeom prst="rect">
            <a:avLst/>
          </a:prstGeom>
          <a:noFill/>
        </p:spPr>
      </p:pic>
      <p:pic>
        <p:nvPicPr>
          <p:cNvPr id="3076" name="Picture 4" descr="Мы ответим прямо, повторим на бис - победил не Сталин, победил Ленд-ли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962400"/>
            <a:ext cx="3581400" cy="2530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Проблема второго фронта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685800"/>
            <a:ext cx="8991600" cy="4038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i="1" dirty="0" smtClean="0"/>
              <a:t>«Мы никогда не считали, что наша помощь по ленд-лизу является главным фактором в советской победе над Гитлером на Восточном фронте</a:t>
            </a:r>
            <a:r>
              <a:rPr lang="ru-RU" sz="1600" dirty="0" smtClean="0"/>
              <a:t>, – </a:t>
            </a:r>
            <a:r>
              <a:rPr lang="ru-RU" sz="1600" b="1" dirty="0" smtClean="0"/>
              <a:t>отмечал  Г. </a:t>
            </a:r>
            <a:r>
              <a:rPr lang="ru-RU" sz="1600" b="1" dirty="0" err="1" smtClean="0"/>
              <a:t>Гопкинс</a:t>
            </a:r>
            <a:r>
              <a:rPr lang="ru-RU" sz="1600" b="1" dirty="0" smtClean="0"/>
              <a:t>,</a:t>
            </a:r>
            <a:r>
              <a:rPr lang="ru-RU" sz="1600" dirty="0" smtClean="0"/>
              <a:t>  ближайший помощник  американского  президента  Ф. Рузвельта. – </a:t>
            </a:r>
            <a:r>
              <a:rPr lang="ru-RU" sz="1600" i="1" dirty="0" smtClean="0"/>
              <a:t>Она была достигнута героизмом и кровью русской армии»</a:t>
            </a:r>
            <a:r>
              <a:rPr lang="ru-RU" sz="1600" dirty="0" smtClean="0"/>
              <a:t>. </a:t>
            </a:r>
          </a:p>
          <a:p>
            <a:pPr>
              <a:buNone/>
            </a:pPr>
            <a:r>
              <a:rPr lang="ru-RU" sz="1600" dirty="0" smtClean="0"/>
              <a:t>СССР требовал от союзников открытия второго фронта в Европе. Первоначально его планировалось открыть в 1942 году. </a:t>
            </a:r>
          </a:p>
          <a:p>
            <a:pPr>
              <a:buNone/>
            </a:pPr>
            <a:r>
              <a:rPr lang="ru-RU" sz="1600" b="1" dirty="0" smtClean="0"/>
              <a:t>19 августа 1942 года западные союзники предприняли попытку высадиться на французском побережье Ла-Манша. 6000 </a:t>
            </a:r>
            <a:r>
              <a:rPr lang="ru-RU" sz="1600" dirty="0" smtClean="0"/>
              <a:t>военнослужащих при поддержке танков и пехоты начали высадку неподалеку от французского порта Дьепп. Операция оказалась неудачной. У западных союзников практически не было шанса на победу. </a:t>
            </a:r>
            <a:r>
              <a:rPr lang="ru-RU" sz="1600" b="1" dirty="0" smtClean="0"/>
              <a:t>Еще в море их встретили немецкие </a:t>
            </a:r>
            <a:r>
              <a:rPr lang="ru-RU" sz="1600" dirty="0" smtClean="0"/>
              <a:t>военные корабли. Береговая охрана вермахта была заранее предупреждена и готовилась отразить наступление. </a:t>
            </a:r>
            <a:r>
              <a:rPr lang="ru-RU" sz="1600" b="1" dirty="0" smtClean="0"/>
              <a:t>Лишь малая часть союзнических сил дотянула до берега и </a:t>
            </a:r>
            <a:r>
              <a:rPr lang="ru-RU" sz="1600" dirty="0" smtClean="0"/>
              <a:t>смогла высадиться на пляже. В ходе боя погибли 4500 британских, американских и канадских солдат. Те, кому повезло, смогли переждать бой в укрытии. Среди западных союзников началась паника. Солдаты отказывались высаживаться на берег, но офицеры принуждали их, угрожая оружием.</a:t>
            </a:r>
            <a:endParaRPr lang="ru-RU" sz="1600" dirty="0"/>
          </a:p>
        </p:txBody>
      </p:sp>
      <p:pic>
        <p:nvPicPr>
          <p:cNvPr id="2049" name="Picture 1" descr="C:\Users\Семен\Desktop\16029113_3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4572000"/>
            <a:ext cx="4495800" cy="2286000"/>
          </a:xfrm>
          <a:prstGeom prst="rect">
            <a:avLst/>
          </a:prstGeom>
          <a:noFill/>
        </p:spPr>
      </p:pic>
      <p:pic>
        <p:nvPicPr>
          <p:cNvPr id="2050" name="Picture 2" descr="C:\Users\Семен\Desktop\16168067_4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595568"/>
            <a:ext cx="4019550" cy="2262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Проблема второго фронта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914400"/>
            <a:ext cx="5867400" cy="57912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Только к концу </a:t>
            </a:r>
            <a:r>
              <a:rPr lang="ru-RU" sz="1800" b="1" dirty="0" smtClean="0"/>
              <a:t>1943 года на конференции в Тегеране </a:t>
            </a:r>
            <a:r>
              <a:rPr lang="ru-RU" sz="1800" dirty="0" smtClean="0"/>
              <a:t>была достигнута договорённость об открытии второго фронта в Европе. Причём Черчилль настаивал на высадке союзных войск на Балканах, а Сталин  требовал высадиться  на </a:t>
            </a:r>
            <a:r>
              <a:rPr lang="ru-RU" sz="1800" b="1" dirty="0" smtClean="0"/>
              <a:t>севере Франции</a:t>
            </a:r>
            <a:r>
              <a:rPr lang="ru-RU" sz="1800" dirty="0" smtClean="0"/>
              <a:t>, откуда ближе к Германии. Рузвельт поддержал Сталина и намечено было открыть фронт не </a:t>
            </a:r>
            <a:r>
              <a:rPr lang="ru-RU" sz="1800" b="1" dirty="0" smtClean="0"/>
              <a:t>позднее мая 1944 </a:t>
            </a:r>
            <a:r>
              <a:rPr lang="ru-RU" sz="1800" dirty="0" smtClean="0"/>
              <a:t>года. СССР дал обещание вступить в войну с Японией. </a:t>
            </a:r>
          </a:p>
          <a:p>
            <a:pPr>
              <a:buNone/>
            </a:pPr>
            <a:r>
              <a:rPr lang="ru-RU" sz="1800" dirty="0" smtClean="0"/>
              <a:t>  К концу 1942 года союзники произвели в 3 раза больше самолётов и в 10 раз больше танков, чем страны Тройственного пакта. К концу 1942 года и СССР обошёл Германию  в выпуске боевой техники.  </a:t>
            </a:r>
          </a:p>
          <a:p>
            <a:pPr>
              <a:buNone/>
            </a:pPr>
            <a:r>
              <a:rPr lang="ru-RU" sz="1800" dirty="0" smtClean="0"/>
              <a:t> Территории, оккупированные Японией первоначально надеялись на получение независимости. </a:t>
            </a:r>
            <a:r>
              <a:rPr lang="ru-RU" sz="1800" b="1" dirty="0" smtClean="0"/>
              <a:t>« Азия – для азиатов» – под таким лозунгом воевала Япония. Но  </a:t>
            </a:r>
            <a:r>
              <a:rPr lang="ru-RU" sz="1800" dirty="0" smtClean="0"/>
              <a:t>японский оккупационный режим оказался намного </a:t>
            </a:r>
            <a:r>
              <a:rPr lang="ru-RU" sz="1800" b="1" dirty="0" smtClean="0"/>
              <a:t>жёстче колониального</a:t>
            </a:r>
            <a:r>
              <a:rPr lang="ru-RU" sz="1800" dirty="0" smtClean="0"/>
              <a:t>.  В Бирме, </a:t>
            </a:r>
            <a:r>
              <a:rPr lang="ru-RU" sz="1800" dirty="0" err="1" smtClean="0"/>
              <a:t>малайе</a:t>
            </a:r>
            <a:r>
              <a:rPr lang="ru-RU" sz="1800" dirty="0" smtClean="0"/>
              <a:t>, Индонезии возникло антияпонское движение.       </a:t>
            </a:r>
          </a:p>
          <a:p>
            <a:pPr>
              <a:buNone/>
            </a:pPr>
            <a:r>
              <a:rPr lang="ru-RU" sz="1800" u="sng" dirty="0" smtClean="0"/>
              <a:t>                               Сиро   </a:t>
            </a:r>
            <a:r>
              <a:rPr lang="ru-RU" sz="1800" u="sng" dirty="0" err="1" smtClean="0"/>
              <a:t>Исии</a:t>
            </a:r>
            <a:r>
              <a:rPr lang="ru-RU" sz="1800" u="sng" dirty="0" smtClean="0"/>
              <a:t> – командир отряда 731</a:t>
            </a:r>
            <a:endParaRPr lang="ru-RU" sz="1800" u="sng" dirty="0"/>
          </a:p>
        </p:txBody>
      </p:sp>
      <p:pic>
        <p:nvPicPr>
          <p:cNvPr id="19458" name="Picture 2" descr="C:\Users\Семен\Desktop\330px-Shiro-ish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1143000"/>
            <a:ext cx="3143250" cy="4476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Движение Сопротивления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24200" y="990600"/>
            <a:ext cx="5562600" cy="5486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/>
              <a:t> В странах Европы, оккупированных Германией, устанавливался т.н. « Новый порядок».  Часть населения угонялась на работы в Германию, часть отправлялась в концентрационные лагеря :  Освенцим, Майданек, Треблинка, Дахау, Заксенхаузен , Равенсбрюк, Бухенвальд. Всего в концлагерях оказались 18 млн. человек, из них 12 млн. были умерщвлены.   </a:t>
            </a:r>
          </a:p>
          <a:p>
            <a:pPr>
              <a:buNone/>
            </a:pPr>
            <a:r>
              <a:rPr lang="ru-RU" sz="1800" dirty="0" smtClean="0"/>
              <a:t> В странах Европы стали объединяться все антифашистские силы. Это получило название «  движение Сопротивления».. Формы: </a:t>
            </a:r>
          </a:p>
          <a:p>
            <a:pPr>
              <a:buNone/>
            </a:pPr>
            <a:r>
              <a:rPr lang="ru-RU" sz="1800" dirty="0" smtClean="0"/>
              <a:t> -    срыв военных поставок, </a:t>
            </a:r>
          </a:p>
          <a:p>
            <a:pPr>
              <a:buFontTx/>
              <a:buChar char="-"/>
            </a:pPr>
            <a:r>
              <a:rPr lang="ru-RU" sz="1800" dirty="0" smtClean="0"/>
              <a:t>диверсии,  покушения на фашистскую администрацию</a:t>
            </a:r>
          </a:p>
          <a:p>
            <a:pPr>
              <a:buFontTx/>
              <a:buChar char="-"/>
            </a:pPr>
            <a:r>
              <a:rPr lang="ru-RU" sz="1800" dirty="0" smtClean="0"/>
              <a:t> передача важной информации союзникам</a:t>
            </a:r>
          </a:p>
          <a:p>
            <a:pPr>
              <a:buFontTx/>
              <a:buChar char="-"/>
            </a:pPr>
            <a:r>
              <a:rPr lang="ru-RU" sz="1800" dirty="0" smtClean="0"/>
              <a:t> восстания против фашистского  режима ( варшавское восстание 1943 года). </a:t>
            </a:r>
          </a:p>
          <a:p>
            <a:pPr>
              <a:buFontTx/>
              <a:buChar char="-"/>
            </a:pPr>
            <a:r>
              <a:rPr lang="ru-RU" sz="1800" dirty="0" smtClean="0"/>
              <a:t> Во Франции во главе Сопротивления стал генерал  </a:t>
            </a:r>
            <a:r>
              <a:rPr lang="ru-RU" sz="1800" b="1" i="1" u="sng" dirty="0" smtClean="0"/>
              <a:t>Шарль де Голль </a:t>
            </a:r>
          </a:p>
          <a:p>
            <a:pPr>
              <a:buFontTx/>
              <a:buChar char="-"/>
            </a:pPr>
            <a:endParaRPr lang="ru-RU" sz="1800" dirty="0"/>
          </a:p>
        </p:txBody>
      </p:sp>
      <p:sp>
        <p:nvSpPr>
          <p:cNvPr id="20482" name="AutoShape 2" descr="Советские граждане в силовых структурах нацистской Германии: причины, формы  и результаты сотрудничества - online present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3" name="Picture 3" descr="C:\Users\Семен\Desktop\8bc6329bd3970d19625c7b7f01fa4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657600"/>
            <a:ext cx="2514600" cy="2925842"/>
          </a:xfrm>
          <a:prstGeom prst="rect">
            <a:avLst/>
          </a:prstGeom>
          <a:noFill/>
        </p:spPr>
      </p:pic>
      <p:pic>
        <p:nvPicPr>
          <p:cNvPr id="20484" name="Picture 4" descr="C:\Users\Семен\Desktop\download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066800"/>
            <a:ext cx="29718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 перелом в ходе Второй Мировой войны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609600"/>
            <a:ext cx="6172200" cy="6096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dirty="0" smtClean="0"/>
              <a:t> </a:t>
            </a:r>
            <a:r>
              <a:rPr lang="ru-RU" sz="1800" dirty="0" smtClean="0"/>
              <a:t>Через полгода после атаки на </a:t>
            </a:r>
            <a:r>
              <a:rPr lang="ru-RU" sz="1800" dirty="0" err="1" smtClean="0"/>
              <a:t>Перл-Харбор</a:t>
            </a:r>
            <a:r>
              <a:rPr lang="ru-RU" sz="1800" dirty="0" smtClean="0"/>
              <a:t> Япония начала подготовку к следующей масштабной операции против ВМС США в Тихом океане. </a:t>
            </a:r>
            <a:r>
              <a:rPr lang="ru-RU" sz="1800" b="1" dirty="0" smtClean="0"/>
              <a:t>Целью япон</a:t>
            </a:r>
            <a:r>
              <a:rPr lang="ru-RU" sz="1800" dirty="0" smtClean="0"/>
              <a:t>цев было уничтожение авианосцев США и захват стратегически </a:t>
            </a:r>
            <a:r>
              <a:rPr lang="ru-RU" sz="1800" b="1" dirty="0" smtClean="0"/>
              <a:t>важного атолла </a:t>
            </a:r>
            <a:r>
              <a:rPr lang="ru-RU" sz="1800" b="1" dirty="0" err="1" smtClean="0"/>
              <a:t>Мидуэй</a:t>
            </a:r>
            <a:r>
              <a:rPr lang="ru-RU" sz="1800" dirty="0" smtClean="0"/>
              <a:t>, находящегося в равном удалении от Азии и Северной Америки. Но американской разведке удалось расшифровать коды японских шифрограмм, и, в отличии от нападения на </a:t>
            </a:r>
            <a:r>
              <a:rPr lang="ru-RU" sz="1800" dirty="0" err="1" smtClean="0"/>
              <a:t>Перл-Харбор</a:t>
            </a:r>
            <a:r>
              <a:rPr lang="ru-RU" sz="1800" dirty="0" smtClean="0"/>
              <a:t>, этот удар не стал «сюрпризом» для ВМС США, которые получили возможность подготовиться к нападению. </a:t>
            </a:r>
            <a:r>
              <a:rPr lang="ru-RU" sz="1800" b="1" dirty="0" smtClean="0"/>
              <a:t>В ходе сражения 4 –7 июня 1942 года  Япония потерпела поражение. Были потоплены 4 лучших её авианосца, после чего Япония отказалась от наступательных действий  в Тихом океане. </a:t>
            </a:r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В октябре 1942 года </a:t>
            </a:r>
            <a:r>
              <a:rPr lang="ru-RU" sz="1800" dirty="0" smtClean="0"/>
              <a:t>начались наступательные действия </a:t>
            </a:r>
            <a:r>
              <a:rPr lang="ru-RU" sz="1800" b="1" dirty="0" smtClean="0"/>
              <a:t>английских войск в Северной Африке.   В сражении у Эль – </a:t>
            </a:r>
            <a:r>
              <a:rPr lang="ru-RU" sz="1800" b="1" dirty="0" err="1" smtClean="0"/>
              <a:t>Аламейна</a:t>
            </a:r>
            <a:r>
              <a:rPr lang="ru-RU" sz="1800" b="1" dirty="0" smtClean="0"/>
              <a:t>  в ноябре 1942 года </a:t>
            </a:r>
            <a:r>
              <a:rPr lang="ru-RU" sz="1800" b="1" dirty="0" err="1" smtClean="0"/>
              <a:t>итало</a:t>
            </a:r>
            <a:r>
              <a:rPr lang="ru-RU" sz="1800" b="1" dirty="0" smtClean="0"/>
              <a:t> –немецкие войска были разгромлены</a:t>
            </a:r>
            <a:r>
              <a:rPr lang="ru-RU" sz="1800" dirty="0" smtClean="0"/>
              <a:t>. В ноябре же в Африке высадились и американские войска и оттеснили </a:t>
            </a:r>
            <a:r>
              <a:rPr lang="ru-RU" sz="1800" b="1" dirty="0" smtClean="0"/>
              <a:t>противника  к морю в Тунис  е, где они и капитулировали в мае 1943 года.                                             </a:t>
            </a:r>
            <a:r>
              <a:rPr lang="ru-RU" sz="1800" u="sng" dirty="0" smtClean="0"/>
              <a:t>Ген. Монтгомери</a:t>
            </a:r>
            <a:endParaRPr lang="ru-RU" sz="1800" u="sng" dirty="0"/>
          </a:p>
        </p:txBody>
      </p:sp>
      <p:pic>
        <p:nvPicPr>
          <p:cNvPr id="21506" name="Picture 2" descr="C:\Users\Семен\Desktop\6988867d3e8153fb398a050c6490069b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5500" y="1219200"/>
            <a:ext cx="3238500" cy="2447925"/>
          </a:xfrm>
          <a:prstGeom prst="rect">
            <a:avLst/>
          </a:prstGeom>
          <a:noFill/>
        </p:spPr>
      </p:pic>
      <p:pic>
        <p:nvPicPr>
          <p:cNvPr id="21507" name="Picture 3" descr="C:\Users\Семен\Desktop\220px-Bernard_Law_Montgomery_19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3810000"/>
            <a:ext cx="2971800" cy="2530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895</Words>
  <PresentationFormat>Экран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Вторая мировая война   второй период </vt:lpstr>
      <vt:lpstr> Япония вступает в войну</vt:lpstr>
      <vt:lpstr> Карта военных действий</vt:lpstr>
      <vt:lpstr> Цели антигитлеровской коалиции</vt:lpstr>
      <vt:lpstr> Ленд - лиз</vt:lpstr>
      <vt:lpstr> Проблема второго фронта</vt:lpstr>
      <vt:lpstr> Проблема второго фронта</vt:lpstr>
      <vt:lpstr> Движение Сопротивления</vt:lpstr>
      <vt:lpstr> перелом в ходе Второй Мировой войны</vt:lpstr>
      <vt:lpstr>Домашнее задание</vt:lpstr>
      <vt:lpstr> Итоги второго Периода Второй мировой войны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Вторая мировая война   второй период </dc:title>
  <dc:creator>Семен</dc:creator>
  <cp:lastModifiedBy>Семен</cp:lastModifiedBy>
  <cp:revision>16</cp:revision>
  <dcterms:created xsi:type="dcterms:W3CDTF">2021-10-22T23:02:35Z</dcterms:created>
  <dcterms:modified xsi:type="dcterms:W3CDTF">2021-10-23T10:24:17Z</dcterms:modified>
</cp:coreProperties>
</file>