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Николай </a:t>
            </a:r>
            <a:r>
              <a:rPr lang="en-US" dirty="0" smtClean="0"/>
              <a:t>I </a:t>
            </a:r>
            <a:r>
              <a:rPr lang="ru-RU" dirty="0" smtClean="0"/>
              <a:t>и крестьянский вопрос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762000"/>
          </a:xfrm>
        </p:spPr>
        <p:txBody>
          <a:bodyPr/>
          <a:lstStyle/>
          <a:p>
            <a:r>
              <a:rPr lang="ru-RU" dirty="0" smtClean="0"/>
              <a:t>История 9 класс</a:t>
            </a:r>
            <a:endParaRPr lang="ru-RU" dirty="0"/>
          </a:p>
        </p:txBody>
      </p:sp>
      <p:pic>
        <p:nvPicPr>
          <p:cNvPr id="1026" name="Picture 2" descr="C:\Users\Семен\Desktop\sag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609600"/>
            <a:ext cx="4087906" cy="3657600"/>
          </a:xfrm>
          <a:prstGeom prst="rect">
            <a:avLst/>
          </a:prstGeom>
          <a:noFill/>
        </p:spPr>
      </p:pic>
      <p:pic>
        <p:nvPicPr>
          <p:cNvPr id="1027" name="Picture 3" descr="C:\Users\Семен\Desktop\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4268997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Укрепление позиций дворянства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5791200" cy="556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Проводя столь жёсткую внутреннюю политику, Николай Павлович отчётливо понимал, что ему как самодержцу, на плечах которого лежит вся тяжесть ответственности за империю, необходима </a:t>
            </a:r>
            <a:r>
              <a:rPr lang="ru-RU" sz="1800" b="1" dirty="0" smtClean="0"/>
              <a:t>крепкая опора и поддержка. Её он видел в лице привилегированного слоя — дворянства.  </a:t>
            </a:r>
          </a:p>
          <a:p>
            <a:pPr>
              <a:buNone/>
            </a:pPr>
            <a:r>
              <a:rPr lang="ru-RU" sz="1800" dirty="0" smtClean="0"/>
              <a:t>К 30-м гг. XIX в. состояние российского дворянства было печальным. Более половины дворян, а именно 60%, было либо беспоместным, либо мелкопоместным. На крупных помещиков, приходилось всего около </a:t>
            </a:r>
            <a:r>
              <a:rPr lang="ru-RU" sz="1800" b="1" dirty="0" smtClean="0"/>
              <a:t>1,1% от </a:t>
            </a:r>
            <a:r>
              <a:rPr lang="ru-RU" sz="1800" dirty="0" smtClean="0"/>
              <a:t>общей численности дворянства. Но главная проблема заключалась ещё и в том, что </a:t>
            </a:r>
            <a:r>
              <a:rPr lang="ru-RU" sz="1800" b="1" dirty="0" smtClean="0"/>
              <a:t>небольшой процент крупных помещичьих хозяйств постоянно размывался за счёт дробления имений, теряя своё значение. </a:t>
            </a:r>
            <a:r>
              <a:rPr lang="ru-RU" sz="1800" dirty="0" smtClean="0"/>
              <a:t>Для императора единственным выходом виделось укрепление положения привилегированного слоя.</a:t>
            </a:r>
          </a:p>
          <a:p>
            <a:pPr>
              <a:buNone/>
            </a:pPr>
            <a:r>
              <a:rPr lang="ru-RU" sz="1800" dirty="0" smtClean="0"/>
              <a:t>В </a:t>
            </a:r>
            <a:r>
              <a:rPr lang="ru-RU" sz="1800" b="1" dirty="0" smtClean="0"/>
              <a:t>1845 г. был издан указ, по которому запрещалось дробление поместий</a:t>
            </a:r>
            <a:r>
              <a:rPr lang="ru-RU" sz="1800" dirty="0" smtClean="0"/>
              <a:t>, насчитывающих свыше 400 крестьянских дворов (так называемые майораты). Теперь вся недвижимость переходила только одному наследнику. Эта мера , по мнению Николая I, должна были усилить положение дворянства и избежать его размывания. </a:t>
            </a:r>
            <a:endParaRPr lang="ru-RU" sz="1800" dirty="0"/>
          </a:p>
        </p:txBody>
      </p:sp>
      <p:pic>
        <p:nvPicPr>
          <p:cNvPr id="7175" name="Picture 7" descr="C:\Users\Семен\Desktop\scale_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5714" y="1676400"/>
            <a:ext cx="3338286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Укрепление позиций дворянства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7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Был </a:t>
            </a:r>
            <a:r>
              <a:rPr lang="ru-RU" sz="1800" b="1" dirty="0" smtClean="0"/>
              <a:t>повышен ценз </a:t>
            </a:r>
            <a:r>
              <a:rPr lang="ru-RU" sz="1800" dirty="0" smtClean="0"/>
              <a:t>для участия в выборах дворянского предводителя. Выборы в дворянских собраниях ввела ещё Екатерина Великая. </a:t>
            </a:r>
          </a:p>
          <a:p>
            <a:pPr>
              <a:buNone/>
            </a:pPr>
            <a:r>
              <a:rPr lang="ru-RU" sz="1800" dirty="0" smtClean="0"/>
              <a:t> По новому школьному уставу 1828 года в </a:t>
            </a:r>
            <a:r>
              <a:rPr lang="ru-RU" sz="1800" b="1" dirty="0" smtClean="0"/>
              <a:t>гимназии </a:t>
            </a:r>
            <a:r>
              <a:rPr lang="ru-RU" sz="1800" dirty="0" smtClean="0"/>
              <a:t>могли </a:t>
            </a:r>
            <a:r>
              <a:rPr lang="ru-RU" sz="1800" b="1" dirty="0" smtClean="0"/>
              <a:t>приниматься только дети дворян и чиновников. </a:t>
            </a:r>
          </a:p>
          <a:p>
            <a:pPr>
              <a:buNone/>
            </a:pPr>
            <a:r>
              <a:rPr lang="ru-RU" sz="1800" dirty="0" smtClean="0"/>
              <a:t> Был ограничен доступ в дворянское сословие – для этого появились новые сословные группы </a:t>
            </a:r>
            <a:r>
              <a:rPr lang="ru-RU" sz="1800" b="1" dirty="0" smtClean="0"/>
              <a:t>– именитые купцы,  почётные граждане и др.  </a:t>
            </a:r>
          </a:p>
          <a:p>
            <a:pPr>
              <a:buNone/>
            </a:pPr>
            <a:r>
              <a:rPr lang="ru-RU" sz="1800" b="1" dirty="0" smtClean="0"/>
              <a:t>Было затруднено получение потомственного дворянства. 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i="1" dirty="0" smtClean="0"/>
              <a:t>В 1828 г. министром просвещения был назначен граф К. А. Ливен, при котором был принят новый Устав о начальных и средних школах (1828). В Уставе подтверждалась существовавшая четырехуровневая система образования и провозглашался принцип – "каждому сословию свой уровень образования". Соответственно, приходские училища предназначались для низших сословий, уездные училища – для детей купцов, ремесленников и прочих "городских обывателей", гимназии – для детей дворян и чиновничества. </a:t>
            </a:r>
          </a:p>
          <a:p>
            <a:pPr>
              <a:buNone/>
            </a:pPr>
            <a:r>
              <a:rPr lang="ru-RU" sz="1800" i="1" dirty="0" smtClean="0"/>
              <a:t>. В университетах  позволялось учиться юношам всех свободных сословий, включая получивших вольную крестьян; дети крепостных и дворовых людей в университеты нс допускались: они могли обучаться в приходских и уездных училищах, а также в различных технических и промышленных школах.</a:t>
            </a:r>
            <a:endParaRPr lang="ru-RU" sz="1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Сословное образование при Николае </a:t>
            </a:r>
            <a:r>
              <a:rPr lang="en-US" sz="3200" dirty="0" smtClean="0"/>
              <a:t>I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8194" name="Picture 2" descr="C:\Users\Семен\Desktop\1-1168709-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390900"/>
            <a:ext cx="5181600" cy="3238500"/>
          </a:xfrm>
          <a:prstGeom prst="rect">
            <a:avLst/>
          </a:prstGeom>
          <a:noFill/>
        </p:spPr>
      </p:pic>
      <p:pic>
        <p:nvPicPr>
          <p:cNvPr id="8195" name="Picture 3" descr="C:\Users\Семен\Desktop\1-g7xmzmo1x0m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1849" y="3886200"/>
            <a:ext cx="4042151" cy="2819400"/>
          </a:xfrm>
          <a:prstGeom prst="rect">
            <a:avLst/>
          </a:prstGeom>
          <a:noFill/>
        </p:spPr>
      </p:pic>
      <p:pic>
        <p:nvPicPr>
          <p:cNvPr id="8196" name="Picture 4" descr="C:\Users\Семен\Desktop\5d67caa785600a27cb63930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14400"/>
            <a:ext cx="4319129" cy="2428875"/>
          </a:xfrm>
          <a:prstGeom prst="rect">
            <a:avLst/>
          </a:prstGeom>
          <a:noFill/>
        </p:spPr>
      </p:pic>
      <p:pic>
        <p:nvPicPr>
          <p:cNvPr id="8197" name="Picture 5" descr="C:\Users\Семен\Desktop\scale_1200 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2037" y="914400"/>
            <a:ext cx="4271963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Стр.  учебника 12 – 16 прочитать; уметь объяснять термины: крестьянская община, крестьянский надел, </a:t>
            </a:r>
            <a:r>
              <a:rPr lang="ru-RU" sz="1800" b="1" dirty="0" smtClean="0"/>
              <a:t>отходничество, </a:t>
            </a:r>
            <a:r>
              <a:rPr lang="ru-RU" sz="1800" dirty="0" smtClean="0"/>
              <a:t>« </a:t>
            </a:r>
            <a:r>
              <a:rPr lang="ru-RU" sz="1800" dirty="0" err="1" smtClean="0"/>
              <a:t>капиталистые</a:t>
            </a:r>
            <a:r>
              <a:rPr lang="ru-RU" sz="1800" dirty="0" smtClean="0"/>
              <a:t>» крестьяне, барщина, оброк, </a:t>
            </a:r>
            <a:r>
              <a:rPr lang="ru-RU" sz="1800" dirty="0" err="1" smtClean="0"/>
              <a:t>безпоместные</a:t>
            </a:r>
            <a:r>
              <a:rPr lang="ru-RU" sz="1800" dirty="0" smtClean="0"/>
              <a:t> дворяне, государственные крестьяне. </a:t>
            </a:r>
          </a:p>
          <a:p>
            <a:pPr>
              <a:buNone/>
            </a:pPr>
            <a:r>
              <a:rPr lang="ru-RU" sz="1800" dirty="0" smtClean="0"/>
              <a:t> Параграф №9 – пересказывать и отвечать на вопросы к параграфу. </a:t>
            </a:r>
          </a:p>
          <a:p>
            <a:pPr>
              <a:buNone/>
            </a:pPr>
            <a:r>
              <a:rPr lang="ru-RU" sz="1800" dirty="0" smtClean="0"/>
              <a:t> по желанию – сообщение ( можно с презентацией) об основателе династии фабрикантов Морозовых.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50292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Крестьянский вопрос в России –  это вопрос о крепостном состоянии крестьян и нехватке земли в крестьянских хозяйствах. </a:t>
            </a:r>
          </a:p>
          <a:p>
            <a:pPr>
              <a:buNone/>
            </a:pPr>
            <a:r>
              <a:rPr lang="ru-RU" sz="1800" dirty="0" smtClean="0"/>
              <a:t> В Европе ценилась личная свобода человека и даже российские императоры понимали, что рабское состояние крестьян – это черта дикости и отсталости России. </a:t>
            </a:r>
            <a:r>
              <a:rPr lang="ru-RU" sz="1800" b="1" dirty="0" smtClean="0"/>
              <a:t>Николай </a:t>
            </a:r>
            <a:r>
              <a:rPr lang="en-US" sz="1800" b="1" dirty="0" smtClean="0"/>
              <a:t>I </a:t>
            </a:r>
            <a:r>
              <a:rPr lang="ru-RU" sz="1800" b="1" dirty="0" smtClean="0"/>
              <a:t>говорил так: </a:t>
            </a:r>
          </a:p>
          <a:p>
            <a:pPr>
              <a:buNone/>
            </a:pPr>
            <a:r>
              <a:rPr lang="ru-RU" sz="1800" b="1" dirty="0" smtClean="0"/>
              <a:t>« Крепостное право в его нынешнем положении есть зло… Но прикасаться к нему сейчас было бы делом ещё более гибельным…» </a:t>
            </a:r>
          </a:p>
          <a:p>
            <a:pPr>
              <a:buNone/>
            </a:pPr>
            <a:r>
              <a:rPr lang="ru-RU" sz="1800" dirty="0" smtClean="0"/>
              <a:t>Тем не менее, Николай </a:t>
            </a:r>
            <a:r>
              <a:rPr lang="en-US" sz="1800" dirty="0" smtClean="0"/>
              <a:t>I </a:t>
            </a:r>
            <a:r>
              <a:rPr lang="ru-RU" sz="1800" dirty="0" smtClean="0"/>
              <a:t>последовательно создаёт 9 Секретных комитетов по крестьянскому делу. Секретных – это значит, что никто не имел права обсуждать этот вопрос публично.  Члены комитетов давали подписку о неразглашении государственной тайны. Почему же?</a:t>
            </a:r>
            <a:endParaRPr lang="ru-RU" sz="1800" dirty="0"/>
          </a:p>
        </p:txBody>
      </p:sp>
      <p:pic>
        <p:nvPicPr>
          <p:cNvPr id="2050" name="Picture 2" descr="C:\Users\Семен\Desktop\scale_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752600"/>
            <a:ext cx="3709988" cy="3515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Реформа государственных крестьян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14400"/>
            <a:ext cx="5410200" cy="5638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Начать преобразования в крестьянской среде Николай решил с государственных крестьян.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Государственные крестьяне, в отличие от владельческих, </a:t>
            </a:r>
            <a:r>
              <a:rPr lang="ru-RU" sz="1800" dirty="0" smtClean="0"/>
              <a:t>не принадлежали конкретному помещику, а жили на государственных землях и платили подати государству. Они также привлекались к строительству дорог, держали на постое солдат, выполняли гужевые перевозки для государства и т.п.   Были и другие категории крестьян:  дворцовые, удельные. </a:t>
            </a:r>
          </a:p>
          <a:p>
            <a:pPr>
              <a:buNone/>
            </a:pPr>
            <a:r>
              <a:rPr lang="ru-RU" sz="1800" dirty="0" smtClean="0"/>
              <a:t>Именно с государственных крестьян и начал свои реформы Николай </a:t>
            </a:r>
            <a:r>
              <a:rPr lang="en-US" sz="1800" dirty="0" smtClean="0"/>
              <a:t>I </a:t>
            </a:r>
            <a:r>
              <a:rPr lang="ru-RU" sz="1800" b="1" dirty="0" smtClean="0"/>
              <a:t>Он  создал Министерство государственных имуществ и назначил министром графа Киселёва Павла Дмитриевича. </a:t>
            </a:r>
          </a:p>
          <a:p>
            <a:pPr>
              <a:buNone/>
            </a:pPr>
            <a:r>
              <a:rPr lang="ru-RU" sz="1800" dirty="0" smtClean="0"/>
              <a:t>  </a:t>
            </a:r>
            <a:r>
              <a:rPr lang="ru-RU" sz="1800" b="1" dirty="0" smtClean="0"/>
              <a:t>Император как бы хотел показать пример </a:t>
            </a:r>
            <a:r>
              <a:rPr lang="ru-RU" sz="1800" dirty="0" smtClean="0"/>
              <a:t>дворянству в том, как надо заботиться о своих крестьянах, но даже эти шаги были дворянством встречены с раздражением.</a:t>
            </a:r>
            <a:endParaRPr lang="ru-RU" sz="1800" dirty="0"/>
          </a:p>
        </p:txBody>
      </p:sp>
      <p:pic>
        <p:nvPicPr>
          <p:cNvPr id="3074" name="Picture 2" descr="C:\Users\Семен\Desktop\220px-PDKisely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0117" y="1981200"/>
            <a:ext cx="3025083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Реформа государственных крестьян 1837 -1841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5486400" cy="6019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Сразу после назначения граф приступает к преобразованиям. </a:t>
            </a:r>
          </a:p>
          <a:p>
            <a:pPr>
              <a:buNone/>
            </a:pPr>
            <a:r>
              <a:rPr lang="ru-RU" sz="1800" dirty="0" smtClean="0"/>
              <a:t>Во многих сельских округах стали </a:t>
            </a:r>
            <a:r>
              <a:rPr lang="ru-RU" sz="1800" b="1" dirty="0" smtClean="0"/>
              <a:t>открываться лечебные и образовательные учреждения. </a:t>
            </a:r>
          </a:p>
          <a:p>
            <a:pPr>
              <a:buNone/>
            </a:pPr>
            <a:r>
              <a:rPr lang="ru-RU" sz="1800" dirty="0" smtClean="0"/>
              <a:t> С малоземельем пытались бороться путем </a:t>
            </a:r>
            <a:r>
              <a:rPr lang="ru-RU" sz="1800" b="1" dirty="0" smtClean="0"/>
              <a:t>переселенческой политики. Крестьянские общины уезжали в другие регионы страны</a:t>
            </a:r>
            <a:r>
              <a:rPr lang="ru-RU" sz="1800" dirty="0" smtClean="0"/>
              <a:t>, при этом получали небольшое денежное возмещение на первое время. Это направление крестьянской политики не получило большого развития, семьи крестьян не желали покидать родные края. </a:t>
            </a:r>
          </a:p>
          <a:p>
            <a:pPr>
              <a:buNone/>
            </a:pPr>
            <a:r>
              <a:rPr lang="ru-RU" sz="1800" dirty="0" smtClean="0"/>
              <a:t>Главное положение реформы Киселева подразумевало </a:t>
            </a:r>
            <a:r>
              <a:rPr lang="ru-RU" sz="1800" b="1" dirty="0" smtClean="0"/>
              <a:t>повышение агротехнического уровня в обработке </a:t>
            </a:r>
            <a:r>
              <a:rPr lang="ru-RU" sz="1800" dirty="0" smtClean="0"/>
              <a:t>земли, повышение доходности крестьянского хозяйства. С этой целью членов сельской общины </a:t>
            </a:r>
            <a:r>
              <a:rPr lang="ru-RU" sz="1800" b="1" dirty="0" smtClean="0"/>
              <a:t>учили передовым способам земледелия</a:t>
            </a:r>
            <a:r>
              <a:rPr lang="ru-RU" sz="1800" dirty="0" smtClean="0"/>
              <a:t>, однако крестьяне с большим недоверием относились ко всем нововведениям, что приводило чиновников в состояние недовольства, и зачастую применялись административные меры в отношении крестьянской общины. 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098" name="Picture 2" descr="C:\Users\Семен\Desktop\gallery_picture-de66db02-890e-4cd7-9a94-e9744ce82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8014" y="1066800"/>
            <a:ext cx="3552636" cy="2438400"/>
          </a:xfrm>
          <a:prstGeom prst="rect">
            <a:avLst/>
          </a:prstGeom>
          <a:noFill/>
        </p:spPr>
      </p:pic>
      <p:pic>
        <p:nvPicPr>
          <p:cNvPr id="4099" name="Picture 3" descr="C:\Users\Семен\Desktop\603de2deae5ac912dc7560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038600"/>
            <a:ext cx="3616325" cy="2414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ru-RU" sz="2800" dirty="0" smtClean="0"/>
              <a:t> Реформа Государственных крестьян 1837 -1841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62000"/>
            <a:ext cx="7086600" cy="5867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1800" dirty="0" smtClean="0"/>
              <a:t>Для крестьян создавались запасы зерна на случай неурожая и голода. </a:t>
            </a:r>
          </a:p>
          <a:p>
            <a:pPr>
              <a:buNone/>
            </a:pPr>
            <a:r>
              <a:rPr lang="ru-RU" sz="1800" dirty="0" smtClean="0"/>
              <a:t> В некоторых вопросах крестьянам разрешалось создавать </a:t>
            </a:r>
            <a:r>
              <a:rPr lang="ru-RU" sz="1800" dirty="0" smtClean="0"/>
              <a:t>с</a:t>
            </a:r>
            <a:r>
              <a:rPr lang="ru-RU" sz="1800" dirty="0" smtClean="0"/>
              <a:t>в</a:t>
            </a:r>
            <a:r>
              <a:rPr lang="ru-RU" sz="1800" dirty="0" smtClean="0"/>
              <a:t>оё </a:t>
            </a:r>
            <a:r>
              <a:rPr lang="ru-RU" sz="1800" dirty="0" smtClean="0"/>
              <a:t>самоуправление- крестьянские сходы. </a:t>
            </a:r>
          </a:p>
          <a:p>
            <a:pPr>
              <a:buNone/>
            </a:pPr>
            <a:r>
              <a:rPr lang="ru-RU" sz="1800" dirty="0" smtClean="0"/>
              <a:t> Но в </a:t>
            </a:r>
            <a:r>
              <a:rPr lang="ru-RU" sz="1800" b="1" dirty="0" smtClean="0"/>
              <a:t>целом  реформа государственной деревни Киселева признавалась большей частью помещиков вредной, это вызывало опасение и в правительстве. </a:t>
            </a:r>
            <a:r>
              <a:rPr lang="ru-RU" sz="1800" dirty="0" smtClean="0"/>
              <a:t>По мнению реакционных министров, начало демонтажа крепостного права могло привести к росту общественного движения по всей стране. Этого больше всего </a:t>
            </a:r>
            <a:r>
              <a:rPr lang="ru-RU" sz="1800" b="1" dirty="0" smtClean="0"/>
              <a:t>остерегался Николай I, </a:t>
            </a:r>
            <a:r>
              <a:rPr lang="ru-RU" sz="1800" dirty="0" smtClean="0"/>
              <a:t>поэтому все дальнейшие попытки разрешить крестьянский вопрос были отложены по указанию императора на отдаленную перспективу. </a:t>
            </a:r>
          </a:p>
          <a:p>
            <a:pPr>
              <a:buNone/>
            </a:pPr>
            <a:r>
              <a:rPr lang="ru-RU" sz="1800" dirty="0" smtClean="0"/>
              <a:t>Главная цель реформы — приблизить положение государственных крестьян к состоянию «свободных сельских обывателей» — оказалась выполненной. В итоге проведенных преобразований </a:t>
            </a:r>
            <a:r>
              <a:rPr lang="ru-RU" sz="1800" b="1" dirty="0" smtClean="0"/>
              <a:t>уровень жизни казенных крестьян несколько вырос, недоимки сократились, увеличились земельные наделы.</a:t>
            </a:r>
            <a:r>
              <a:rPr lang="ru-RU" sz="1800" dirty="0" smtClean="0"/>
              <a:t> Эти позитивные изменения сопровождались </a:t>
            </a:r>
            <a:r>
              <a:rPr lang="ru-RU" sz="1800" b="1" dirty="0" smtClean="0"/>
              <a:t>ростом бюрократического аппарата и созданием системы мелочной чиновничьей опеки над государственной деревней. </a:t>
            </a:r>
            <a:r>
              <a:rPr lang="ru-RU" sz="1800" dirty="0" smtClean="0"/>
              <a:t>Впервые в России вводилось выборное местное крестьянское самоуправление на уровне волости (6 тыс. жителей мужского пола) и села (1500 душ крестьян). Для разбора мелких мирских тяжб избирались сельские и волостные суды.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Указ о «обязанных крестьянах»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59436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/>
              <a:t>Указ Александра </a:t>
            </a:r>
            <a:r>
              <a:rPr lang="en-US" sz="1800" b="1" dirty="0" smtClean="0"/>
              <a:t>I </a:t>
            </a:r>
            <a:r>
              <a:rPr lang="ru-RU" sz="1800" b="1" dirty="0" smtClean="0"/>
              <a:t>« О вольных хлебопашцах» был исправлен Николаем в </a:t>
            </a:r>
            <a:r>
              <a:rPr lang="ru-RU" sz="1800" b="1" u="sng" dirty="0" smtClean="0">
                <a:solidFill>
                  <a:srgbClr val="C00000"/>
                </a:solidFill>
              </a:rPr>
              <a:t>1842 </a:t>
            </a:r>
            <a:r>
              <a:rPr lang="ru-RU" sz="1800" b="1" dirty="0" smtClean="0"/>
              <a:t>году. Новый императорский указ « Об обязанных крестьянах» разрешал помещикам отпускать крестьян за выкуп </a:t>
            </a:r>
            <a:r>
              <a:rPr lang="ru-RU" sz="1800" b="1" u="sng" dirty="0" smtClean="0"/>
              <a:t>на свободу, но без земли .. </a:t>
            </a:r>
            <a:r>
              <a:rPr lang="ru-RU" sz="1800" dirty="0" smtClean="0"/>
              <a:t>Помещичье землевладение объявлялось незыблемым и неприкосновенным. </a:t>
            </a:r>
          </a:p>
          <a:p>
            <a:pPr>
              <a:buNone/>
            </a:pPr>
            <a:r>
              <a:rPr lang="ru-RU" sz="1800" dirty="0" smtClean="0"/>
              <a:t> Никакого практического значения этот указ не имел. За 16 лет на положение «обязанных» перевели около 27 тыс. душ крестьян ( 0,1%).  Крестьянин, получивший свободу за выкуп, </a:t>
            </a:r>
            <a:r>
              <a:rPr lang="ru-RU" sz="1800" b="1" dirty="0" smtClean="0"/>
              <a:t>вынужден был арендовать землю у помещика и платить своим трудом на его земле. </a:t>
            </a:r>
            <a:r>
              <a:rPr lang="ru-RU" sz="1800" dirty="0" smtClean="0"/>
              <a:t>Крестьяне не торопились стать вольными на таких бесчеловечных условиях. </a:t>
            </a:r>
          </a:p>
          <a:p>
            <a:pPr>
              <a:buNone/>
            </a:pPr>
            <a:r>
              <a:rPr lang="ru-RU" sz="1800" dirty="0" smtClean="0"/>
              <a:t> Тем не менее все эти шаги будоражили умы в обществе. </a:t>
            </a:r>
          </a:p>
          <a:p>
            <a:pPr>
              <a:buNone/>
            </a:pPr>
            <a:r>
              <a:rPr lang="ru-RU" sz="1800" dirty="0" smtClean="0"/>
              <a:t>Некоторые передовые помещики переводили крестьян с  барщины на оброк. Так крестьянин мог больше времени посвящать своему наделу и быть более заинтересованным в  урожае. Но большинство помещиков ничего не хотели менять.</a:t>
            </a:r>
            <a:endParaRPr lang="ru-RU" sz="1800" dirty="0"/>
          </a:p>
        </p:txBody>
      </p:sp>
      <p:pic>
        <p:nvPicPr>
          <p:cNvPr id="5122" name="Picture 2" descr="C:\Users\Семен\Desktop\800px-NEVREV_To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738506"/>
            <a:ext cx="3048000" cy="2426970"/>
          </a:xfrm>
          <a:prstGeom prst="rect">
            <a:avLst/>
          </a:prstGeom>
          <a:noFill/>
        </p:spPr>
      </p:pic>
      <p:pic>
        <p:nvPicPr>
          <p:cNvPr id="5123" name="Picture 3" descr="C:\Users\Семен\Desktop\341548206_345_0_2345_2000_1920x0_80_0_0_f8aa4a5eadc21b1beed55d26ded555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1" y="3633787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Новые явления в сельском хозяйстве в </a:t>
            </a:r>
            <a:r>
              <a:rPr lang="en-US" sz="3600" dirty="0" smtClean="0"/>
              <a:t>XIX </a:t>
            </a:r>
            <a:r>
              <a:rPr lang="ru-RU" sz="3600" dirty="0" smtClean="0"/>
              <a:t>веке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Использование принудительного труда в России приводило к </a:t>
            </a:r>
            <a:r>
              <a:rPr lang="ru-RU" sz="1800" b="1" dirty="0" smtClean="0"/>
              <a:t>огромному отставанию по урожайности </a:t>
            </a:r>
            <a:r>
              <a:rPr lang="ru-RU" sz="1800" dirty="0" smtClean="0"/>
              <a:t>в сельском хозяйстве. Помещики придумывали « урочные» и другие ухищрения, но крестьяне на барском  поле работали всё более неохотно.</a:t>
            </a:r>
          </a:p>
          <a:p>
            <a:pPr>
              <a:buNone/>
            </a:pPr>
            <a:r>
              <a:rPr lang="ru-RU" sz="1800" dirty="0" smtClean="0"/>
              <a:t> Некоторые помещики на зиму давали крестьянам </a:t>
            </a:r>
            <a:r>
              <a:rPr lang="ru-RU" sz="1800" b="1" dirty="0" smtClean="0"/>
              <a:t>возможность уйти на заработки – это называлось  «отходничеством». </a:t>
            </a:r>
            <a:r>
              <a:rPr lang="ru-RU" sz="1800" dirty="0" smtClean="0"/>
              <a:t>Крестьянские артели уходили плотничать, торговать вразнос ,заниматься извозом в городе, нанимались служить в </a:t>
            </a:r>
            <a:r>
              <a:rPr lang="ru-RU" sz="1800" dirty="0" err="1" smtClean="0"/>
              <a:t>трактирах,и</a:t>
            </a:r>
            <a:r>
              <a:rPr lang="ru-RU" sz="1800" dirty="0" smtClean="0"/>
              <a:t> т.д. На лето, как правило возвращались в общину. Некоторые успевали сколотить небольшой капитал – их стали называть </a:t>
            </a:r>
            <a:r>
              <a:rPr lang="ru-RU" sz="1800" b="1" dirty="0" smtClean="0"/>
              <a:t>«</a:t>
            </a:r>
            <a:r>
              <a:rPr lang="ru-RU" sz="1800" b="1" dirty="0" err="1" smtClean="0"/>
              <a:t>капиталистые</a:t>
            </a:r>
            <a:r>
              <a:rPr lang="ru-RU" sz="1800" b="1" dirty="0" smtClean="0"/>
              <a:t>». </a:t>
            </a:r>
            <a:r>
              <a:rPr lang="ru-RU" sz="1800" dirty="0" smtClean="0"/>
              <a:t>У них односельчане брали взаймы под проценты. Община их не любила, но именно из таких «</a:t>
            </a:r>
            <a:r>
              <a:rPr lang="ru-RU" sz="1800" dirty="0" err="1" smtClean="0"/>
              <a:t>капиталистых</a:t>
            </a:r>
            <a:r>
              <a:rPr lang="ru-RU" sz="1800" dirty="0" smtClean="0"/>
              <a:t> крестьян» выходили купцы и первые предприниматели. </a:t>
            </a:r>
          </a:p>
          <a:p>
            <a:pPr>
              <a:buNone/>
            </a:pPr>
            <a:r>
              <a:rPr lang="ru-RU" sz="1800" dirty="0" smtClean="0"/>
              <a:t> Крепостническая система разрушалась, помещики влезали в долги, продавали крестьян, закладывали имения в Дворянском банке. Они не умели жить без крепостных.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Продажа имения с аукциона</a:t>
            </a:r>
            <a:endParaRPr lang="ru-RU" dirty="0"/>
          </a:p>
        </p:txBody>
      </p:sp>
      <p:pic>
        <p:nvPicPr>
          <p:cNvPr id="6146" name="Picture 2" descr="C:\Users\Семен\Desktop\KMO_159605_00004_1_t218_1341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5224" y="1600200"/>
            <a:ext cx="805355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ограничение произвола помещиков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 1828 г. Было ограничено право помещиков ссылать крестьян в Сибирь. </a:t>
            </a:r>
          </a:p>
          <a:p>
            <a:pPr>
              <a:buNone/>
            </a:pPr>
            <a:r>
              <a:rPr lang="ru-RU" sz="1800" dirty="0" smtClean="0"/>
              <a:t>В 1833г было запрещено продавать крестьян с раздроблением семей и платить ими частные долги. </a:t>
            </a:r>
          </a:p>
          <a:p>
            <a:pPr>
              <a:buNone/>
            </a:pPr>
            <a:r>
              <a:rPr lang="ru-RU" sz="1800" dirty="0" smtClean="0"/>
              <a:t>В 1841 г. Запрещено продавать крестьян поодиночке и без земли. </a:t>
            </a:r>
          </a:p>
          <a:p>
            <a:pPr>
              <a:buNone/>
            </a:pPr>
            <a:r>
              <a:rPr lang="ru-RU" sz="1800" dirty="0" smtClean="0"/>
              <a:t> В 1843 году безземельные дворяне лишились права покупать крестьян.</a:t>
            </a:r>
          </a:p>
          <a:p>
            <a:pPr>
              <a:buNone/>
            </a:pPr>
            <a:r>
              <a:rPr lang="ru-RU" sz="1800" dirty="0" smtClean="0"/>
              <a:t>В 1847 г. У крестьян появилось право выкупать себя на свободу при продаже имения с торгов за долги. ( Право появилось, но денег не было у большинства)</a:t>
            </a:r>
            <a:endParaRPr lang="ru-RU" sz="1800" dirty="0"/>
          </a:p>
        </p:txBody>
      </p:sp>
      <p:pic>
        <p:nvPicPr>
          <p:cNvPr id="9218" name="Picture 2" descr="C:\Users\Семен\Desktop\dda901fb63ec5504224913bedb9673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52800"/>
            <a:ext cx="4572000" cy="3124200"/>
          </a:xfrm>
          <a:prstGeom prst="rect">
            <a:avLst/>
          </a:prstGeom>
          <a:noFill/>
        </p:spPr>
      </p:pic>
      <p:pic>
        <p:nvPicPr>
          <p:cNvPr id="9219" name="Picture 3" descr="C:\Users\Семен\Desktop\632665985425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352800"/>
            <a:ext cx="46482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1149</Words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 Николай I и крестьянский вопрос</vt:lpstr>
      <vt:lpstr> Проблема</vt:lpstr>
      <vt:lpstr> Реформа государственных крестьян</vt:lpstr>
      <vt:lpstr> Реформа государственных крестьян 1837 -1841</vt:lpstr>
      <vt:lpstr> Реформа Государственных крестьян 1837 -1841</vt:lpstr>
      <vt:lpstr>Указ о «обязанных крестьянах»</vt:lpstr>
      <vt:lpstr> Новые явления в сельском хозяйстве в XIX веке</vt:lpstr>
      <vt:lpstr> Продажа имения с аукциона</vt:lpstr>
      <vt:lpstr> ограничение произвола помещиков</vt:lpstr>
      <vt:lpstr> Укрепление позиций дворянства</vt:lpstr>
      <vt:lpstr>Укрепление позиций дворянства</vt:lpstr>
      <vt:lpstr>Сословное образование при Николае I 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Николай I и крестьянский вопрос</dc:title>
  <dc:creator>Семен</dc:creator>
  <cp:lastModifiedBy>Семен</cp:lastModifiedBy>
  <cp:revision>22</cp:revision>
  <dcterms:created xsi:type="dcterms:W3CDTF">2022-01-29T03:10:54Z</dcterms:created>
  <dcterms:modified xsi:type="dcterms:W3CDTF">2022-01-29T07:21:56Z</dcterms:modified>
</cp:coreProperties>
</file>