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8" r:id="rId11"/>
    <p:sldId id="265" r:id="rId12"/>
    <p:sldId id="266" r:id="rId13"/>
    <p:sldId id="267" r:id="rId14"/>
    <p:sldId id="277" r:id="rId15"/>
    <p:sldId id="268" r:id="rId16"/>
    <p:sldId id="275" r:id="rId17"/>
    <p:sldId id="273" r:id="rId18"/>
    <p:sldId id="274" r:id="rId19"/>
    <p:sldId id="269" r:id="rId20"/>
    <p:sldId id="276" r:id="rId21"/>
    <p:sldId id="27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2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5"/>
            <a:ext cx="7776864" cy="1938992"/>
          </a:xfrm>
          <a:prstGeom prst="rect">
            <a:avLst/>
          </a:prstGeom>
        </p:spPr>
        <p:txBody>
          <a:bodyPr wrap="square">
            <a:spAutoFit/>
          </a:bodyPr>
          <a:lstStyle/>
          <a:p>
            <a:pPr algn="ctr"/>
            <a:r>
              <a:rPr lang="ru-RU" sz="4000" b="1" i="1" dirty="0" smtClean="0">
                <a:solidFill>
                  <a:srgbClr val="002060"/>
                </a:solidFill>
              </a:rPr>
              <a:t>Рисуем человека в движении</a:t>
            </a:r>
            <a:r>
              <a:rPr lang="ru-RU" sz="4000" b="1" i="1" dirty="0" smtClean="0">
                <a:solidFill>
                  <a:srgbClr val="002060"/>
                </a:solidFill>
              </a:rPr>
              <a:t>.</a:t>
            </a:r>
          </a:p>
          <a:p>
            <a:pPr algn="ctr"/>
            <a:r>
              <a:rPr lang="ru-RU" sz="4000" b="1" i="1" dirty="0" smtClean="0">
                <a:solidFill>
                  <a:srgbClr val="002060"/>
                </a:solidFill>
              </a:rPr>
              <a:t>Зимние </a:t>
            </a:r>
            <a:r>
              <a:rPr lang="ru-RU" sz="4000" b="1" i="1" dirty="0" smtClean="0">
                <a:solidFill>
                  <a:srgbClr val="002060"/>
                </a:solidFill>
              </a:rPr>
              <a:t>виды спорта</a:t>
            </a:r>
          </a:p>
          <a:p>
            <a:pPr algn="ctr"/>
            <a:endParaRPr lang="ru-RU" sz="4000" b="1" i="1" dirty="0">
              <a:solidFill>
                <a:srgbClr val="002060"/>
              </a:solidFill>
            </a:endParaRPr>
          </a:p>
        </p:txBody>
      </p:sp>
      <p:pic>
        <p:nvPicPr>
          <p:cNvPr id="3" name="Рисунок 2"/>
          <p:cNvPicPr>
            <a:picLocks noChangeAspect="1"/>
          </p:cNvPicPr>
          <p:nvPr/>
        </p:nvPicPr>
        <p:blipFill>
          <a:blip r:embed="rId2"/>
          <a:stretch>
            <a:fillRect/>
          </a:stretch>
        </p:blipFill>
        <p:spPr>
          <a:xfrm>
            <a:off x="2411760" y="1950225"/>
            <a:ext cx="4588898" cy="45888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2033978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Задание</a:t>
            </a:r>
            <a:br>
              <a:rPr lang="ru-RU" dirty="0" smtClean="0"/>
            </a:br>
            <a:r>
              <a:rPr lang="ru-RU" dirty="0" smtClean="0"/>
              <a:t>рисунок спортсмена в движении.</a:t>
            </a:r>
            <a:endParaRPr lang="ru-RU" dirty="0"/>
          </a:p>
        </p:txBody>
      </p:sp>
      <p:pic>
        <p:nvPicPr>
          <p:cNvPr id="3" name="Рисунок 2"/>
          <p:cNvPicPr>
            <a:picLocks noChangeAspect="1"/>
          </p:cNvPicPr>
          <p:nvPr/>
        </p:nvPicPr>
        <p:blipFill>
          <a:blip r:embed="rId2"/>
          <a:stretch>
            <a:fillRect/>
          </a:stretch>
        </p:blipFill>
        <p:spPr>
          <a:xfrm>
            <a:off x="1115616" y="1484784"/>
            <a:ext cx="6635950" cy="497696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Documents\как-нарисовать-хоккеиста-5 (1).jpg"/>
          <p:cNvPicPr>
            <a:picLocks noChangeAspect="1" noChangeArrowheads="1"/>
          </p:cNvPicPr>
          <p:nvPr/>
        </p:nvPicPr>
        <p:blipFill>
          <a:blip r:embed="rId2" cstate="print"/>
          <a:srcRect/>
          <a:stretch>
            <a:fillRect/>
          </a:stretch>
        </p:blipFill>
        <p:spPr bwMode="auto">
          <a:xfrm>
            <a:off x="4211960" y="3429000"/>
            <a:ext cx="4780513" cy="3127822"/>
          </a:xfrm>
          <a:prstGeom prst="rect">
            <a:avLst/>
          </a:prstGeom>
          <a:noFill/>
        </p:spPr>
      </p:pic>
      <p:pic>
        <p:nvPicPr>
          <p:cNvPr id="1027" name="Picture 3" descr="C:\Users\User\Documents\2c1470b2623b5c0cf203e20db20448ac.jpg"/>
          <p:cNvPicPr>
            <a:picLocks noChangeAspect="1" noChangeArrowheads="1"/>
          </p:cNvPicPr>
          <p:nvPr/>
        </p:nvPicPr>
        <p:blipFill>
          <a:blip r:embed="rId3" cstate="print"/>
          <a:srcRect/>
          <a:stretch>
            <a:fillRect/>
          </a:stretch>
        </p:blipFill>
        <p:spPr bwMode="auto">
          <a:xfrm>
            <a:off x="539552" y="1772816"/>
            <a:ext cx="4756357" cy="3106812"/>
          </a:xfrm>
          <a:prstGeom prst="rect">
            <a:avLst/>
          </a:prstGeom>
          <a:noFill/>
        </p:spPr>
      </p:pic>
      <p:sp>
        <p:nvSpPr>
          <p:cNvPr id="5" name="TextBox 4"/>
          <p:cNvSpPr txBox="1"/>
          <p:nvPr/>
        </p:nvSpPr>
        <p:spPr>
          <a:xfrm>
            <a:off x="683568" y="260648"/>
            <a:ext cx="7488832" cy="646331"/>
          </a:xfrm>
          <a:prstGeom prst="rect">
            <a:avLst/>
          </a:prstGeom>
          <a:noFill/>
        </p:spPr>
        <p:txBody>
          <a:bodyPr wrap="square" rtlCol="0">
            <a:spAutoFit/>
          </a:bodyPr>
          <a:lstStyle/>
          <a:p>
            <a:r>
              <a:rPr lang="ru-RU" sz="3600" dirty="0" smtClean="0"/>
              <a:t>Рисуем хоккеиста</a:t>
            </a:r>
            <a:endParaRPr lang="ru-RU"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79512" y="116632"/>
            <a:ext cx="4392488" cy="184665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Georgia" pitchFamily="18" charset="0"/>
                <a:cs typeface="Arial" pitchFamily="34"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Georgia" pitchFamily="18" charset="0"/>
                <a:cs typeface="Arial" pitchFamily="34" charset="0"/>
              </a:rPr>
              <a:t>  </a:t>
            </a:r>
            <a:r>
              <a:rPr kumimoji="0" lang="ru-RU" sz="2000" b="0" i="0" u="none" strike="noStrike" cap="none" normalizeH="0" baseline="0" dirty="0" smtClean="0">
                <a:ln>
                  <a:noFill/>
                </a:ln>
                <a:solidFill>
                  <a:srgbClr val="000000"/>
                </a:solidFill>
                <a:effectLst/>
                <a:latin typeface="Georgia" pitchFamily="18" charset="0"/>
                <a:cs typeface="Arial" pitchFamily="34" charset="0"/>
              </a:rPr>
              <a:t>Схематически обозначили фигуры.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cs typeface="Arial" pitchFamily="34" charset="0"/>
              </a:rPr>
              <a:t>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Georgia"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Georgia" pitchFamily="18" charset="0"/>
                <a:cs typeface="Arial" pitchFamily="34" charset="0"/>
              </a:rPr>
              <a:t/>
            </a:r>
            <a:br>
              <a:rPr kumimoji="0" lang="ru-RU" sz="1000" b="0" i="0" u="none" strike="noStrike" cap="none" normalizeH="0" baseline="0" dirty="0" smtClean="0">
                <a:ln>
                  <a:noFill/>
                </a:ln>
                <a:solidFill>
                  <a:srgbClr val="000000"/>
                </a:solidFill>
                <a:effectLst/>
                <a:latin typeface="Georgia" pitchFamily="18" charset="0"/>
                <a:cs typeface="Arial" pitchFamily="34" charset="0"/>
              </a:rPr>
            </a:br>
            <a:r>
              <a:rPr kumimoji="0" lang="ru-RU" sz="1000" b="0" i="0" u="none" strike="noStrike" cap="none" normalizeH="0" baseline="0" dirty="0" smtClean="0">
                <a:ln>
                  <a:noFill/>
                </a:ln>
                <a:solidFill>
                  <a:srgbClr val="000000"/>
                </a:solidFill>
                <a:effectLst/>
                <a:latin typeface="Georgia" pitchFamily="18" charset="0"/>
                <a:cs typeface="Arial" pitchFamily="34" charset="0"/>
              </a:rPr>
              <a:t/>
            </a:r>
            <a:br>
              <a:rPr kumimoji="0" lang="ru-RU" sz="1000" b="0" i="0" u="none" strike="noStrike" cap="none" normalizeH="0" baseline="0" dirty="0" smtClean="0">
                <a:ln>
                  <a:noFill/>
                </a:ln>
                <a:solidFill>
                  <a:srgbClr val="000000"/>
                </a:solidFill>
                <a:effectLst/>
                <a:latin typeface="Georgia" pitchFamily="18" charset="0"/>
                <a:cs typeface="Arial" pitchFamily="34" charset="0"/>
              </a:rPr>
            </a:br>
            <a:r>
              <a:rPr kumimoji="0" lang="ru-RU" sz="1000" b="0" i="0" u="none" strike="noStrike" cap="none" normalizeH="0" baseline="0" dirty="0" smtClean="0">
                <a:ln>
                  <a:noFill/>
                </a:ln>
                <a:solidFill>
                  <a:srgbClr val="000000"/>
                </a:solidFill>
                <a:effectLst/>
                <a:latin typeface="Georgia" pitchFamily="18" charset="0"/>
                <a:cs typeface="Arial" pitchFamily="34" charset="0"/>
              </a:rPr>
              <a:t> </a:t>
            </a:r>
            <a:endParaRPr kumimoji="0" lang="ru-RU" sz="18000" b="0" i="0" u="none" strike="noStrike" cap="none" normalizeH="0" baseline="0" dirty="0" smtClean="0">
              <a:ln>
                <a:noFill/>
              </a:ln>
              <a:solidFill>
                <a:srgbClr val="000000"/>
              </a:solidFill>
              <a:effectLst/>
              <a:latin typeface="Georgia" pitchFamily="18" charset="0"/>
              <a:cs typeface="Arial" pitchFamily="34" charset="0"/>
            </a:endParaRPr>
          </a:p>
        </p:txBody>
      </p:sp>
      <p:pic>
        <p:nvPicPr>
          <p:cNvPr id="2050" name="Picture 2" descr=" Рисуем лыжников"/>
          <p:cNvPicPr>
            <a:picLocks noChangeAspect="1" noChangeArrowheads="1"/>
          </p:cNvPicPr>
          <p:nvPr/>
        </p:nvPicPr>
        <p:blipFill>
          <a:blip r:embed="rId2" cstate="print"/>
          <a:srcRect/>
          <a:stretch>
            <a:fillRect/>
          </a:stretch>
        </p:blipFill>
        <p:spPr bwMode="auto">
          <a:xfrm>
            <a:off x="467544" y="692696"/>
            <a:ext cx="3486150" cy="2867025"/>
          </a:xfrm>
          <a:prstGeom prst="rect">
            <a:avLst/>
          </a:prstGeom>
          <a:noFill/>
        </p:spPr>
      </p:pic>
      <p:pic>
        <p:nvPicPr>
          <p:cNvPr id="2051" name="Picture 3" descr="  Поэтапно нарисуем лыжников"/>
          <p:cNvPicPr>
            <a:picLocks noChangeAspect="1" noChangeArrowheads="1"/>
          </p:cNvPicPr>
          <p:nvPr/>
        </p:nvPicPr>
        <p:blipFill>
          <a:blip r:embed="rId3" cstate="print"/>
          <a:srcRect/>
          <a:stretch>
            <a:fillRect/>
          </a:stretch>
        </p:blipFill>
        <p:spPr bwMode="auto">
          <a:xfrm>
            <a:off x="467544" y="3990975"/>
            <a:ext cx="3638550" cy="2867025"/>
          </a:xfrm>
          <a:prstGeom prst="rect">
            <a:avLst/>
          </a:prstGeom>
          <a:noFill/>
        </p:spPr>
      </p:pic>
      <p:pic>
        <p:nvPicPr>
          <p:cNvPr id="2052" name="Picture 4" descr=" Лыжники-спортсмены"/>
          <p:cNvPicPr>
            <a:picLocks noChangeAspect="1" noChangeArrowheads="1"/>
          </p:cNvPicPr>
          <p:nvPr/>
        </p:nvPicPr>
        <p:blipFill>
          <a:blip r:embed="rId4" cstate="print"/>
          <a:srcRect/>
          <a:stretch>
            <a:fillRect/>
          </a:stretch>
        </p:blipFill>
        <p:spPr bwMode="auto">
          <a:xfrm>
            <a:off x="4716016" y="1988840"/>
            <a:ext cx="4198052" cy="3443089"/>
          </a:xfrm>
          <a:prstGeom prst="rect">
            <a:avLst/>
          </a:prstGeom>
          <a:noFill/>
        </p:spPr>
      </p:pic>
      <p:sp>
        <p:nvSpPr>
          <p:cNvPr id="6" name="Прямоугольник 5"/>
          <p:cNvSpPr/>
          <p:nvPr/>
        </p:nvSpPr>
        <p:spPr>
          <a:xfrm>
            <a:off x="395536" y="3645024"/>
            <a:ext cx="4012637" cy="369332"/>
          </a:xfrm>
          <a:prstGeom prst="rect">
            <a:avLst/>
          </a:prstGeom>
        </p:spPr>
        <p:txBody>
          <a:bodyPr wrap="none">
            <a:spAutoFit/>
          </a:bodyPr>
          <a:lstStyle/>
          <a:p>
            <a:r>
              <a:rPr lang="ru-RU" dirty="0" smtClean="0">
                <a:solidFill>
                  <a:srgbClr val="000000"/>
                </a:solidFill>
                <a:latin typeface="Georgia" pitchFamily="18" charset="0"/>
                <a:cs typeface="Arial" pitchFamily="34" charset="0"/>
              </a:rPr>
              <a:t>Рисуем  строение тела спортсменов</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74904"/>
            <a:ext cx="6400800" cy="6108192"/>
          </a:xfrm>
          <a:prstGeom prst="rect">
            <a:avLst/>
          </a:prstGeom>
        </p:spPr>
      </p:pic>
    </p:spTree>
    <p:extLst>
      <p:ext uri="{BB962C8B-B14F-4D97-AF65-F5344CB8AC3E}">
        <p14:creationId xmlns:p14="http://schemas.microsoft.com/office/powerpoint/2010/main" val="3526546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392499"/>
            <a:ext cx="3744416" cy="29169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634" y="190971"/>
            <a:ext cx="4083342" cy="3067833"/>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57276"/>
            <a:ext cx="4645228" cy="5229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32656"/>
            <a:ext cx="5669971" cy="4004596"/>
          </a:xfrm>
          <a:prstGeom prst="rect">
            <a:avLst/>
          </a:prstGeom>
        </p:spPr>
      </p:pic>
    </p:spTree>
    <p:extLst>
      <p:ext uri="{BB962C8B-B14F-4D97-AF65-F5344CB8AC3E}">
        <p14:creationId xmlns:p14="http://schemas.microsoft.com/office/powerpoint/2010/main" val="5531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76672"/>
            <a:ext cx="7830500" cy="5593215"/>
          </a:xfrm>
          <a:prstGeom prst="rect">
            <a:avLst/>
          </a:prstGeom>
        </p:spPr>
      </p:pic>
    </p:spTree>
    <p:extLst>
      <p:ext uri="{BB962C8B-B14F-4D97-AF65-F5344CB8AC3E}">
        <p14:creationId xmlns:p14="http://schemas.microsoft.com/office/powerpoint/2010/main" val="1697471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76672"/>
            <a:ext cx="7068277" cy="5301208"/>
          </a:xfrm>
          <a:prstGeom prst="rect">
            <a:avLst/>
          </a:prstGeom>
        </p:spPr>
      </p:pic>
    </p:spTree>
    <p:extLst>
      <p:ext uri="{BB962C8B-B14F-4D97-AF65-F5344CB8AC3E}">
        <p14:creationId xmlns:p14="http://schemas.microsoft.com/office/powerpoint/2010/main" val="2034344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355" y="620688"/>
            <a:ext cx="8955800" cy="50418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179512" y="260648"/>
            <a:ext cx="4316288" cy="5865515"/>
          </a:xfrm>
        </p:spPr>
        <p:txBody>
          <a:bodyPr>
            <a:normAutofit fontScale="85000" lnSpcReduction="20000"/>
          </a:bodyPr>
          <a:lstStyle/>
          <a:p>
            <a:pPr>
              <a:buNone/>
            </a:pPr>
            <a:r>
              <a:rPr lang="ru-RU" b="1" i="1" dirty="0" smtClean="0"/>
              <a:t>    Нарисовать человека - очень трудное дело</a:t>
            </a:r>
            <a:r>
              <a:rPr lang="ru-RU" b="1" dirty="0" smtClean="0"/>
              <a:t>. Тысячи людей во всём мире берутся за это, стараясь передать черты живого человека, его тело, позы, движения. Можно смело сказать, что портрет существует столько же, сколько живёт на земле человек. Поражает, какими умелыми оказались эти первые художники! Фигурки людей в древних изображениях были гибкие и ловкие, сноровистые и умелые.</a:t>
            </a:r>
            <a:endParaRPr lang="ru-RU" dirty="0" smtClean="0"/>
          </a:p>
          <a:p>
            <a:pPr>
              <a:buNone/>
            </a:pPr>
            <a:r>
              <a:rPr lang="ru-RU" dirty="0" smtClean="0"/>
              <a:t> </a:t>
            </a:r>
          </a:p>
          <a:p>
            <a:endParaRPr lang="ru-RU" dirty="0"/>
          </a:p>
        </p:txBody>
      </p:sp>
      <p:pic>
        <p:nvPicPr>
          <p:cNvPr id="1026" name="Picture 2" descr="C:\Users\User\Desktop\chelovek1.jpg"/>
          <p:cNvPicPr>
            <a:picLocks noGrp="1" noChangeAspect="1" noChangeArrowheads="1"/>
          </p:cNvPicPr>
          <p:nvPr>
            <p:ph sz="half" idx="2"/>
          </p:nvPr>
        </p:nvPicPr>
        <p:blipFill>
          <a:blip r:embed="rId2" cstate="print"/>
          <a:srcRect/>
          <a:stretch>
            <a:fillRect/>
          </a:stretch>
        </p:blipFill>
        <p:spPr bwMode="auto">
          <a:xfrm>
            <a:off x="4355976" y="1189518"/>
            <a:ext cx="4216524" cy="487711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94" y="476672"/>
            <a:ext cx="9144000" cy="4394200"/>
          </a:xfrm>
          <a:prstGeom prst="rect">
            <a:avLst/>
          </a:prstGeom>
        </p:spPr>
      </p:pic>
    </p:spTree>
    <p:extLst>
      <p:ext uri="{BB962C8B-B14F-4D97-AF65-F5344CB8AC3E}">
        <p14:creationId xmlns:p14="http://schemas.microsoft.com/office/powerpoint/2010/main" val="2063258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260648"/>
            <a:ext cx="8424936" cy="1077218"/>
          </a:xfrm>
          <a:prstGeom prst="rect">
            <a:avLst/>
          </a:prstGeom>
          <a:noFill/>
        </p:spPr>
        <p:txBody>
          <a:bodyPr wrap="square" rtlCol="0">
            <a:spAutoFit/>
          </a:bodyPr>
          <a:lstStyle/>
          <a:p>
            <a:pPr algn="ctr"/>
            <a:r>
              <a:rPr lang="ru-RU" sz="3200" b="1" dirty="0" smtClean="0"/>
              <a:t>Творческое задание: </a:t>
            </a:r>
          </a:p>
          <a:p>
            <a:pPr algn="ctr"/>
            <a:r>
              <a:rPr lang="ru-RU" sz="3200" dirty="0" smtClean="0"/>
              <a:t>Выполнить рисунок спортсмена в движении </a:t>
            </a:r>
            <a:endParaRPr lang="ru-RU" sz="3200" dirty="0"/>
          </a:p>
        </p:txBody>
      </p:sp>
      <p:sp>
        <p:nvSpPr>
          <p:cNvPr id="2" name="Заголовок 1"/>
          <p:cNvSpPr>
            <a:spLocks noGrp="1"/>
          </p:cNvSpPr>
          <p:nvPr>
            <p:ph type="title"/>
          </p:nvPr>
        </p:nvSpPr>
        <p:spPr/>
        <p:txBody>
          <a:bodyPr/>
          <a:lstStyle/>
          <a:p>
            <a:endParaRPr lang="ru-RU" dirty="0"/>
          </a:p>
        </p:txBody>
      </p:sp>
      <p:sp>
        <p:nvSpPr>
          <p:cNvPr id="5" name="Объект 4"/>
          <p:cNvSpPr>
            <a:spLocks noGrp="1"/>
          </p:cNvSpPr>
          <p:nvPr>
            <p:ph idx="1"/>
          </p:nvPr>
        </p:nvSpPr>
        <p:spPr/>
        <p:txBody>
          <a:bodyPr/>
          <a:lstStyle/>
          <a:p>
            <a:r>
              <a:rPr lang="ru-RU" dirty="0" smtClean="0"/>
              <a:t>1. выбрать сюжет</a:t>
            </a:r>
          </a:p>
          <a:p>
            <a:r>
              <a:rPr lang="ru-RU" dirty="0" smtClean="0"/>
              <a:t>2. нарисовать «Скелет». Добавить «тело»</a:t>
            </a:r>
          </a:p>
          <a:p>
            <a:r>
              <a:rPr lang="ru-RU" dirty="0" smtClean="0"/>
              <a:t>3 продумать композицию. Сколько фигур. Где находятся. Что вокруг</a:t>
            </a:r>
          </a:p>
          <a:p>
            <a:r>
              <a:rPr lang="ru-RU" dirty="0" smtClean="0"/>
              <a:t>Сделать весь эскиз</a:t>
            </a:r>
          </a:p>
          <a:p>
            <a:r>
              <a:rPr lang="ru-RU" dirty="0" smtClean="0"/>
              <a:t>Раскрасить  весь рисунок. Начинать с фона. краски  или краски + другой вариант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51520" y="116632"/>
            <a:ext cx="3240360" cy="6009531"/>
          </a:xfrm>
        </p:spPr>
        <p:txBody>
          <a:bodyPr>
            <a:normAutofit/>
          </a:bodyPr>
          <a:lstStyle/>
          <a:p>
            <a:r>
              <a:rPr lang="ru-RU" b="1" dirty="0" smtClean="0"/>
              <a:t>Настоящей прародиной современного портрета стала </a:t>
            </a:r>
            <a:r>
              <a:rPr lang="ru-RU" b="1" i="1" dirty="0" smtClean="0"/>
              <a:t>удивительная страна Египет</a:t>
            </a:r>
            <a:r>
              <a:rPr lang="ru-RU" b="1" dirty="0" smtClean="0"/>
              <a:t>. Дороги многих видов искусств ведут нас к своим истокам именно сюда, к берегам Нила. </a:t>
            </a:r>
            <a:endParaRPr lang="ru-RU" dirty="0"/>
          </a:p>
        </p:txBody>
      </p:sp>
      <p:pic>
        <p:nvPicPr>
          <p:cNvPr id="15362" name="Picture 2" descr="C:\Users\User\Desktop\egipet1.jpg"/>
          <p:cNvPicPr>
            <a:picLocks noGrp="1" noChangeAspect="1" noChangeArrowheads="1"/>
          </p:cNvPicPr>
          <p:nvPr>
            <p:ph sz="half" idx="2"/>
          </p:nvPr>
        </p:nvPicPr>
        <p:blipFill>
          <a:blip r:embed="rId2" cstate="print"/>
          <a:srcRect/>
          <a:stretch>
            <a:fillRect/>
          </a:stretch>
        </p:blipFill>
        <p:spPr bwMode="auto">
          <a:xfrm>
            <a:off x="3841195" y="692696"/>
            <a:ext cx="4793238" cy="525658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5148064" y="188640"/>
            <a:ext cx="3538736" cy="5937523"/>
          </a:xfrm>
        </p:spPr>
        <p:txBody>
          <a:bodyPr>
            <a:normAutofit fontScale="92500" lnSpcReduction="20000"/>
          </a:bodyPr>
          <a:lstStyle/>
          <a:p>
            <a:r>
              <a:rPr lang="ru-RU" b="1" dirty="0" smtClean="0"/>
              <a:t>Египетские художники строили свои рисунки с правильным чередованием фигур, растений, цветов, оттенков, отчего возникает чувство ритма. Египтяне создали особый тип рисунка или "канон" - они рисовали тело человека и его голову в профиль. Таким образом человек был более выразителен.</a:t>
            </a:r>
            <a:endParaRPr lang="ru-RU" dirty="0"/>
          </a:p>
        </p:txBody>
      </p:sp>
      <p:pic>
        <p:nvPicPr>
          <p:cNvPr id="16386" name="Picture 2" descr="C:\Users\User\Desktop\egipet.jpg"/>
          <p:cNvPicPr>
            <a:picLocks noGrp="1" noChangeAspect="1" noChangeArrowheads="1"/>
          </p:cNvPicPr>
          <p:nvPr>
            <p:ph sz="half" idx="1"/>
          </p:nvPr>
        </p:nvPicPr>
        <p:blipFill>
          <a:blip r:embed="rId2" cstate="print"/>
          <a:srcRect/>
          <a:stretch>
            <a:fillRect/>
          </a:stretch>
        </p:blipFill>
        <p:spPr bwMode="auto">
          <a:xfrm>
            <a:off x="251520" y="116632"/>
            <a:ext cx="4752528" cy="642658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home-edu.ru/user/f/00000645/urok15/grezija.jpg"/>
          <p:cNvPicPr>
            <a:picLocks noChangeAspect="1" noChangeArrowheads="1"/>
          </p:cNvPicPr>
          <p:nvPr/>
        </p:nvPicPr>
        <p:blipFill>
          <a:blip r:embed="rId2" cstate="print"/>
          <a:srcRect/>
          <a:stretch>
            <a:fillRect/>
          </a:stretch>
        </p:blipFill>
        <p:spPr bwMode="auto">
          <a:xfrm>
            <a:off x="179511" y="116632"/>
            <a:ext cx="2815421" cy="5616624"/>
          </a:xfrm>
          <a:prstGeom prst="rect">
            <a:avLst/>
          </a:prstGeom>
          <a:noFill/>
        </p:spPr>
      </p:pic>
      <p:pic>
        <p:nvPicPr>
          <p:cNvPr id="17411" name="Picture 3" descr="http://www.home-edu.ru/user/f/00000645/urok15/vaza.jpg"/>
          <p:cNvPicPr>
            <a:picLocks noChangeAspect="1" noChangeArrowheads="1"/>
          </p:cNvPicPr>
          <p:nvPr/>
        </p:nvPicPr>
        <p:blipFill>
          <a:blip r:embed="rId3" cstate="print"/>
          <a:srcRect/>
          <a:stretch>
            <a:fillRect/>
          </a:stretch>
        </p:blipFill>
        <p:spPr bwMode="auto">
          <a:xfrm>
            <a:off x="6350964" y="2492896"/>
            <a:ext cx="2474146" cy="4032448"/>
          </a:xfrm>
          <a:prstGeom prst="rect">
            <a:avLst/>
          </a:prstGeom>
          <a:noFill/>
        </p:spPr>
      </p:pic>
      <p:sp>
        <p:nvSpPr>
          <p:cNvPr id="5" name="Прямоугольник 4"/>
          <p:cNvSpPr/>
          <p:nvPr/>
        </p:nvSpPr>
        <p:spPr>
          <a:xfrm>
            <a:off x="3203848" y="188640"/>
            <a:ext cx="2808312" cy="5909310"/>
          </a:xfrm>
          <a:prstGeom prst="rect">
            <a:avLst/>
          </a:prstGeom>
        </p:spPr>
        <p:txBody>
          <a:bodyPr wrap="square">
            <a:spAutoFit/>
          </a:bodyPr>
          <a:lstStyle/>
          <a:p>
            <a:r>
              <a:rPr lang="ru-RU" b="1" i="1" dirty="0" smtClean="0"/>
              <a:t>Древние греки были очень жизнелюбивые.</a:t>
            </a:r>
            <a:r>
              <a:rPr lang="ru-RU" b="1" dirty="0" smtClean="0"/>
              <a:t> </a:t>
            </a:r>
          </a:p>
          <a:p>
            <a:r>
              <a:rPr lang="ru-RU" b="1" dirty="0" smtClean="0"/>
              <a:t>Мир, который их окружал, учил их подвижности. На древнегреческой вазе изображены фигурки бегущих людей. Красота по-гречески -это спортивность, выносливость, физическая развитость. Греки считали также, что ум и сила человека выражаются в его спокойствии, уравновешенности. Поэтому герои греческих скульптур - это люди дружелюбные, красивые и гармоничные.</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88640"/>
            <a:ext cx="3322712" cy="5937523"/>
          </a:xfrm>
        </p:spPr>
        <p:txBody>
          <a:bodyPr>
            <a:normAutofit fontScale="77500" lnSpcReduction="20000"/>
          </a:bodyPr>
          <a:lstStyle/>
          <a:p>
            <a:pPr>
              <a:buNone/>
            </a:pPr>
            <a:endParaRPr lang="ru-RU" b="1" i="1" dirty="0" smtClean="0"/>
          </a:p>
          <a:p>
            <a:pPr>
              <a:buNone/>
            </a:pPr>
            <a:r>
              <a:rPr lang="ru-RU" b="1" i="1" dirty="0" smtClean="0"/>
              <a:t>     Леонардо да Винчи</a:t>
            </a:r>
            <a:r>
              <a:rPr lang="ru-RU" b="1" dirty="0" smtClean="0"/>
              <a:t>, изучавший и глубоко анализировавший опыт древних, разрабатывая правила изображения человеческой фигуры, пытался на основе литературных сведений восстановить так называемый </a:t>
            </a:r>
            <a:r>
              <a:rPr lang="ru-RU" b="1" i="1" dirty="0" smtClean="0"/>
              <a:t>"квадрат древних"</a:t>
            </a:r>
            <a:r>
              <a:rPr lang="ru-RU" b="1" dirty="0" smtClean="0"/>
              <a:t>. Он выполнил рисунок, в котором показана пропорциональная закономерность в соотношении частей тела человека.</a:t>
            </a:r>
            <a:endParaRPr lang="ru-RU" dirty="0"/>
          </a:p>
        </p:txBody>
      </p:sp>
      <p:pic>
        <p:nvPicPr>
          <p:cNvPr id="18434" name="Picture 2" descr="C:\Users\User\Desktop\leonardo.jpg"/>
          <p:cNvPicPr>
            <a:picLocks noGrp="1" noChangeAspect="1" noChangeArrowheads="1"/>
          </p:cNvPicPr>
          <p:nvPr>
            <p:ph sz="half" idx="2"/>
          </p:nvPr>
        </p:nvPicPr>
        <p:blipFill>
          <a:blip r:embed="rId2" cstate="print"/>
          <a:srcRect/>
          <a:stretch>
            <a:fillRect/>
          </a:stretch>
        </p:blipFill>
        <p:spPr bwMode="auto">
          <a:xfrm>
            <a:off x="3995936" y="980728"/>
            <a:ext cx="4911650" cy="49116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5148064" y="260648"/>
            <a:ext cx="3538736" cy="5865515"/>
          </a:xfrm>
        </p:spPr>
        <p:txBody>
          <a:bodyPr>
            <a:normAutofit fontScale="85000" lnSpcReduction="20000"/>
          </a:bodyPr>
          <a:lstStyle/>
          <a:p>
            <a:pPr>
              <a:buNone/>
            </a:pPr>
            <a:r>
              <a:rPr lang="ru-RU" b="1" dirty="0" smtClean="0"/>
              <a:t>     Пропорции всякого живого организма, развиваясь, изменяются. Пропорции маленького ребёнка сильно отличаются от пропорций взрослого человека. У взрослого размер головы занимает примерно 1/7 или 1/8 часть всего его роста, а у ребёнка 4 -5 лет занимает 1/4 или 1/5 часть. Однако у каждого человека свои характерные пропорции.</a:t>
            </a:r>
            <a:endParaRPr lang="ru-RU" dirty="0"/>
          </a:p>
        </p:txBody>
      </p:sp>
      <p:pic>
        <p:nvPicPr>
          <p:cNvPr id="19458" name="Picture 2" descr="C:\Users\User\Desktop\proporzii.jpg"/>
          <p:cNvPicPr>
            <a:picLocks noGrp="1" noChangeAspect="1" noChangeArrowheads="1"/>
          </p:cNvPicPr>
          <p:nvPr>
            <p:ph sz="half" idx="1"/>
          </p:nvPr>
        </p:nvPicPr>
        <p:blipFill>
          <a:blip r:embed="rId2" cstate="print"/>
          <a:srcRect/>
          <a:stretch>
            <a:fillRect/>
          </a:stretch>
        </p:blipFill>
        <p:spPr bwMode="auto">
          <a:xfrm>
            <a:off x="179512" y="692696"/>
            <a:ext cx="5298832" cy="496855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79512" y="188640"/>
            <a:ext cx="4104456" cy="5937523"/>
          </a:xfrm>
        </p:spPr>
        <p:txBody>
          <a:bodyPr>
            <a:normAutofit lnSpcReduction="10000"/>
          </a:bodyPr>
          <a:lstStyle/>
          <a:p>
            <a:pPr>
              <a:buNone/>
            </a:pPr>
            <a:r>
              <a:rPr lang="ru-RU" b="1" i="1" dirty="0" smtClean="0"/>
              <a:t>     Форму и движения тела человека во многом определяет скелет. Он играет роль каркаса в строении фигуры. Полезно, передавая в рисунке форму человеческого тела намечать его каркас даже в тех случаях, когда он находится внутри и его можно только представить. </a:t>
            </a:r>
            <a:endParaRPr lang="ru-RU" dirty="0"/>
          </a:p>
        </p:txBody>
      </p:sp>
      <p:pic>
        <p:nvPicPr>
          <p:cNvPr id="20482" name="Picture 2" descr="C:\Users\User\Desktop\skelet.jpg"/>
          <p:cNvPicPr>
            <a:picLocks noGrp="1" noChangeAspect="1" noChangeArrowheads="1"/>
          </p:cNvPicPr>
          <p:nvPr>
            <p:ph sz="half" idx="2"/>
          </p:nvPr>
        </p:nvPicPr>
        <p:blipFill>
          <a:blip r:embed="rId2" cstate="print"/>
          <a:srcRect/>
          <a:stretch>
            <a:fillRect/>
          </a:stretch>
        </p:blipFill>
        <p:spPr bwMode="auto">
          <a:xfrm>
            <a:off x="4860032" y="116632"/>
            <a:ext cx="3752830" cy="62547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7776864" cy="1569660"/>
          </a:xfrm>
          <a:prstGeom prst="rect">
            <a:avLst/>
          </a:prstGeom>
        </p:spPr>
        <p:txBody>
          <a:bodyPr wrap="square">
            <a:spAutoFit/>
          </a:bodyPr>
          <a:lstStyle/>
          <a:p>
            <a:pPr algn="ctr">
              <a:buNone/>
            </a:pPr>
            <a:r>
              <a:rPr lang="ru-RU" sz="2400" b="1" i="1" dirty="0" smtClean="0"/>
              <a:t>С помощью таких человечков легко передать любое движение. </a:t>
            </a:r>
          </a:p>
          <a:p>
            <a:pPr algn="ctr">
              <a:buNone/>
            </a:pPr>
            <a:r>
              <a:rPr lang="ru-RU" sz="2400" b="1" i="1" dirty="0" smtClean="0"/>
              <a:t>Сначала рисуем как бы проволочный </a:t>
            </a:r>
            <a:r>
              <a:rPr lang="ru-RU" sz="2400" b="1" i="1" dirty="0" err="1" smtClean="0"/>
              <a:t>скелетик</a:t>
            </a:r>
            <a:r>
              <a:rPr lang="ru-RU" sz="2400" b="1" i="1" dirty="0" smtClean="0"/>
              <a:t>, а затем превращаем его в человека, наращивая объём.</a:t>
            </a:r>
            <a:endParaRPr lang="ru-RU" sz="2400" dirty="0"/>
          </a:p>
        </p:txBody>
      </p:sp>
      <p:pic>
        <p:nvPicPr>
          <p:cNvPr id="21506" name="Picture 2" descr="C:\Users\User\Desktop\sxema001.jpg"/>
          <p:cNvPicPr>
            <a:picLocks noChangeAspect="1" noChangeArrowheads="1"/>
          </p:cNvPicPr>
          <p:nvPr/>
        </p:nvPicPr>
        <p:blipFill>
          <a:blip r:embed="rId2" cstate="print"/>
          <a:srcRect/>
          <a:stretch>
            <a:fillRect/>
          </a:stretch>
        </p:blipFill>
        <p:spPr bwMode="auto">
          <a:xfrm>
            <a:off x="251520" y="2204864"/>
            <a:ext cx="8398568" cy="3312367"/>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373</Words>
  <Application>Microsoft Office PowerPoint</Application>
  <PresentationFormat>Экран (4:3)</PresentationFormat>
  <Paragraphs>30</Paragraphs>
  <Slides>21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Arial</vt:lpstr>
      <vt:lpstr>Calibri</vt:lpstr>
      <vt:lpstr>Georgia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Задание рисунок спортсмена в движении.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15</cp:revision>
  <dcterms:created xsi:type="dcterms:W3CDTF">2015-02-01T09:09:47Z</dcterms:created>
  <dcterms:modified xsi:type="dcterms:W3CDTF">2022-01-30T14:31:20Z</dcterms:modified>
</cp:coreProperties>
</file>