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  <p:sldId id="288" r:id="rId3"/>
    <p:sldId id="256" r:id="rId4"/>
    <p:sldId id="257" r:id="rId5"/>
    <p:sldId id="260" r:id="rId6"/>
    <p:sldId id="268" r:id="rId7"/>
    <p:sldId id="261" r:id="rId8"/>
    <p:sldId id="267" r:id="rId9"/>
    <p:sldId id="262" r:id="rId10"/>
    <p:sldId id="273" r:id="rId11"/>
    <p:sldId id="263" r:id="rId12"/>
    <p:sldId id="265" r:id="rId13"/>
    <p:sldId id="266" r:id="rId14"/>
    <p:sldId id="264" r:id="rId15"/>
    <p:sldId id="271" r:id="rId16"/>
    <p:sldId id="272" r:id="rId17"/>
    <p:sldId id="269" r:id="rId18"/>
    <p:sldId id="274" r:id="rId19"/>
    <p:sldId id="276" r:id="rId20"/>
    <p:sldId id="275" r:id="rId21"/>
    <p:sldId id="277" r:id="rId22"/>
    <p:sldId id="278" r:id="rId23"/>
    <p:sldId id="280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70" r:id="rId32"/>
    <p:sldId id="25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png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png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2.png"/><Relationship Id="rId4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78892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624" y="3118104"/>
            <a:ext cx="7781544" cy="1470025"/>
          </a:xfr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8211312" cy="68580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7B46-7DB7-4CA7-8569-EE4D6D63E1DE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3B5A2-2D21-4383-AE21-2685A5DB9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693074" cy="4525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7B46-7DB7-4CA7-8569-EE4D6D63E1DE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3B5A2-2D21-4383-AE21-2685A5DB9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4572000" y="2350008"/>
            <a:ext cx="6519672" cy="1810512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6553200" y="6135624"/>
            <a:ext cx="987552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8606181" y="1379355"/>
            <a:ext cx="539496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8604504" y="0"/>
            <a:ext cx="539496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152" y="274637"/>
            <a:ext cx="1673352" cy="58521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7B46-7DB7-4CA7-8569-EE4D6D63E1DE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3B5A2-2D21-4383-AE21-2685A5DB9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681463E-15DD-4F75-814C-369FC58D24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7814770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7B46-7DB7-4CA7-8569-EE4D6D63E1DE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3B5A2-2D21-4383-AE21-2685A5DB9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1296" y="3044952"/>
            <a:ext cx="4690872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7B46-7DB7-4CA7-8569-EE4D6D63E1DE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3B5A2-2D21-4383-AE21-2685A5DB98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78892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813048"/>
            <a:ext cx="77724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7B46-7DB7-4CA7-8569-EE4D6D63E1DE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3B5A2-2D21-4383-AE21-2685A5DB9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627632"/>
            <a:ext cx="4040188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627632"/>
            <a:ext cx="4041775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7B46-7DB7-4CA7-8569-EE4D6D63E1DE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3B5A2-2D21-4383-AE21-2685A5DB9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7B46-7DB7-4CA7-8569-EE4D6D63E1DE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3B5A2-2D21-4383-AE21-2685A5DB9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gray">
          <a:xfrm>
            <a:off x="8842248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7B46-7DB7-4CA7-8569-EE4D6D63E1DE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3B5A2-2D21-4383-AE21-2685A5DB9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48640"/>
            <a:ext cx="7699248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0952" y="1645920"/>
            <a:ext cx="2816352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7B46-7DB7-4CA7-8569-EE4D6D63E1DE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3B5A2-2D21-4383-AE21-2685A5DB98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45920"/>
            <a:ext cx="4800600" cy="4480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368" y="658368"/>
            <a:ext cx="5486400" cy="822960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92224" y="1618488"/>
            <a:ext cx="54864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24" y="5413248"/>
            <a:ext cx="5486400" cy="987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7B46-7DB7-4CA7-8569-EE4D6D63E1DE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3B5A2-2D21-4383-AE21-2685A5DB9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86868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8165592" y="996696"/>
            <a:ext cx="978408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1783080" y="0"/>
            <a:ext cx="1947672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432304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9496"/>
            <a:ext cx="82296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67B46-7DB7-4CA7-8569-EE4D6D63E1DE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70448" y="6537960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2152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3B5A2-2D21-4383-AE21-2685A5DB9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6.wmf"/><Relationship Id="rId4" Type="http://schemas.openxmlformats.org/officeDocument/2006/relationships/image" Target="../media/image32.png"/><Relationship Id="rId9" Type="http://schemas.openxmlformats.org/officeDocument/2006/relationships/oleObject" Target="../embeddings/oleObject29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../&#1056;&#1072;&#1073;&#1086;&#1095;&#1080;&#1081;%20&#1089;&#1090;&#1086;&#1083;/&#1086;&#1073;&#1091;&#1095;&#1072;&#1102;&#1097;&#1080;&#1077;%20&#1087;&#1088;&#1086;&#1075;&#1088;&#1072;&#1084;&#1084;&#1099;/&#1051;&#1072;&#1073;&#1086;&#1088;&#1072;&#1090;&#1086;&#1088;&#1085;&#1099;&#1077;%20&#1088;&#1072;&#1073;&#1086;&#1090;&#1099;%20&#1087;&#1086;%20&#1092;&#1080;&#1079;&#1080;&#1082;&#1077;.lnk" TargetMode="Externa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jpe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7697" y="2060848"/>
            <a:ext cx="8598829" cy="1446550"/>
          </a:xfrm>
          <a:prstGeom prst="rect">
            <a:avLst/>
          </a:prstGeom>
          <a:noFill/>
          <a:scene3d>
            <a:camera prst="obliqueBottomRight">
              <a:rot lat="0" lon="1800000" rev="0"/>
            </a:camera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Здравствуйте</a:t>
            </a:r>
            <a:r>
              <a:rPr lang="ru-RU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</p:txBody>
      </p:sp>
      <p:pic>
        <p:nvPicPr>
          <p:cNvPr id="131074" name="Picture 2" descr="https://webstockreview.net/images/essay-clipart-kid-news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2" y="32436"/>
            <a:ext cx="4403665" cy="253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76" name="Picture 4" descr="https://img2.freepng.ru/20180426/djq/kisspng-classroom-student-cartoon-classroom-education-5ae1a965a9b749.05401464152473840569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14503"/>
            <a:ext cx="4881390" cy="303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311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physbook.ru/images/e/ed/Img_kin05_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9197"/>
            <a:ext cx="2428892" cy="641960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1628800"/>
            <a:ext cx="5500726" cy="48023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Прост и убедителен опыт, проведённый впервые Ньютоном. Дробинку, кусочек пробки и перо помещают в стеклянную трубку, из которой выкачан воздух. После переворачивания трубки все предметы достигают дна  одновременно. Следовательно, они падают с одинаковым ускорением.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5546942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https://funforkids.ru/pictures/exercise/exercise06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s://funforkids.ru/pictures/exercise/exercise06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5" name="Picture 5" descr="C:\Users\user\Desktop\exercise06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13" y="1916832"/>
            <a:ext cx="3006617" cy="401031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28926" y="1500174"/>
            <a:ext cx="59293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Находясь в свободном  падении тела </a:t>
            </a:r>
            <a:r>
              <a:rPr lang="ru-RU" sz="2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невесомы.</a:t>
            </a:r>
          </a:p>
          <a:p>
            <a:pPr algn="just">
              <a:defRPr/>
            </a:pPr>
            <a:endParaRPr lang="ru-RU" sz="2400" b="1" dirty="0"/>
          </a:p>
          <a:p>
            <a:pPr algn="just">
              <a:defRPr/>
            </a:pPr>
            <a:r>
              <a:rPr lang="ru-RU" sz="2400" dirty="0"/>
              <a:t>Чтобы оказаться в состоянии невесомости, надо лишь подпрыгнуть.</a:t>
            </a:r>
          </a:p>
          <a:p>
            <a:pPr algn="just">
              <a:defRPr/>
            </a:pPr>
            <a:endParaRPr lang="ru-RU" sz="2400" dirty="0"/>
          </a:p>
          <a:p>
            <a:pPr algn="just">
              <a:defRPr/>
            </a:pPr>
            <a:r>
              <a:rPr lang="ru-RU" sz="2400" dirty="0"/>
              <a:t> </a:t>
            </a:r>
            <a:r>
              <a:rPr lang="ru-RU" sz="2400" i="1" dirty="0" smtClean="0">
                <a:solidFill>
                  <a:srgbClr val="000066"/>
                </a:solidFill>
              </a:rPr>
              <a:t>Как </a:t>
            </a:r>
            <a:r>
              <a:rPr lang="ru-RU" sz="2400" i="1" dirty="0">
                <a:solidFill>
                  <a:srgbClr val="000066"/>
                </a:solidFill>
              </a:rPr>
              <a:t>только ноги  оторвутся от пола,  наступит свободное  </a:t>
            </a:r>
            <a:r>
              <a:rPr lang="ru-RU" sz="2400" i="1" dirty="0" smtClean="0">
                <a:solidFill>
                  <a:srgbClr val="000066"/>
                </a:solidFill>
              </a:rPr>
              <a:t>падение </a:t>
            </a:r>
            <a:r>
              <a:rPr lang="ru-RU" sz="2400" i="1" dirty="0">
                <a:solidFill>
                  <a:srgbClr val="000066"/>
                </a:solidFill>
              </a:rPr>
              <a:t>и, следовательно – </a:t>
            </a:r>
            <a:r>
              <a:rPr lang="ru-RU" sz="2400" i="1" dirty="0" smtClean="0">
                <a:solidFill>
                  <a:srgbClr val="000066"/>
                </a:solidFill>
              </a:rPr>
              <a:t> невесомость!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https://100urokov.ru/images/physics/7klass/7urok/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1" name="Picture 3" descr="C:\Users\user\Desktop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3115804" cy="54292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43438" y="2214554"/>
            <a:ext cx="37147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Груз на пружине движется вниз с ускорением свободного падения.</a:t>
            </a:r>
          </a:p>
          <a:p>
            <a:pPr algn="just"/>
            <a:r>
              <a:rPr lang="ru-RU" sz="2400" dirty="0" smtClean="0"/>
              <a:t>При таком движении груза </a:t>
            </a:r>
            <a:r>
              <a:rPr lang="ru-RU" sz="2400" b="1" dirty="0" smtClean="0"/>
              <a:t>пружина не растянута  </a:t>
            </a:r>
            <a:r>
              <a:rPr lang="ru-RU" sz="2400" dirty="0" smtClean="0"/>
              <a:t>и  груз находиться   в состоянии  </a:t>
            </a:r>
            <a:r>
              <a:rPr lang="ru-RU" sz="2400" b="1" dirty="0" smtClean="0"/>
              <a:t>невесомости</a:t>
            </a:r>
            <a:r>
              <a:rPr lang="ru-RU" sz="2400" i="1" dirty="0" smtClean="0">
                <a:solidFill>
                  <a:srgbClr val="663300"/>
                </a:solidFill>
              </a:rPr>
              <a:t>.</a:t>
            </a:r>
            <a:endParaRPr lang="ru-RU" i="1" dirty="0" smtClean="0">
              <a:solidFill>
                <a:srgbClr val="663300"/>
              </a:solidFill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86182" y="500042"/>
            <a:ext cx="478634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Эксперимент</a:t>
            </a:r>
            <a:endParaRPr lang="ru-RU" sz="32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andia.ru/text/80/541/images/img1_4.png"/>
          <p:cNvPicPr>
            <a:picLocks noChangeAspect="1" noChangeArrowheads="1"/>
          </p:cNvPicPr>
          <p:nvPr/>
        </p:nvPicPr>
        <p:blipFill>
          <a:blip r:embed="rId2"/>
          <a:srcRect r="35910"/>
          <a:stretch>
            <a:fillRect/>
          </a:stretch>
        </p:blipFill>
        <p:spPr bwMode="auto">
          <a:xfrm>
            <a:off x="1" y="1214423"/>
            <a:ext cx="5205128" cy="407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143504" y="1643050"/>
            <a:ext cx="364333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Если лифт движется вниз с ускорением свободного падения,</a:t>
            </a:r>
          </a:p>
          <a:p>
            <a:pPr algn="just"/>
            <a:r>
              <a:rPr lang="ru-RU" sz="2400" dirty="0" smtClean="0"/>
              <a:t>то человек в лифте на пол не давит</a:t>
            </a:r>
            <a:r>
              <a:rPr lang="en-US" sz="2400" dirty="0" smtClean="0"/>
              <a:t> </a:t>
            </a:r>
            <a:r>
              <a:rPr lang="ru-RU" sz="2400" dirty="0" smtClean="0"/>
              <a:t>и находиться   в состоянии  </a:t>
            </a:r>
            <a:r>
              <a:rPr lang="ru-RU" sz="2400" b="1" dirty="0" smtClean="0"/>
              <a:t>невесомости</a:t>
            </a:r>
            <a:r>
              <a:rPr lang="ru-RU" sz="2400" i="1" dirty="0" smtClean="0">
                <a:solidFill>
                  <a:srgbClr val="66330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571480"/>
            <a:ext cx="857256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Формулы, характеризующие свободное падение тела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85720" y="1357298"/>
          <a:ext cx="2895119" cy="64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6" name="Формула" r:id="rId3" imgW="888840" imgH="241200" progId="Equation.3">
                  <p:embed/>
                </p:oleObj>
              </mc:Choice>
              <mc:Fallback>
                <p:oleObj name="Формула" r:id="rId3" imgW="88884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1357298"/>
                        <a:ext cx="2895119" cy="6429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57752" y="1428736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скорость</a:t>
            </a:r>
            <a:endParaRPr lang="ru-RU" sz="2400" b="1" dirty="0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357158" y="2071679"/>
          <a:ext cx="3309937" cy="1428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7" name="Формула" r:id="rId5" imgW="1015920" imgH="431640" progId="Equation.3">
                  <p:embed/>
                </p:oleObj>
              </mc:Choice>
              <mc:Fallback>
                <p:oleObj name="Формула" r:id="rId5" imgW="101592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2071679"/>
                        <a:ext cx="3309937" cy="14287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29190" y="3071810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перемещение</a:t>
            </a:r>
            <a:endParaRPr lang="ru-RU" sz="2400" b="1" dirty="0"/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296863" y="3571875"/>
          <a:ext cx="3144837" cy="1574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8" name="Формула" r:id="rId7" imgW="965160" imgH="495000" progId="Equation.3">
                  <p:embed/>
                </p:oleObj>
              </mc:Choice>
              <mc:Fallback>
                <p:oleObj name="Формула" r:id="rId7" imgW="965160" imgH="4950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3" y="3571875"/>
                        <a:ext cx="3144837" cy="15747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357158" y="5072075"/>
          <a:ext cx="4011613" cy="1214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9" name="Формула" r:id="rId9" imgW="1231560" imgH="431640" progId="Equation.3">
                  <p:embed/>
                </p:oleObj>
              </mc:Choice>
              <mc:Fallback>
                <p:oleObj name="Формула" r:id="rId9" imgW="123156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5072075"/>
                        <a:ext cx="4011613" cy="12144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72066" y="5715016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координата</a:t>
            </a:r>
            <a:endParaRPr lang="ru-RU" sz="2400" b="1" dirty="0"/>
          </a:p>
        </p:txBody>
      </p:sp>
      <p:sp>
        <p:nvSpPr>
          <p:cNvPr id="12" name="Овал 11"/>
          <p:cNvSpPr/>
          <p:nvPr/>
        </p:nvSpPr>
        <p:spPr>
          <a:xfrm>
            <a:off x="7715272" y="1785926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715272" y="2857496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715272" y="5214950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>
            <a:stCxn id="12" idx="4"/>
            <a:endCxn id="13" idx="0"/>
          </p:cNvCxnSpPr>
          <p:nvPr/>
        </p:nvCxnSpPr>
        <p:spPr>
          <a:xfrm rot="5400000">
            <a:off x="7679553" y="2571744"/>
            <a:ext cx="571504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500958" y="5715016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7429520" y="5715016"/>
            <a:ext cx="142876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7572396" y="5715016"/>
            <a:ext cx="214314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7786710" y="5715016"/>
            <a:ext cx="214314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8001024" y="5715016"/>
            <a:ext cx="214314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8143900" y="5715016"/>
            <a:ext cx="214314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7072330" y="2214554"/>
          <a:ext cx="750072" cy="64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0" name="Формула" r:id="rId11" imgW="253800" imgH="253800" progId="Equation.3">
                  <p:embed/>
                </p:oleObj>
              </mc:Choice>
              <mc:Fallback>
                <p:oleObj name="Формула" r:id="rId11" imgW="253800" imgH="253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330" y="2214554"/>
                        <a:ext cx="750072" cy="6429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800" b="1"/>
              <a:t>Движение с постоянным ускорением свободного падения.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305800" cy="4530725"/>
          </a:xfrm>
          <a:noFill/>
          <a:ln cap="flat">
            <a:solidFill>
              <a:schemeClr val="bg1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ru-RU" dirty="0"/>
              <a:t> </a:t>
            </a:r>
            <a:r>
              <a:rPr lang="ru-RU" altLang="ru-RU" dirty="0"/>
              <a:t>Движение с постоянным ускорением может быть </a:t>
            </a:r>
            <a:endParaRPr lang="en-US" altLang="ru-RU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400" b="1" i="1" dirty="0">
                <a:solidFill>
                  <a:srgbClr val="FF0000"/>
                </a:solidFill>
              </a:rPr>
              <a:t>         </a:t>
            </a:r>
            <a:r>
              <a:rPr lang="ru-RU" altLang="ru-RU" sz="2400" b="1" i="1" dirty="0">
                <a:solidFill>
                  <a:srgbClr val="FF0000"/>
                </a:solidFill>
              </a:rPr>
              <a:t>прямолинейным</a:t>
            </a:r>
            <a:r>
              <a:rPr lang="ru-RU" altLang="ru-RU" sz="2400" dirty="0"/>
              <a:t> </a:t>
            </a:r>
            <a:r>
              <a:rPr lang="ru-RU" altLang="ru-RU" sz="2400" dirty="0" smtClean="0"/>
              <a:t>         </a:t>
            </a:r>
            <a:r>
              <a:rPr lang="ru-RU" altLang="ru-RU" sz="2400" b="1" i="1" dirty="0" smtClean="0">
                <a:solidFill>
                  <a:srgbClr val="FF0000"/>
                </a:solidFill>
              </a:rPr>
              <a:t>криволинейным</a:t>
            </a:r>
            <a:endParaRPr lang="en-US" altLang="ru-RU" sz="2400" b="1" i="1" dirty="0">
              <a:solidFill>
                <a:srgbClr val="FF0000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400" b="1" i="1" dirty="0">
                <a:solidFill>
                  <a:srgbClr val="FF0000"/>
                </a:solidFill>
              </a:rPr>
              <a:t>                                                           </a:t>
            </a:r>
            <a:endParaRPr lang="ru-RU" altLang="ru-RU" sz="2400" dirty="0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1447800" y="5715000"/>
            <a:ext cx="1981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 flipV="1">
            <a:off x="2362200" y="3505200"/>
            <a:ext cx="0" cy="2209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1" name="Oval 15"/>
          <p:cNvSpPr>
            <a:spLocks noChangeArrowheads="1"/>
          </p:cNvSpPr>
          <p:nvPr/>
        </p:nvSpPr>
        <p:spPr bwMode="auto">
          <a:xfrm>
            <a:off x="2667000" y="41148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2514600" y="33528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400"/>
              <a:t>Y</a:t>
            </a:r>
            <a:endParaRPr lang="ru-RU" altLang="ru-RU" sz="1400"/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>
            <a:off x="5638800" y="5715000"/>
            <a:ext cx="2286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6" name="Freeform 20"/>
          <p:cNvSpPr>
            <a:spLocks/>
          </p:cNvSpPr>
          <p:nvPr/>
        </p:nvSpPr>
        <p:spPr bwMode="auto">
          <a:xfrm>
            <a:off x="5867400" y="4419600"/>
            <a:ext cx="1752600" cy="1219200"/>
          </a:xfrm>
          <a:custGeom>
            <a:avLst/>
            <a:gdLst>
              <a:gd name="T0" fmla="*/ 0 w 1104"/>
              <a:gd name="T1" fmla="*/ 768 h 768"/>
              <a:gd name="T2" fmla="*/ 528 w 1104"/>
              <a:gd name="T3" fmla="*/ 0 h 768"/>
              <a:gd name="T4" fmla="*/ 1104 w 1104"/>
              <a:gd name="T5" fmla="*/ 768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04" h="768">
                <a:moveTo>
                  <a:pt x="0" y="768"/>
                </a:moveTo>
                <a:cubicBezTo>
                  <a:pt x="172" y="384"/>
                  <a:pt x="344" y="0"/>
                  <a:pt x="528" y="0"/>
                </a:cubicBezTo>
                <a:cubicBezTo>
                  <a:pt x="712" y="0"/>
                  <a:pt x="1008" y="640"/>
                  <a:pt x="1104" y="768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7" name="Oval 21"/>
          <p:cNvSpPr>
            <a:spLocks noChangeArrowheads="1"/>
          </p:cNvSpPr>
          <p:nvPr/>
        </p:nvSpPr>
        <p:spPr bwMode="auto">
          <a:xfrm>
            <a:off x="5791200" y="55626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 flipV="1">
            <a:off x="5715000" y="3505200"/>
            <a:ext cx="0" cy="2209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5791200" y="33528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400"/>
              <a:t>Y</a:t>
            </a:r>
            <a:endParaRPr lang="ru-RU" altLang="ru-RU" sz="1400"/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auto">
          <a:xfrm>
            <a:off x="2743200" y="4267200"/>
            <a:ext cx="0" cy="137160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86882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62428E-6 L 5.55112E-17 0.211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0" dur="20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5607E-7 C 0.02916 -0.08578 0.0585 -0.17156 0.08958 -0.17133 C 0.12066 -0.1711 0.15364 -0.08509 0.1868 0.00092 " pathEditMode="relative" rAng="0" ptsTypes="aaA">
                                      <p:cBhvr>
                                        <p:cTn id="65" dur="2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0" y="-8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7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8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 animBg="1"/>
      <p:bldP spid="14350" grpId="0" animBg="1"/>
      <p:bldP spid="14351" grpId="0" animBg="1"/>
      <p:bldP spid="14351" grpId="1" animBg="1"/>
      <p:bldP spid="14352" grpId="0"/>
      <p:bldP spid="14355" grpId="0" animBg="1"/>
      <p:bldP spid="14356" grpId="0" animBg="1"/>
      <p:bldP spid="14356" grpId="1" animBg="1"/>
      <p:bldP spid="14357" grpId="0" animBg="1"/>
      <p:bldP spid="14357" grpId="1" animBg="1"/>
      <p:bldP spid="14358" grpId="0" animBg="1"/>
      <p:bldP spid="14359" grpId="0"/>
      <p:bldP spid="14363" grpId="0" animBg="1"/>
      <p:bldP spid="1436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828800"/>
            <a:ext cx="8153400" cy="5029200"/>
          </a:xfrm>
        </p:spPr>
        <p:txBody>
          <a:bodyPr/>
          <a:lstStyle/>
          <a:p>
            <a:pPr indent="20638">
              <a:buFont typeface="Wingdings" panose="05000000000000000000" pitchFamily="2" charset="2"/>
              <a:buNone/>
            </a:pPr>
            <a:r>
              <a:rPr lang="en-US" altLang="ru-RU"/>
              <a:t>     </a:t>
            </a:r>
            <a:r>
              <a:rPr lang="ru-RU" altLang="ru-RU" sz="3200" u="sng"/>
              <a:t>Ускорение свободного падения направлено вертикально вниз</a:t>
            </a:r>
            <a:r>
              <a:rPr lang="ru-RU" altLang="ru-RU" sz="3200"/>
              <a:t>. Поэтому тело движется прямолинейно, если его начальная скорость равна нулю или направлена вдоль вертикали. В противном случае траектория тела будет криволинейной.</a:t>
            </a:r>
          </a:p>
        </p:txBody>
      </p:sp>
    </p:spTree>
    <p:extLst>
      <p:ext uri="{BB962C8B-B14F-4D97-AF65-F5344CB8AC3E}">
        <p14:creationId xmlns:p14="http://schemas.microsoft.com/office/powerpoint/2010/main" val="16801855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714744" y="500042"/>
            <a:ext cx="5072098" cy="4191000"/>
          </a:xfrm>
          <a:prstGeom prst="rect">
            <a:avLst/>
          </a:prstGeom>
        </p:spPr>
        <p:txBody>
          <a:bodyPr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Галилео Галилею  удалось установить, что траекторией тела, брошенного под углом к горизонту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безвоздушном пространстве, является 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парабола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итальянец Тарталья, даже не зная законов движения, пришел к выводу, что наибольшей дальности стрельбы можно достичь, если наклонить орудие к горизонту под углом 45</a:t>
            </a:r>
            <a:r>
              <a:rPr kumimoji="0" lang="ru-RU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4" name="Picture 2" descr="https://i.pinimg.com/originals/cc/bc/f1/ccbcf1adf5002d0af0fd08f6977f442d.jpg"/>
          <p:cNvPicPr>
            <a:picLocks noChangeAspect="1" noChangeArrowheads="1"/>
          </p:cNvPicPr>
          <p:nvPr/>
        </p:nvPicPr>
        <p:blipFill>
          <a:blip r:embed="rId2" cstate="print"/>
          <a:srcRect l="8093" t="6463" b="6283"/>
          <a:stretch>
            <a:fillRect/>
          </a:stretch>
        </p:blipFill>
        <p:spPr bwMode="auto">
          <a:xfrm>
            <a:off x="500034" y="3081316"/>
            <a:ext cx="2500330" cy="297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20" y="6150114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Никколо</a:t>
            </a:r>
            <a:r>
              <a:rPr lang="ru-RU" sz="2000" b="1" dirty="0" smtClean="0"/>
              <a:t> Тарталья</a:t>
            </a:r>
          </a:p>
          <a:p>
            <a:pPr algn="ctr"/>
            <a:r>
              <a:rPr lang="ru-RU" sz="2000" dirty="0"/>
              <a:t>(1500-1557гг.)</a:t>
            </a:r>
          </a:p>
        </p:txBody>
      </p:sp>
      <p:pic>
        <p:nvPicPr>
          <p:cNvPr id="6" name="Picture 4" descr="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0"/>
            <a:ext cx="2269818" cy="240600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57224" y="2428868"/>
            <a:ext cx="221457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buClr>
                <a:schemeClr val="accent1"/>
              </a:buClr>
              <a:buSzPct val="90000"/>
              <a:defRPr/>
            </a:pPr>
            <a:r>
              <a:rPr lang="ru-RU" b="1" dirty="0"/>
              <a:t>Галилео Галилей</a:t>
            </a:r>
          </a:p>
          <a:p>
            <a:pPr marL="342900" lvl="0" indent="-342900" algn="ctr">
              <a:spcBef>
                <a:spcPct val="20000"/>
              </a:spcBef>
              <a:buClr>
                <a:schemeClr val="accent1"/>
              </a:buClr>
              <a:buSzPct val="90000"/>
              <a:defRPr/>
            </a:pPr>
            <a:r>
              <a:rPr lang="ru-RU" dirty="0"/>
              <a:t>(1564-1642)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свободного падения тел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Тело падает с некоторой высоты без начальной скорости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Тело брошено вертикально вверх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Тело брошено горизонтально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Тело брошено под углом к горизонту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603257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16689"/>
            <a:ext cx="8929718" cy="1214446"/>
          </a:xfrm>
        </p:spPr>
        <p:txBody>
          <a:bodyPr>
            <a:noAutofit/>
          </a:bodyPr>
          <a:lstStyle/>
          <a:p>
            <a:r>
              <a:rPr lang="ru-RU" sz="3600" dirty="0" smtClean="0"/>
              <a:t>Тело падает с высоты </a:t>
            </a:r>
            <a:r>
              <a:rPr lang="en-US" sz="3600" dirty="0" smtClean="0"/>
              <a:t>h </a:t>
            </a:r>
            <a:r>
              <a:rPr lang="ru-RU" sz="3600" dirty="0" smtClean="0"/>
              <a:t>без начальной скорости</a:t>
            </a:r>
            <a:endParaRPr lang="ru-RU" sz="36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-1680427" y="3893347"/>
            <a:ext cx="4929222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98498" y="6072206"/>
            <a:ext cx="288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ru-RU" dirty="0"/>
          </a:p>
        </p:txBody>
      </p:sp>
      <p:pic>
        <p:nvPicPr>
          <p:cNvPr id="9" name="Содержимое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4274" y="1508125"/>
            <a:ext cx="1430338" cy="4340225"/>
          </a:xfrm>
          <a:prstGeom prst="rect">
            <a:avLst/>
          </a:prstGeom>
          <a:noFill/>
        </p:spPr>
      </p:pic>
      <p:pic>
        <p:nvPicPr>
          <p:cNvPr id="10" name="Объект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5388" y="1643063"/>
            <a:ext cx="4313237" cy="421481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999443" y="5833655"/>
                <a:ext cx="6979604" cy="908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ʋ</a:t>
                </a:r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gt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g·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𝑔h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−зависимость скорости тела от высоты падения 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443" y="5833655"/>
                <a:ext cx="6979604" cy="908967"/>
              </a:xfrm>
              <a:prstGeom prst="rect">
                <a:avLst/>
              </a:prstGeom>
              <a:blipFill rotWithShape="0">
                <a:blip r:embed="rId4"/>
                <a:stretch>
                  <a:fillRect b="-53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034317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3140968"/>
            <a:ext cx="5715008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К</a:t>
            </a:r>
            <a:r>
              <a:rPr lang="ru-RU" sz="4000" dirty="0" smtClean="0"/>
              <a:t>акое наиболее часто встречающееся движение с постоянным ускорением?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15820916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742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Тело брошено вертикально вверх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 flipH="1" flipV="1">
            <a:off x="-1606990" y="3750074"/>
            <a:ext cx="4643470" cy="79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85786" y="1071546"/>
            <a:ext cx="288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ru-RU" dirty="0"/>
          </a:p>
        </p:txBody>
      </p:sp>
      <p:pic>
        <p:nvPicPr>
          <p:cNvPr id="9" name="Содержимое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6813" y="1500188"/>
            <a:ext cx="1382712" cy="4500580"/>
          </a:xfrm>
          <a:prstGeom prst="rect">
            <a:avLst/>
          </a:prstGeom>
          <a:noFill/>
        </p:spPr>
      </p:pic>
      <p:pic>
        <p:nvPicPr>
          <p:cNvPr id="10" name="Объект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428736"/>
            <a:ext cx="5070981" cy="42148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719837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742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Реши задачу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2492896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/>
              <a:t>№ </a:t>
            </a:r>
            <a:r>
              <a:rPr lang="ru-RU" sz="2400" b="1" u="sng" dirty="0" smtClean="0"/>
              <a:t>1</a:t>
            </a:r>
            <a:r>
              <a:rPr lang="ru-RU" sz="2400" b="1" u="sng" dirty="0"/>
              <a:t>.</a:t>
            </a:r>
            <a:r>
              <a:rPr lang="ru-RU" sz="2400" dirty="0"/>
              <a:t> С какой  высоты упало тело,  если  за последнюю секунду своего свободного падения оно прошло путь </a:t>
            </a:r>
            <a:r>
              <a:rPr lang="en-US" sz="2400" i="1" dirty="0"/>
              <a:t>L </a:t>
            </a:r>
            <a:r>
              <a:rPr lang="ru-RU" sz="2400" dirty="0"/>
              <a:t>= 24,5 м? Принять </a:t>
            </a:r>
            <a:r>
              <a:rPr lang="en-US" sz="2400" dirty="0"/>
              <a:t>g</a:t>
            </a:r>
            <a:r>
              <a:rPr lang="ru-RU" sz="2400" dirty="0"/>
              <a:t> за 9,8 м/с</a:t>
            </a:r>
            <a:r>
              <a:rPr lang="ru-RU" sz="2400" baseline="30000" dirty="0"/>
              <a:t>2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7621377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742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Реши задачу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44216" y="1628800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/>
              <a:t>№ </a:t>
            </a:r>
            <a:r>
              <a:rPr lang="ru-RU" sz="2400" b="1" u="sng" dirty="0" smtClean="0"/>
              <a:t>1</a:t>
            </a:r>
            <a:r>
              <a:rPr lang="ru-RU" sz="2400" b="1" u="sng" dirty="0"/>
              <a:t>.</a:t>
            </a:r>
            <a:r>
              <a:rPr lang="ru-RU" sz="2400" dirty="0"/>
              <a:t> С какой  высоты упало тело,  если  за последнюю секунду своего свободного падения оно прошло путь </a:t>
            </a:r>
            <a:r>
              <a:rPr lang="en-US" sz="2400" i="1" dirty="0"/>
              <a:t>L </a:t>
            </a:r>
            <a:r>
              <a:rPr lang="ru-RU" sz="2400" dirty="0"/>
              <a:t>= 24,5 м? Принять </a:t>
            </a:r>
            <a:r>
              <a:rPr lang="en-US" sz="2400" dirty="0"/>
              <a:t>g</a:t>
            </a:r>
            <a:r>
              <a:rPr lang="ru-RU" sz="2400" dirty="0"/>
              <a:t> за 9,8 м/с</a:t>
            </a:r>
            <a:r>
              <a:rPr lang="ru-RU" sz="2400" baseline="30000" dirty="0"/>
              <a:t>2</a:t>
            </a:r>
            <a:r>
              <a:rPr lang="ru-RU" sz="2400" dirty="0"/>
              <a:t>. 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19872"/>
              </p:ext>
            </p:extLst>
          </p:nvPr>
        </p:nvGraphicFramePr>
        <p:xfrm>
          <a:off x="2411760" y="3028779"/>
          <a:ext cx="1302871" cy="2720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9" name="Точечный рисунок" r:id="rId3" imgW="971686" imgH="2029108" progId="Paint.Picture">
                  <p:embed/>
                </p:oleObj>
              </mc:Choice>
              <mc:Fallback>
                <p:oleObj name="Точечный рисунок" r:id="rId3" imgW="971686" imgH="202910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3028779"/>
                        <a:ext cx="1302871" cy="27207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44216" y="3049805"/>
            <a:ext cx="171874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Дано:</a:t>
            </a:r>
          </a:p>
          <a:p>
            <a:r>
              <a:rPr lang="en-US" sz="2400" i="1" dirty="0"/>
              <a:t>L </a:t>
            </a:r>
            <a:r>
              <a:rPr lang="ru-RU" sz="2400" dirty="0"/>
              <a:t>= 24,5 </a:t>
            </a:r>
            <a:r>
              <a:rPr lang="ru-RU" sz="2400" dirty="0" smtClean="0"/>
              <a:t>м</a:t>
            </a:r>
          </a:p>
          <a:p>
            <a:r>
              <a:rPr lang="el-GR" sz="2400" dirty="0" smtClean="0"/>
              <a:t>τ</a:t>
            </a:r>
            <a:r>
              <a:rPr lang="ru-RU" sz="2400" dirty="0" smtClean="0"/>
              <a:t>= 1с</a:t>
            </a:r>
          </a:p>
          <a:p>
            <a:r>
              <a:rPr lang="en-US" sz="2400" dirty="0"/>
              <a:t>g</a:t>
            </a:r>
            <a:r>
              <a:rPr lang="ru-RU" sz="2400" dirty="0"/>
              <a:t> = 9,8 м/с</a:t>
            </a:r>
            <a:r>
              <a:rPr lang="ru-RU" sz="2400" baseline="30000" dirty="0"/>
              <a:t>2</a:t>
            </a:r>
          </a:p>
          <a:p>
            <a:r>
              <a:rPr lang="ru-RU" sz="2400" dirty="0" smtClean="0"/>
              <a:t>Н - ?</a:t>
            </a:r>
          </a:p>
        </p:txBody>
      </p:sp>
    </p:spTree>
    <p:extLst>
      <p:ext uri="{BB962C8B-B14F-4D97-AF65-F5344CB8AC3E}">
        <p14:creationId xmlns:p14="http://schemas.microsoft.com/office/powerpoint/2010/main" val="38052093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742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Реши задачу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6082" y="1370812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/>
              <a:t>№ </a:t>
            </a:r>
            <a:r>
              <a:rPr lang="ru-RU" sz="2400" b="1" u="sng" dirty="0" smtClean="0"/>
              <a:t>1</a:t>
            </a:r>
            <a:r>
              <a:rPr lang="ru-RU" sz="2400" b="1" u="sng" dirty="0"/>
              <a:t>.</a:t>
            </a:r>
            <a:r>
              <a:rPr lang="ru-RU" sz="2400" dirty="0"/>
              <a:t> С какой  высоты упало тело,  если  за последнюю секунду своего свободного падения оно прошло путь </a:t>
            </a:r>
            <a:r>
              <a:rPr lang="en-US" sz="2400" i="1" dirty="0"/>
              <a:t>L </a:t>
            </a:r>
            <a:r>
              <a:rPr lang="ru-RU" sz="2400" dirty="0"/>
              <a:t>= 24,5 м? Принять </a:t>
            </a:r>
            <a:r>
              <a:rPr lang="en-US" sz="2400" dirty="0"/>
              <a:t>g</a:t>
            </a:r>
            <a:r>
              <a:rPr lang="ru-RU" sz="2400" dirty="0"/>
              <a:t> за 9,8 м/с</a:t>
            </a:r>
            <a:r>
              <a:rPr lang="ru-RU" sz="2400" baseline="30000" dirty="0"/>
              <a:t>2</a:t>
            </a:r>
            <a:r>
              <a:rPr lang="ru-RU" sz="2400" dirty="0"/>
              <a:t>. 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146801"/>
              </p:ext>
            </p:extLst>
          </p:nvPr>
        </p:nvGraphicFramePr>
        <p:xfrm>
          <a:off x="2044171" y="3181202"/>
          <a:ext cx="1302871" cy="2720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5" name="Точечный рисунок" r:id="rId3" imgW="971686" imgH="2029108" progId="Paint.Picture">
                  <p:embed/>
                </p:oleObj>
              </mc:Choice>
              <mc:Fallback>
                <p:oleObj name="Точечный рисунок" r:id="rId3" imgW="971686" imgH="202910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171" y="3181202"/>
                        <a:ext cx="1302871" cy="27207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44216" y="3049805"/>
            <a:ext cx="171874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Дано:</a:t>
            </a:r>
          </a:p>
          <a:p>
            <a:r>
              <a:rPr lang="en-US" sz="2400" i="1" dirty="0"/>
              <a:t>L </a:t>
            </a:r>
            <a:r>
              <a:rPr lang="ru-RU" sz="2400" dirty="0"/>
              <a:t>= 24,5 </a:t>
            </a:r>
            <a:r>
              <a:rPr lang="ru-RU" sz="2400" dirty="0" smtClean="0"/>
              <a:t>м</a:t>
            </a:r>
          </a:p>
          <a:p>
            <a:r>
              <a:rPr lang="el-GR" sz="2400" dirty="0" smtClean="0"/>
              <a:t>τ</a:t>
            </a:r>
            <a:r>
              <a:rPr lang="ru-RU" sz="2400" dirty="0" smtClean="0"/>
              <a:t>= 1с</a:t>
            </a:r>
          </a:p>
          <a:p>
            <a:r>
              <a:rPr lang="en-US" sz="2400" dirty="0"/>
              <a:t>g</a:t>
            </a:r>
            <a:r>
              <a:rPr lang="ru-RU" sz="2400" dirty="0"/>
              <a:t> = 9,8 м/с</a:t>
            </a:r>
            <a:r>
              <a:rPr lang="ru-RU" sz="2400" baseline="30000" dirty="0"/>
              <a:t>2</a:t>
            </a:r>
          </a:p>
          <a:p>
            <a:r>
              <a:rPr lang="ru-RU" sz="2400" dirty="0" smtClean="0"/>
              <a:t>Н - ?</a:t>
            </a: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959960"/>
              </p:ext>
            </p:extLst>
          </p:nvPr>
        </p:nvGraphicFramePr>
        <p:xfrm>
          <a:off x="4063435" y="4057898"/>
          <a:ext cx="3302705" cy="72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6" r:id="rId5" imgW="1892300" imgH="431800" progId="Equation.3">
                  <p:embed/>
                </p:oleObj>
              </mc:Choice>
              <mc:Fallback>
                <p:oleObj r:id="rId5" imgW="1892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3435" y="4057898"/>
                        <a:ext cx="3302705" cy="725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661691"/>
              </p:ext>
            </p:extLst>
          </p:nvPr>
        </p:nvGraphicFramePr>
        <p:xfrm>
          <a:off x="4504692" y="5331408"/>
          <a:ext cx="2293233" cy="946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7" r:id="rId7" imgW="1231366" imgH="431613" progId="Equation.3">
                  <p:embed/>
                </p:oleObj>
              </mc:Choice>
              <mc:Fallback>
                <p:oleObj r:id="rId7" imgW="1231366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4692" y="5331408"/>
                        <a:ext cx="2293233" cy="9462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347043" y="2703011"/>
            <a:ext cx="569890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Свяжем </a:t>
            </a:r>
            <a: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0 системы </a:t>
            </a:r>
            <a:r>
              <a:rPr lang="ru-RU" alt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отсчета 0</a:t>
            </a:r>
            <a:r>
              <a:rPr lang="en-US" alt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Y c </a:t>
            </a:r>
            <a:r>
              <a:rPr lang="ru-RU" alt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поверхностью Земли. </a:t>
            </a:r>
            <a: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Последняя секунда падения </a:t>
            </a:r>
            <a:r>
              <a:rPr lang="en-US" altLang="ru-RU" sz="2000" dirty="0" smtClean="0">
                <a:latin typeface="Arial" panose="020B060402020202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n-</a:t>
            </a:r>
            <a:r>
              <a:rPr lang="ru-RU" alt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количество </a:t>
            </a:r>
            <a: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секунд, </a:t>
            </a:r>
            <a:r>
              <a:rPr lang="en-US" alt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en-US" altLang="ru-RU" sz="2000" baseline="-25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en-US" alt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– </a:t>
            </a:r>
            <a: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всё время падения</a:t>
            </a:r>
            <a:r>
              <a:rPr lang="en-US" altLang="ru-RU" sz="2000" dirty="0" smtClean="0">
                <a:latin typeface="Arial" panose="020B060402020202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</a:t>
            </a:r>
            <a:endParaRPr lang="en-US" altLang="ru-RU" sz="2000" dirty="0">
              <a:latin typeface="Arial" panose="020B0604020202020204" pitchFamily="34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047447" y="3644698"/>
            <a:ext cx="48178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Для координаты </a:t>
            </a:r>
            <a:r>
              <a:rPr lang="en-US" alt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y</a:t>
            </a:r>
            <a:r>
              <a:rPr lang="ru-RU" alt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 = </a:t>
            </a:r>
            <a:r>
              <a:rPr lang="en-US" alt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L</a:t>
            </a:r>
            <a:r>
              <a:rPr lang="ru-RU" alt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:   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687852" y="4983410"/>
            <a:ext cx="51774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 Для точки </a:t>
            </a:r>
            <a:r>
              <a:rPr lang="en-US" alt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y</a:t>
            </a:r>
            <a:r>
              <a:rPr lang="ru-RU" alt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 = 0 (момент приземления). 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82807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742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Реши задачу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6082" y="1370812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/>
              <a:t>№ </a:t>
            </a:r>
            <a:r>
              <a:rPr lang="ru-RU" sz="2400" b="1" u="sng" dirty="0" smtClean="0"/>
              <a:t>1</a:t>
            </a:r>
            <a:r>
              <a:rPr lang="ru-RU" sz="2400" b="1" u="sng" dirty="0"/>
              <a:t>.</a:t>
            </a:r>
            <a:r>
              <a:rPr lang="ru-RU" sz="2400" dirty="0"/>
              <a:t> С какой  высоты упало тело,  если  за последнюю секунду своего свободного падения оно прошло путь </a:t>
            </a:r>
            <a:r>
              <a:rPr lang="en-US" sz="2400" i="1" dirty="0"/>
              <a:t>L </a:t>
            </a:r>
            <a:r>
              <a:rPr lang="ru-RU" sz="2400" dirty="0"/>
              <a:t>= 24,5 м? Принять </a:t>
            </a:r>
            <a:r>
              <a:rPr lang="en-US" sz="2400" dirty="0"/>
              <a:t>g</a:t>
            </a:r>
            <a:r>
              <a:rPr lang="ru-RU" sz="2400" dirty="0"/>
              <a:t> за 9,8 м/с</a:t>
            </a:r>
            <a:r>
              <a:rPr lang="ru-RU" sz="2400" baseline="30000" dirty="0"/>
              <a:t>2</a:t>
            </a:r>
            <a:r>
              <a:rPr lang="ru-RU" sz="2400" dirty="0"/>
              <a:t>. 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146801"/>
              </p:ext>
            </p:extLst>
          </p:nvPr>
        </p:nvGraphicFramePr>
        <p:xfrm>
          <a:off x="2044171" y="3181202"/>
          <a:ext cx="1302871" cy="2720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9" name="Точечный рисунок" r:id="rId3" imgW="971686" imgH="2029108" progId="Paint.Picture">
                  <p:embed/>
                </p:oleObj>
              </mc:Choice>
              <mc:Fallback>
                <p:oleObj name="Точечный рисунок" r:id="rId3" imgW="971686" imgH="202910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171" y="3181202"/>
                        <a:ext cx="1302871" cy="27207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44216" y="3049805"/>
            <a:ext cx="171874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Дано:</a:t>
            </a:r>
          </a:p>
          <a:p>
            <a:r>
              <a:rPr lang="en-US" sz="2400" i="1" dirty="0"/>
              <a:t>L </a:t>
            </a:r>
            <a:r>
              <a:rPr lang="ru-RU" sz="2400" dirty="0"/>
              <a:t>= 24,5 </a:t>
            </a:r>
            <a:r>
              <a:rPr lang="ru-RU" sz="2400" dirty="0" smtClean="0"/>
              <a:t>м</a:t>
            </a:r>
          </a:p>
          <a:p>
            <a:r>
              <a:rPr lang="el-GR" sz="2400" dirty="0" smtClean="0"/>
              <a:t>τ</a:t>
            </a:r>
            <a:r>
              <a:rPr lang="ru-RU" sz="2400" dirty="0" smtClean="0"/>
              <a:t>= 1с</a:t>
            </a:r>
          </a:p>
          <a:p>
            <a:r>
              <a:rPr lang="en-US" sz="2400" dirty="0"/>
              <a:t>g</a:t>
            </a:r>
            <a:r>
              <a:rPr lang="ru-RU" sz="2400" dirty="0"/>
              <a:t> = 9,8 м/с</a:t>
            </a:r>
            <a:r>
              <a:rPr lang="ru-RU" sz="2400" baseline="30000" dirty="0"/>
              <a:t>2</a:t>
            </a:r>
          </a:p>
          <a:p>
            <a:r>
              <a:rPr lang="ru-RU" sz="2400" dirty="0" smtClean="0"/>
              <a:t>Н - ?</a:t>
            </a: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741758"/>
              </p:ext>
            </p:extLst>
          </p:nvPr>
        </p:nvGraphicFramePr>
        <p:xfrm>
          <a:off x="3671864" y="2420888"/>
          <a:ext cx="3986363" cy="876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0" r:id="rId5" imgW="1892300" imgH="431800" progId="Equation.3">
                  <p:embed/>
                </p:oleObj>
              </mc:Choice>
              <mc:Fallback>
                <p:oleObj r:id="rId5" imgW="1892300" imgH="431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864" y="2420888"/>
                        <a:ext cx="3986363" cy="8761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764350"/>
              </p:ext>
            </p:extLst>
          </p:nvPr>
        </p:nvGraphicFramePr>
        <p:xfrm>
          <a:off x="3671864" y="3093050"/>
          <a:ext cx="2293233" cy="946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1" r:id="rId7" imgW="1231366" imgH="431613" progId="Equation.3">
                  <p:embed/>
                </p:oleObj>
              </mc:Choice>
              <mc:Fallback>
                <p:oleObj r:id="rId7" imgW="1231366" imgH="431613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864" y="3093050"/>
                        <a:ext cx="2293233" cy="9462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350811" y="4019301"/>
            <a:ext cx="48178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Из 1-го уравнения вычитаем второе    </a:t>
            </a:r>
            <a:endParaRPr lang="ru-RU" altLang="ru-RU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70431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742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Реши задачу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6082" y="1370812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/>
              <a:t>№ </a:t>
            </a:r>
            <a:r>
              <a:rPr lang="ru-RU" sz="2400" b="1" u="sng" dirty="0" smtClean="0"/>
              <a:t>1</a:t>
            </a:r>
            <a:r>
              <a:rPr lang="ru-RU" sz="2400" b="1" u="sng" dirty="0"/>
              <a:t>.</a:t>
            </a:r>
            <a:r>
              <a:rPr lang="ru-RU" sz="2400" dirty="0"/>
              <a:t> С какой  высоты упало тело,  если  за последнюю секунду своего свободного падения оно прошло путь </a:t>
            </a:r>
            <a:r>
              <a:rPr lang="en-US" sz="2400" i="1" dirty="0"/>
              <a:t>L </a:t>
            </a:r>
            <a:r>
              <a:rPr lang="ru-RU" sz="2400" dirty="0"/>
              <a:t>= 24,5 м? Принять </a:t>
            </a:r>
            <a:r>
              <a:rPr lang="en-US" sz="2400" dirty="0"/>
              <a:t>g</a:t>
            </a:r>
            <a:r>
              <a:rPr lang="ru-RU" sz="2400" dirty="0"/>
              <a:t> за 9,8 м/с</a:t>
            </a:r>
            <a:r>
              <a:rPr lang="ru-RU" sz="2400" baseline="30000" dirty="0"/>
              <a:t>2</a:t>
            </a:r>
            <a:r>
              <a:rPr lang="ru-RU" sz="2400" dirty="0"/>
              <a:t>. 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31597"/>
              </p:ext>
            </p:extLst>
          </p:nvPr>
        </p:nvGraphicFramePr>
        <p:xfrm>
          <a:off x="1785893" y="2612510"/>
          <a:ext cx="1217694" cy="1974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4" name="Точечный рисунок" r:id="rId3" imgW="971686" imgH="2029108" progId="Paint.Picture">
                  <p:embed/>
                </p:oleObj>
              </mc:Choice>
              <mc:Fallback>
                <p:oleObj name="Точечный рисунок" r:id="rId3" imgW="971686" imgH="202910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893" y="2612510"/>
                        <a:ext cx="1217694" cy="1974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63020" y="2648036"/>
            <a:ext cx="171874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Дано:</a:t>
            </a:r>
          </a:p>
          <a:p>
            <a:r>
              <a:rPr lang="en-US" sz="2400" i="1" dirty="0"/>
              <a:t>L </a:t>
            </a:r>
            <a:r>
              <a:rPr lang="ru-RU" sz="2400" dirty="0"/>
              <a:t>= 24,5 </a:t>
            </a:r>
            <a:r>
              <a:rPr lang="ru-RU" sz="2400" dirty="0" smtClean="0"/>
              <a:t>м</a:t>
            </a:r>
          </a:p>
          <a:p>
            <a:r>
              <a:rPr lang="el-GR" sz="2400" dirty="0" smtClean="0"/>
              <a:t>τ</a:t>
            </a:r>
            <a:r>
              <a:rPr lang="ru-RU" sz="2400" dirty="0" smtClean="0"/>
              <a:t>= 1с</a:t>
            </a:r>
          </a:p>
          <a:p>
            <a:r>
              <a:rPr lang="en-US" sz="2400" dirty="0"/>
              <a:t>g</a:t>
            </a:r>
            <a:r>
              <a:rPr lang="ru-RU" sz="2400" dirty="0"/>
              <a:t> = 9,8 м/с</a:t>
            </a:r>
            <a:r>
              <a:rPr lang="ru-RU" sz="2400" baseline="30000" dirty="0"/>
              <a:t>2</a:t>
            </a:r>
          </a:p>
          <a:p>
            <a:r>
              <a:rPr lang="ru-RU" sz="2400" dirty="0" smtClean="0"/>
              <a:t>Н - ?</a:t>
            </a: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741758"/>
              </p:ext>
            </p:extLst>
          </p:nvPr>
        </p:nvGraphicFramePr>
        <p:xfrm>
          <a:off x="3671864" y="2420888"/>
          <a:ext cx="3986363" cy="876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5" r:id="rId5" imgW="1892300" imgH="431800" progId="Equation.3">
                  <p:embed/>
                </p:oleObj>
              </mc:Choice>
              <mc:Fallback>
                <p:oleObj r:id="rId5" imgW="1892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864" y="2420888"/>
                        <a:ext cx="3986363" cy="8761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764350"/>
              </p:ext>
            </p:extLst>
          </p:nvPr>
        </p:nvGraphicFramePr>
        <p:xfrm>
          <a:off x="3671864" y="3093050"/>
          <a:ext cx="2293233" cy="946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6" r:id="rId7" imgW="1231366" imgH="431613" progId="Equation.3">
                  <p:embed/>
                </p:oleObj>
              </mc:Choice>
              <mc:Fallback>
                <p:oleObj r:id="rId7" imgW="1231366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864" y="3093050"/>
                        <a:ext cx="2293233" cy="9462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350811" y="4019301"/>
            <a:ext cx="48178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Из 1-го уравнения вычитаем второе    </a:t>
            </a:r>
            <a:endParaRPr lang="ru-RU" altLang="ru-RU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6082" y="4663923"/>
            <a:ext cx="86463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L = -g(t</a:t>
            </a:r>
            <a:r>
              <a:rPr lang="en-US" altLang="ru-RU" sz="2000" baseline="-25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en-US" alt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-</a:t>
            </a:r>
            <a:r>
              <a:rPr lang="el-GR" sz="2000" dirty="0"/>
              <a:t> </a:t>
            </a:r>
            <a:r>
              <a:rPr lang="en-US" sz="2000" dirty="0" smtClean="0"/>
              <a:t> </a:t>
            </a:r>
            <a:r>
              <a:rPr lang="el-GR" sz="2000" dirty="0" smtClean="0"/>
              <a:t>τ</a:t>
            </a:r>
            <a:r>
              <a:rPr lang="en-US" alt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en-US" altLang="ru-RU" sz="2000" baseline="30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alt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/ 2 + gt</a:t>
            </a:r>
            <a:r>
              <a:rPr lang="en-US" altLang="ru-RU" sz="2000" baseline="30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altLang="ru-RU" sz="2000" baseline="-25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en-US" alt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/ 2</a:t>
            </a:r>
            <a: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= g (t</a:t>
            </a:r>
            <a:r>
              <a:rPr lang="en-US" altLang="ru-RU" sz="2000" baseline="-25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en-US" altLang="ru-RU" sz="2000" baseline="30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 </a:t>
            </a:r>
            <a:r>
              <a:rPr lang="en-US" alt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- t</a:t>
            </a:r>
            <a:r>
              <a:rPr lang="en-US" altLang="ru-RU" sz="2000" baseline="-25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en-US" altLang="ru-RU" sz="2000" baseline="30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 </a:t>
            </a:r>
            <a:r>
              <a:rPr lang="en-US" alt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+ 2t</a:t>
            </a:r>
            <a:r>
              <a:rPr lang="en-US" altLang="ru-RU" sz="2000" baseline="-25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el-GR" sz="2000" dirty="0" smtClean="0"/>
              <a:t> τ</a:t>
            </a:r>
            <a:r>
              <a:rPr lang="en-US" sz="2000" dirty="0" smtClean="0"/>
              <a:t>-</a:t>
            </a:r>
            <a:r>
              <a:rPr lang="el-GR" sz="2000" dirty="0"/>
              <a:t> </a:t>
            </a:r>
            <a:r>
              <a:rPr lang="el-GR" sz="2000" dirty="0" smtClean="0"/>
              <a:t>τ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</a:t>
            </a:r>
            <a:r>
              <a:rPr lang="en-US" alt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) / 2</a:t>
            </a:r>
          </a:p>
          <a:p>
            <a:endParaRPr lang="en-US" altLang="ru-RU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US" alt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2t</a:t>
            </a:r>
            <a:r>
              <a:rPr lang="en-US" altLang="ru-RU" sz="2000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el-GR" sz="2000" dirty="0"/>
              <a:t> </a:t>
            </a:r>
            <a:r>
              <a:rPr lang="el-GR" sz="2000" dirty="0" smtClean="0"/>
              <a:t>τ</a:t>
            </a:r>
            <a:r>
              <a:rPr lang="en-US" sz="2000" dirty="0" smtClean="0"/>
              <a:t> </a:t>
            </a:r>
            <a:r>
              <a:rPr lang="en-US" alt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= 2L/g +</a:t>
            </a:r>
            <a:r>
              <a:rPr lang="el-GR" sz="2000" dirty="0"/>
              <a:t> τ</a:t>
            </a:r>
            <a:r>
              <a:rPr lang="en-US" sz="2000" baseline="30000" dirty="0"/>
              <a:t>2</a:t>
            </a:r>
            <a:endParaRPr lang="en-US" altLang="ru-RU" sz="2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US" alt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en-US" altLang="ru-RU" sz="2000" baseline="-25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el-GR" sz="2000" dirty="0" smtClean="0"/>
              <a:t> </a:t>
            </a:r>
            <a:r>
              <a:rPr lang="en-US" alt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= L/ g</a:t>
            </a:r>
            <a:r>
              <a:rPr lang="el-GR" sz="2000" dirty="0"/>
              <a:t>τ</a:t>
            </a:r>
            <a:r>
              <a:rPr lang="en-US" alt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+ </a:t>
            </a:r>
            <a:r>
              <a:rPr lang="el-GR" sz="2000" dirty="0" smtClean="0"/>
              <a:t>τ</a:t>
            </a:r>
            <a:r>
              <a:rPr lang="en-US" sz="2000" dirty="0" smtClean="0"/>
              <a:t>/2.              </a:t>
            </a:r>
            <a:r>
              <a:rPr lang="en-US" alt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en-US" altLang="ru-RU" sz="2000" baseline="-25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el-GR" sz="2000" dirty="0" smtClean="0"/>
              <a:t> </a:t>
            </a:r>
            <a:r>
              <a:rPr lang="en-US" alt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= 24</a:t>
            </a:r>
            <a: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en-US" alt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5</a:t>
            </a:r>
            <a: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/ 9,8 · 1 + ½ = 2,5 +0,5 = 3 с </a:t>
            </a:r>
            <a:endParaRPr lang="en-US" altLang="ru-RU" sz="2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Подставляем во 2 </a:t>
            </a:r>
            <a:r>
              <a:rPr lang="ru-RU" altLang="ru-RU" sz="20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ур</a:t>
            </a:r>
            <a: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-е</a:t>
            </a:r>
          </a:p>
          <a:p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Н = </a:t>
            </a:r>
            <a:r>
              <a:rPr lang="en-US" alt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gt</a:t>
            </a:r>
            <a:r>
              <a:rPr lang="en-US" altLang="ru-RU" sz="20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altLang="ru-RU" sz="2000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en-US" alt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/ 2</a:t>
            </a:r>
            <a:r>
              <a:rPr lang="ru-RU" alt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= </a:t>
            </a:r>
            <a:r>
              <a:rPr lang="en-US" alt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9</a:t>
            </a:r>
            <a: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,8· 9 / 2 = 44,1 (м)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58402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742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Реши задачу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2492896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/>
              <a:t>№ </a:t>
            </a:r>
            <a:r>
              <a:rPr lang="ru-RU" sz="2400" b="1" u="sng" dirty="0" smtClean="0"/>
              <a:t>2</a:t>
            </a:r>
            <a:r>
              <a:rPr lang="ru-RU" sz="2400" b="1" u="sng" dirty="0"/>
              <a:t>.</a:t>
            </a:r>
            <a:r>
              <a:rPr lang="ru-RU" sz="2400" dirty="0"/>
              <a:t>  Из одной  и той же  точки вертикально вверх с интервалом времени </a:t>
            </a:r>
            <a:r>
              <a:rPr lang="ru-RU" sz="2400" dirty="0">
                <a:sym typeface="Symbol" panose="05050102010706020507" pitchFamily="18" charset="2"/>
              </a:rPr>
              <a:t></a:t>
            </a:r>
            <a:r>
              <a:rPr lang="en-US" sz="2400" dirty="0"/>
              <a:t>t</a:t>
            </a:r>
            <a:r>
              <a:rPr lang="ru-RU" sz="2400" dirty="0"/>
              <a:t> выброшены два шарика со скоростью </a:t>
            </a:r>
            <a:r>
              <a:rPr lang="ru-RU" sz="2400" dirty="0">
                <a:sym typeface="Symbol" panose="05050102010706020507" pitchFamily="18" charset="2"/>
              </a:rPr>
              <a:t></a:t>
            </a:r>
            <a:r>
              <a:rPr lang="ru-RU" sz="2400" dirty="0"/>
              <a:t>. Через какое время после вылета второго шарика они столкнутся?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961869"/>
              </p:ext>
            </p:extLst>
          </p:nvPr>
        </p:nvGraphicFramePr>
        <p:xfrm>
          <a:off x="4283968" y="4062556"/>
          <a:ext cx="1512168" cy="2481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" name="Точечный рисунок" r:id="rId3" imgW="876190" imgH="1438095" progId="Paint.Picture">
                  <p:embed/>
                </p:oleObj>
              </mc:Choice>
              <mc:Fallback>
                <p:oleObj name="Точечный рисунок" r:id="rId3" imgW="876190" imgH="1438095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4062556"/>
                        <a:ext cx="1512168" cy="24819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691497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742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Реши задачу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1412776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/>
              <a:t>№ </a:t>
            </a:r>
            <a:r>
              <a:rPr lang="ru-RU" sz="2400" b="1" u="sng" dirty="0" smtClean="0"/>
              <a:t>2</a:t>
            </a:r>
            <a:r>
              <a:rPr lang="ru-RU" sz="2400" b="1" u="sng" dirty="0"/>
              <a:t>.</a:t>
            </a:r>
            <a:r>
              <a:rPr lang="ru-RU" sz="2400" dirty="0"/>
              <a:t>  Из одной  и той же  точки вертикально вверх с интервалом времени </a:t>
            </a:r>
            <a:r>
              <a:rPr lang="ru-RU" sz="2400" dirty="0">
                <a:sym typeface="Symbol" panose="05050102010706020507" pitchFamily="18" charset="2"/>
              </a:rPr>
              <a:t></a:t>
            </a:r>
            <a:r>
              <a:rPr lang="en-US" sz="2400" dirty="0"/>
              <a:t>t</a:t>
            </a:r>
            <a:r>
              <a:rPr lang="ru-RU" sz="2400" dirty="0"/>
              <a:t> выброшены два шарика со скоростью </a:t>
            </a:r>
            <a:r>
              <a:rPr lang="ru-RU" sz="2400" dirty="0">
                <a:sym typeface="Symbol" panose="05050102010706020507" pitchFamily="18" charset="2"/>
              </a:rPr>
              <a:t></a:t>
            </a:r>
            <a:r>
              <a:rPr lang="ru-RU" sz="2400" dirty="0"/>
              <a:t>. Через какое время после вылета второго шарика они столкнутся?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4216" y="3049805"/>
            <a:ext cx="107112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Дано:</a:t>
            </a:r>
          </a:p>
          <a:p>
            <a:r>
              <a:rPr lang="el-GR" sz="2400" i="1" dirty="0" smtClean="0"/>
              <a:t>Δ</a:t>
            </a:r>
            <a:r>
              <a:rPr lang="en-US" sz="2400" i="1" dirty="0" smtClean="0"/>
              <a:t>t</a:t>
            </a:r>
            <a:endParaRPr lang="ru-RU" sz="2400" i="1" dirty="0" smtClean="0"/>
          </a:p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ʋ</a:t>
            </a:r>
            <a:endParaRPr lang="ru-RU" sz="2400" dirty="0" smtClean="0"/>
          </a:p>
          <a:p>
            <a:r>
              <a:rPr lang="en-US" sz="2400" dirty="0" smtClean="0"/>
              <a:t>t</a:t>
            </a:r>
            <a:r>
              <a:rPr lang="ru-RU" sz="2400" baseline="-25000" dirty="0" smtClean="0"/>
              <a:t>встр</a:t>
            </a:r>
            <a:r>
              <a:rPr lang="ru-RU" sz="2400" dirty="0" smtClean="0"/>
              <a:t> - ?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733705"/>
              </p:ext>
            </p:extLst>
          </p:nvPr>
        </p:nvGraphicFramePr>
        <p:xfrm>
          <a:off x="1979712" y="3139000"/>
          <a:ext cx="1512168" cy="3024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5" name="Точечный рисунок" r:id="rId3" imgW="809738" imgH="1523810" progId="Paint.Picture">
                  <p:embed/>
                </p:oleObj>
              </mc:Choice>
              <mc:Fallback>
                <p:oleObj name="Точечный рисунок" r:id="rId3" imgW="809738" imgH="152381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3139000"/>
                        <a:ext cx="1512168" cy="30243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779912" y="335699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 Пусть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первый шарик  бросили в момент включения секундомера.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t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– интервал времени, по истечении которого брошен второй. </a:t>
            </a:r>
            <a:endParaRPr lang="ru-RU" sz="2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Начало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координат совместим с точкой вылета тел. </a:t>
            </a:r>
            <a:endParaRPr lang="ru-RU" sz="2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На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рисунке показана ситуация в момент вылета второго тела.</a:t>
            </a:r>
          </a:p>
        </p:txBody>
      </p:sp>
    </p:spTree>
    <p:extLst>
      <p:ext uri="{BB962C8B-B14F-4D97-AF65-F5344CB8AC3E}">
        <p14:creationId xmlns:p14="http://schemas.microsoft.com/office/powerpoint/2010/main" val="193267375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742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Реши задачу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1412776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/>
              <a:t>№ </a:t>
            </a:r>
            <a:r>
              <a:rPr lang="ru-RU" sz="2400" b="1" u="sng" dirty="0" smtClean="0"/>
              <a:t>2</a:t>
            </a:r>
            <a:r>
              <a:rPr lang="ru-RU" sz="2400" b="1" u="sng" dirty="0"/>
              <a:t>.</a:t>
            </a:r>
            <a:r>
              <a:rPr lang="ru-RU" sz="2400" dirty="0"/>
              <a:t>  Из одной  и той же  точки вертикально вверх с интервалом времени </a:t>
            </a:r>
            <a:r>
              <a:rPr lang="ru-RU" sz="2400" dirty="0">
                <a:sym typeface="Symbol" panose="05050102010706020507" pitchFamily="18" charset="2"/>
              </a:rPr>
              <a:t></a:t>
            </a:r>
            <a:r>
              <a:rPr lang="en-US" sz="2400" dirty="0"/>
              <a:t>t</a:t>
            </a:r>
            <a:r>
              <a:rPr lang="ru-RU" sz="2400" dirty="0"/>
              <a:t> выброшены два шарика со скоростью </a:t>
            </a:r>
            <a:r>
              <a:rPr lang="ru-RU" sz="2400" dirty="0">
                <a:sym typeface="Symbol" panose="05050102010706020507" pitchFamily="18" charset="2"/>
              </a:rPr>
              <a:t></a:t>
            </a:r>
            <a:r>
              <a:rPr lang="ru-RU" sz="2400" dirty="0"/>
              <a:t>. Через какое время после вылета второго шарика они столкнутся?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4216" y="3049805"/>
            <a:ext cx="107112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Дано:</a:t>
            </a:r>
          </a:p>
          <a:p>
            <a:r>
              <a:rPr lang="el-GR" sz="2400" i="1" dirty="0" smtClean="0"/>
              <a:t>Δ</a:t>
            </a:r>
            <a:r>
              <a:rPr lang="en-US" sz="2400" i="1" dirty="0" smtClean="0"/>
              <a:t>t</a:t>
            </a:r>
            <a:endParaRPr lang="ru-RU" sz="2400" i="1" dirty="0" smtClean="0"/>
          </a:p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ʋ</a:t>
            </a:r>
            <a:endParaRPr lang="ru-RU" sz="2400" dirty="0" smtClean="0"/>
          </a:p>
          <a:p>
            <a:r>
              <a:rPr lang="en-US" sz="2400" dirty="0" smtClean="0"/>
              <a:t>t</a:t>
            </a:r>
            <a:r>
              <a:rPr lang="ru-RU" sz="2400" baseline="-25000" dirty="0" smtClean="0"/>
              <a:t>встр</a:t>
            </a:r>
            <a:r>
              <a:rPr lang="ru-RU" sz="2400" dirty="0" smtClean="0"/>
              <a:t> - ?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627648"/>
              </p:ext>
            </p:extLst>
          </p:nvPr>
        </p:nvGraphicFramePr>
        <p:xfrm>
          <a:off x="1409496" y="3049805"/>
          <a:ext cx="1512168" cy="3024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1" name="Точечный рисунок" r:id="rId3" imgW="809738" imgH="1523810" progId="Paint.Picture">
                  <p:embed/>
                </p:oleObj>
              </mc:Choice>
              <mc:Fallback>
                <p:oleObj name="Точечный рисунок" r:id="rId3" imgW="809738" imgH="15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496" y="3049805"/>
                        <a:ext cx="1512168" cy="30243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779912" y="3049805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Выражения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для координат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y</a:t>
            </a:r>
            <a:r>
              <a:rPr lang="ru-RU" sz="2000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 и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y</a:t>
            </a:r>
            <a:r>
              <a:rPr lang="ru-RU" sz="2000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 , с учетом начальных условий и выбранной системы отсчета  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-1689155" y="4134562"/>
            <a:ext cx="16469300" cy="100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785701"/>
              </p:ext>
            </p:extLst>
          </p:nvPr>
        </p:nvGraphicFramePr>
        <p:xfrm>
          <a:off x="3491880" y="4134562"/>
          <a:ext cx="5472609" cy="533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2" r:id="rId5" imgW="3035300" imgH="266700" progId="Equation.3">
                  <p:embed/>
                </p:oleObj>
              </mc:Choice>
              <mc:Fallback>
                <p:oleObj r:id="rId5" imgW="3035300" imgH="266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4134562"/>
                        <a:ext cx="5472609" cy="5339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347863" y="4647505"/>
            <a:ext cx="56166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В момент встречи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y</a:t>
            </a:r>
            <a:r>
              <a:rPr lang="ru-RU" sz="2000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 =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y</a:t>
            </a:r>
            <a:r>
              <a:rPr lang="ru-RU" sz="2000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 =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y</a:t>
            </a:r>
            <a:r>
              <a:rPr lang="ru-RU" sz="2000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в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. Пусть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 – интервал времени, прошедший до встречи с момента вылета первого шарика. </a:t>
            </a:r>
            <a:endParaRPr lang="ru-RU" sz="2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Приравняем уравнения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13294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742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Реши задачу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1412776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/>
              <a:t>№ </a:t>
            </a:r>
            <a:r>
              <a:rPr lang="ru-RU" sz="2400" b="1" u="sng" dirty="0" smtClean="0"/>
              <a:t>2</a:t>
            </a:r>
            <a:r>
              <a:rPr lang="ru-RU" sz="2400" b="1" u="sng" dirty="0"/>
              <a:t>.</a:t>
            </a:r>
            <a:r>
              <a:rPr lang="ru-RU" sz="2400" dirty="0"/>
              <a:t>  Из одной  и той же  точки вертикально вверх с интервалом времени </a:t>
            </a:r>
            <a:r>
              <a:rPr lang="ru-RU" sz="2400" dirty="0">
                <a:sym typeface="Symbol" panose="05050102010706020507" pitchFamily="18" charset="2"/>
              </a:rPr>
              <a:t></a:t>
            </a:r>
            <a:r>
              <a:rPr lang="en-US" sz="2400" dirty="0"/>
              <a:t>t</a:t>
            </a:r>
            <a:r>
              <a:rPr lang="ru-RU" sz="2400" dirty="0"/>
              <a:t> выброшены два шарика со скоростью </a:t>
            </a:r>
            <a:r>
              <a:rPr lang="ru-RU" sz="2400" dirty="0">
                <a:sym typeface="Symbol" panose="05050102010706020507" pitchFamily="18" charset="2"/>
              </a:rPr>
              <a:t></a:t>
            </a:r>
            <a:r>
              <a:rPr lang="ru-RU" sz="2400" dirty="0"/>
              <a:t>. Через какое время после вылета второго шарика они столкнутся?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4216" y="3049805"/>
            <a:ext cx="107112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Дано:</a:t>
            </a:r>
          </a:p>
          <a:p>
            <a:r>
              <a:rPr lang="el-GR" sz="2400" i="1" dirty="0" smtClean="0"/>
              <a:t>Δ</a:t>
            </a:r>
            <a:r>
              <a:rPr lang="en-US" sz="2400" i="1" dirty="0" smtClean="0"/>
              <a:t>t</a:t>
            </a:r>
            <a:endParaRPr lang="ru-RU" sz="2400" i="1" dirty="0" smtClean="0"/>
          </a:p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ʋ</a:t>
            </a:r>
            <a:endParaRPr lang="ru-RU" sz="2400" dirty="0" smtClean="0"/>
          </a:p>
          <a:p>
            <a:r>
              <a:rPr lang="en-US" sz="2400" dirty="0" smtClean="0"/>
              <a:t>t</a:t>
            </a:r>
            <a:r>
              <a:rPr lang="ru-RU" sz="2400" baseline="-25000" dirty="0" smtClean="0"/>
              <a:t>встр</a:t>
            </a:r>
            <a:r>
              <a:rPr lang="ru-RU" sz="2400" dirty="0" smtClean="0"/>
              <a:t> - ?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627648"/>
              </p:ext>
            </p:extLst>
          </p:nvPr>
        </p:nvGraphicFramePr>
        <p:xfrm>
          <a:off x="1409496" y="3049805"/>
          <a:ext cx="1512168" cy="3024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9" name="Точечный рисунок" r:id="rId3" imgW="809738" imgH="1523810" progId="Paint.Picture">
                  <p:embed/>
                </p:oleObj>
              </mc:Choice>
              <mc:Fallback>
                <p:oleObj name="Точечный рисунок" r:id="rId3" imgW="809738" imgH="15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496" y="3049805"/>
                        <a:ext cx="1512168" cy="30243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-1689155" y="4134562"/>
            <a:ext cx="16469300" cy="100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572881"/>
              </p:ext>
            </p:extLst>
          </p:nvPr>
        </p:nvGraphicFramePr>
        <p:xfrm>
          <a:off x="3193307" y="2914279"/>
          <a:ext cx="5472609" cy="533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0" r:id="rId5" imgW="3035300" imgH="266700" progId="Equation.3">
                  <p:embed/>
                </p:oleObj>
              </mc:Choice>
              <mc:Fallback>
                <p:oleObj r:id="rId5" imgW="30353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3307" y="2914279"/>
                        <a:ext cx="5472609" cy="5339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563888" y="3557223"/>
            <a:ext cx="1414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Получаем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 flipV="1">
            <a:off x="2771800" y="6294590"/>
            <a:ext cx="164456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306220"/>
              </p:ext>
            </p:extLst>
          </p:nvPr>
        </p:nvGraphicFramePr>
        <p:xfrm>
          <a:off x="3096111" y="4152575"/>
          <a:ext cx="5436329" cy="594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1" r:id="rId7" imgW="2362200" imgH="241300" progId="Equation.3">
                  <p:embed/>
                </p:oleObj>
              </mc:Choice>
              <mc:Fallback>
                <p:oleObj r:id="rId7" imgW="2362200" imgH="241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6111" y="4152575"/>
                        <a:ext cx="5436329" cy="5945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220484" y="5318417"/>
            <a:ext cx="38110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Из этого равенства </a:t>
            </a:r>
            <a: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находим</a:t>
            </a:r>
            <a:r>
              <a:rPr lang="en-US" alt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l-GR" sz="2000" dirty="0"/>
              <a:t>τ</a:t>
            </a:r>
            <a: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ru-RU" altLang="ru-RU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1719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857628"/>
            <a:ext cx="5715008" cy="1470025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Свободное падение тел</a:t>
            </a:r>
          </a:p>
        </p:txBody>
      </p:sp>
      <p:pic>
        <p:nvPicPr>
          <p:cNvPr id="4" name="Picture 2" descr="https://top10a.ru/wp-content/uploads/2020/01/4-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14776" cy="411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5" name="Picture 4" descr="https://kartiny-po-nomeram.com/wp-content/uploads/2021/03/gx35506.jpg.pagespeed.ce.txX-m2Ro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5332" y="2357430"/>
            <a:ext cx="3458668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742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Реши задачу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1412776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/>
              <a:t>№ </a:t>
            </a:r>
            <a:r>
              <a:rPr lang="ru-RU" sz="2400" b="1" u="sng" dirty="0" smtClean="0"/>
              <a:t>2</a:t>
            </a:r>
            <a:r>
              <a:rPr lang="ru-RU" sz="2400" b="1" u="sng" dirty="0"/>
              <a:t>.</a:t>
            </a:r>
            <a:r>
              <a:rPr lang="ru-RU" sz="2400" dirty="0"/>
              <a:t>  Из одной  и той же  точки вертикально вверх с интервалом времени </a:t>
            </a:r>
            <a:r>
              <a:rPr lang="ru-RU" sz="2400" dirty="0">
                <a:sym typeface="Symbol" panose="05050102010706020507" pitchFamily="18" charset="2"/>
              </a:rPr>
              <a:t></a:t>
            </a:r>
            <a:r>
              <a:rPr lang="en-US" sz="2400" dirty="0"/>
              <a:t>t</a:t>
            </a:r>
            <a:r>
              <a:rPr lang="ru-RU" sz="2400" dirty="0"/>
              <a:t> выброшены два шарика со скоростью </a:t>
            </a:r>
            <a:r>
              <a:rPr lang="ru-RU" sz="2400" dirty="0">
                <a:sym typeface="Symbol" panose="05050102010706020507" pitchFamily="18" charset="2"/>
              </a:rPr>
              <a:t></a:t>
            </a:r>
            <a:r>
              <a:rPr lang="ru-RU" sz="2400" dirty="0"/>
              <a:t>. Через какое время после вылета второго шарика они столкнутся?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4216" y="3049805"/>
            <a:ext cx="9637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Дано:</a:t>
            </a:r>
          </a:p>
          <a:p>
            <a:r>
              <a:rPr lang="el-GR" sz="2400" i="1" dirty="0" smtClean="0"/>
              <a:t>Δ</a:t>
            </a:r>
            <a:r>
              <a:rPr lang="en-US" sz="2400" i="1" dirty="0" smtClean="0"/>
              <a:t>t</a:t>
            </a:r>
            <a:endParaRPr lang="ru-RU" sz="2400" i="1" dirty="0" smtClean="0"/>
          </a:p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ʋ</a:t>
            </a:r>
            <a:endParaRPr lang="ru-RU" sz="2400" dirty="0" smtClean="0"/>
          </a:p>
          <a:p>
            <a:r>
              <a:rPr lang="en-US" sz="2400" dirty="0" smtClean="0"/>
              <a:t>t</a:t>
            </a:r>
            <a:r>
              <a:rPr lang="ru-RU" sz="2400" baseline="-25000" dirty="0" smtClean="0"/>
              <a:t>в</a:t>
            </a:r>
            <a:r>
              <a:rPr lang="ru-RU" sz="2400" dirty="0" smtClean="0"/>
              <a:t> - ?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627648"/>
              </p:ext>
            </p:extLst>
          </p:nvPr>
        </p:nvGraphicFramePr>
        <p:xfrm>
          <a:off x="1409496" y="3049805"/>
          <a:ext cx="1512168" cy="3024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7" name="Точечный рисунок" r:id="rId3" imgW="809738" imgH="1523810" progId="Paint.Picture">
                  <p:embed/>
                </p:oleObj>
              </mc:Choice>
              <mc:Fallback>
                <p:oleObj name="Точечный рисунок" r:id="rId3" imgW="809738" imgH="15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496" y="3049805"/>
                        <a:ext cx="1512168" cy="30243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-1689155" y="4134562"/>
            <a:ext cx="16469300" cy="100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 flipV="1">
            <a:off x="2771800" y="6294590"/>
            <a:ext cx="164456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619919"/>
              </p:ext>
            </p:extLst>
          </p:nvPr>
        </p:nvGraphicFramePr>
        <p:xfrm>
          <a:off x="3341312" y="3049804"/>
          <a:ext cx="4248472" cy="428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8" r:id="rId5" imgW="2362200" imgH="241300" progId="Equation.3">
                  <p:embed/>
                </p:oleObj>
              </mc:Choice>
              <mc:Fallback>
                <p:oleObj r:id="rId5" imgW="2362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1312" y="3049804"/>
                        <a:ext cx="4248472" cy="4282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303456"/>
              </p:ext>
            </p:extLst>
          </p:nvPr>
        </p:nvGraphicFramePr>
        <p:xfrm>
          <a:off x="3639710" y="4007641"/>
          <a:ext cx="1989627" cy="481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9" r:id="rId7" imgW="901309" imgH="215806" progId="Equation.3">
                  <p:embed/>
                </p:oleObj>
              </mc:Choice>
              <mc:Fallback>
                <p:oleObj r:id="rId7" imgW="901309" imgH="215806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9710" y="4007641"/>
                        <a:ext cx="1989627" cy="4816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937841"/>
              </p:ext>
            </p:extLst>
          </p:nvPr>
        </p:nvGraphicFramePr>
        <p:xfrm>
          <a:off x="6545495" y="6227222"/>
          <a:ext cx="2288356" cy="533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0" r:id="rId9" imgW="977900" imgH="228600" progId="Equation.3">
                  <p:embed/>
                </p:oleObj>
              </mc:Choice>
              <mc:Fallback>
                <p:oleObj r:id="rId9" imgW="9779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5495" y="6227222"/>
                        <a:ext cx="2288356" cy="5332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204467" y="3513168"/>
            <a:ext cx="38110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Из этого равенства </a:t>
            </a:r>
            <a: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находим</a:t>
            </a:r>
            <a:r>
              <a:rPr lang="en-US" alt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l-GR" sz="2000" dirty="0"/>
              <a:t>τ</a:t>
            </a:r>
            <a: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ru-RU" altLang="ru-RU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744623" y="4725723"/>
            <a:ext cx="626469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–  время встречи после вылета первого  шарика. Время встречи после вылета второго шарика будет на </a:t>
            </a:r>
            <a:r>
              <a:rPr lang="ru-RU" altLang="ru-RU" sz="2000" dirty="0">
                <a:latin typeface="Arial" panose="020B060402020202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en-US" altLang="ru-RU" sz="2000" dirty="0">
                <a:latin typeface="Arial" panose="020B060402020202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ru-RU" sz="2000" dirty="0">
                <a:latin typeface="Arial" panose="020B060402020202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меньше</a:t>
            </a:r>
            <a: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.</a:t>
            </a:r>
            <a:r>
              <a:rPr kumimoji="0" lang="en-US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endParaRPr kumimoji="0" lang="en-US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82132" y="6340309"/>
            <a:ext cx="5479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/>
              <a:t>t</a:t>
            </a:r>
            <a:r>
              <a:rPr lang="ru-RU" sz="2400" baseline="-25000" dirty="0"/>
              <a:t>в</a:t>
            </a:r>
            <a:r>
              <a:rPr lang="ru-RU" sz="2400" dirty="0"/>
              <a:t> </a:t>
            </a:r>
            <a:r>
              <a:rPr lang="ru-RU" sz="2400" dirty="0" smtClean="0"/>
              <a:t>= </a:t>
            </a:r>
            <a:r>
              <a:rPr lang="el-GR" sz="2400" dirty="0" smtClean="0"/>
              <a:t>τ</a:t>
            </a:r>
            <a:r>
              <a:rPr lang="ru-RU" sz="2400" dirty="0" smtClean="0"/>
              <a:t> – </a:t>
            </a:r>
            <a:r>
              <a:rPr lang="el-GR" sz="2400" dirty="0" smtClean="0"/>
              <a:t>Δ</a:t>
            </a:r>
            <a:r>
              <a:rPr lang="en-US" sz="2400" dirty="0" smtClean="0"/>
              <a:t>t =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ʋ/g +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t/2 –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 = ʋ/g –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t/2</a:t>
            </a:r>
            <a:r>
              <a:rPr lang="ru-RU" altLang="ru-RU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endParaRPr lang="ru-RU" altLang="ru-RU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77276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6182" y="500042"/>
            <a:ext cx="478634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Рефлексия</a:t>
            </a:r>
            <a:endParaRPr lang="ru-RU" sz="3200" b="1" dirty="0"/>
          </a:p>
        </p:txBody>
      </p:sp>
      <p:pic>
        <p:nvPicPr>
          <p:cNvPr id="3" name="Picture 2" descr="https://avatars.mds.yandex.net/i?id=14cd2cc0ed4123a69a7060ce18b7727f-5234655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928802"/>
            <a:ext cx="735811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§1.23 (стр.101-105</a:t>
            </a:r>
            <a:r>
              <a:rPr lang="ru-RU" dirty="0" smtClean="0"/>
              <a:t>), запись</a:t>
            </a:r>
            <a:r>
              <a:rPr lang="ru-RU" smtClean="0"/>
              <a:t>, разбор п.1.25 (задачи 1, 2)</a:t>
            </a:r>
            <a:endParaRPr lang="ru-RU" dirty="0" smtClean="0"/>
          </a:p>
          <a:p>
            <a:r>
              <a:rPr lang="ru-RU" dirty="0" smtClean="0"/>
              <a:t>Задачи №</a:t>
            </a:r>
            <a:r>
              <a:rPr lang="en-US" dirty="0" smtClean="0"/>
              <a:t> 4.3</a:t>
            </a:r>
            <a:r>
              <a:rPr lang="ru-RU" dirty="0"/>
              <a:t> </a:t>
            </a:r>
            <a:r>
              <a:rPr lang="ru-RU" dirty="0" smtClean="0"/>
              <a:t>– 4.5 (</a:t>
            </a:r>
            <a:r>
              <a:rPr lang="ru-RU" dirty="0" err="1" smtClean="0"/>
              <a:t>фаил</a:t>
            </a:r>
            <a:r>
              <a:rPr lang="ru-RU" dirty="0" smtClean="0"/>
              <a:t> «Задачи «Свободное падение тел»»)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467544" y="4500570"/>
            <a:ext cx="3604390" cy="1808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221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Аристотель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162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(в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IV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в. до н.э.)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«Чем тяжелее тело, тем быстрее оно падает, тем больше его ускорение, сообщаемое Землёй»</a:t>
            </a: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5072066" y="4487863"/>
            <a:ext cx="3452815" cy="237013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221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Галилео Галилей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(1564-1642)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«Нужно учитывать сопротивление воздуха…»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/>
          <a:srcRect l="25256" t="15625" r="42899" b="17969"/>
          <a:stretch>
            <a:fillRect/>
          </a:stretch>
        </p:blipFill>
        <p:spPr bwMode="auto">
          <a:xfrm>
            <a:off x="5143504" y="285728"/>
            <a:ext cx="3286148" cy="4071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https://nibiryukov.mgimo.ru/nb_pinacoteca/nb_pinacoteca_painting/nb_pinacoteca_hayez_aristot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57166"/>
            <a:ext cx="3071834" cy="4071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artiny-po-nomeram.com/wp-content/uploads/2021/03/gx35506.jpg.pagespeed.ce.txX-m2Ro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7166"/>
            <a:ext cx="417238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572000" y="5786454"/>
            <a:ext cx="4214842" cy="708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/>
              <a:t>Город Пиза (Италия) </a:t>
            </a:r>
            <a:endParaRPr lang="ru-RU" sz="2000" b="1" dirty="0" smtClean="0"/>
          </a:p>
          <a:p>
            <a:pPr algn="ctr">
              <a:defRPr/>
            </a:pPr>
            <a:r>
              <a:rPr lang="ru-RU" sz="2000" b="1" dirty="0" smtClean="0"/>
              <a:t>Пизанская </a:t>
            </a:r>
            <a:r>
              <a:rPr lang="ru-RU" sz="2000" b="1" dirty="0"/>
              <a:t>башня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58" y="785794"/>
            <a:ext cx="407196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Г.Галилей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родился в</a:t>
            </a:r>
            <a:r>
              <a:rPr lang="ru-RU" sz="2400" dirty="0" smtClean="0"/>
              <a:t>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1564 году в  городе Пизе.</a:t>
            </a:r>
          </a:p>
          <a:p>
            <a:pPr algn="just"/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1581 г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., поступил в Пизанский университет.</a:t>
            </a:r>
          </a:p>
          <a:p>
            <a:pPr algn="just"/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1589г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преподавал в городе Пизе, а затем в городе Падуе преподавал математику.</a:t>
            </a:r>
          </a:p>
          <a:p>
            <a:pPr algn="just"/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1592 - 1610гг. –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открытие законов движения.</a:t>
            </a: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183718" y="836712"/>
            <a:ext cx="5072098" cy="4191000"/>
          </a:xfrm>
          <a:prstGeom prst="rect">
            <a:avLst/>
          </a:prstGeom>
        </p:spPr>
        <p:txBody>
          <a:bodyPr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Галилей догадался, что можно как бы «замедлить» свободное падение, изучая движение шаров по наклонному желобу. При этом он получил формулу: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Галилей обнаружил, что шары одинакового диаметра, но изготовленные из разного материала движутся по желобу с одинаковым ускорением: </a:t>
            </a:r>
          </a:p>
        </p:txBody>
      </p:sp>
      <p:graphicFrame>
        <p:nvGraphicFramePr>
          <p:cNvPr id="23554" name="Object 4">
            <a:hlinkClick r:id="rId3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574818"/>
              </p:ext>
            </p:extLst>
          </p:nvPr>
        </p:nvGraphicFramePr>
        <p:xfrm>
          <a:off x="6372200" y="2508349"/>
          <a:ext cx="108108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name="Формула" r:id="rId4" imgW="533169" imgH="418918" progId="Equation.3">
                  <p:embed/>
                </p:oleObj>
              </mc:Choice>
              <mc:Fallback>
                <p:oleObj name="Формула" r:id="rId4" imgW="533169" imgH="418918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2508349"/>
                        <a:ext cx="1081087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256290"/>
              </p:ext>
            </p:extLst>
          </p:nvPr>
        </p:nvGraphicFramePr>
        <p:xfrm>
          <a:off x="6660232" y="5300527"/>
          <a:ext cx="100965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3" name="Формула" r:id="rId6" imgW="457002" imgH="393529" progId="Equation.3">
                  <p:embed/>
                </p:oleObj>
              </mc:Choice>
              <mc:Fallback>
                <p:oleObj name="Формула" r:id="rId6" imgW="457002" imgH="39352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5300527"/>
                        <a:ext cx="1009650" cy="862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 descr="12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1643050"/>
            <a:ext cx="2897955" cy="307183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4714884"/>
            <a:ext cx="28575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buClr>
                <a:schemeClr val="accent1"/>
              </a:buClr>
              <a:buSzPct val="90000"/>
              <a:defRPr/>
            </a:pPr>
            <a:r>
              <a:rPr lang="ru-RU" sz="2000" b="1" dirty="0">
                <a:solidFill>
                  <a:srgbClr val="4C2216"/>
                </a:solidFill>
              </a:rPr>
              <a:t>Галилео Галилей</a:t>
            </a:r>
          </a:p>
          <a:p>
            <a:pPr marL="342900" lvl="0" indent="-342900" algn="ctr">
              <a:spcBef>
                <a:spcPct val="20000"/>
              </a:spcBef>
              <a:buClr>
                <a:schemeClr val="accent1"/>
              </a:buClr>
              <a:buSzPct val="90000"/>
              <a:defRPr/>
            </a:pPr>
            <a:r>
              <a:rPr lang="ru-RU" sz="2000" dirty="0"/>
              <a:t>(1564-1642)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5931708"/>
            <a:ext cx="5801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Ускорения не зависят от массы шаров</a:t>
            </a:r>
            <a:endParaRPr lang="ru-RU" sz="24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op10a.ru/wp-content/uploads/2020/01/4-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4857784" cy="5376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4" name="TextBox 3"/>
          <p:cNvSpPr txBox="1"/>
          <p:nvPr/>
        </p:nvSpPr>
        <p:spPr>
          <a:xfrm>
            <a:off x="4643438" y="428604"/>
            <a:ext cx="407196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</a:rPr>
              <a:t>Опыты  Г. Галилея</a:t>
            </a:r>
          </a:p>
          <a:p>
            <a:pPr indent="360363" algn="just"/>
            <a:r>
              <a:rPr lang="ru-RU" sz="2400" dirty="0" smtClean="0">
                <a:solidFill>
                  <a:srgbClr val="000066"/>
                </a:solidFill>
              </a:rPr>
              <a:t>По легенде, для проверки своей гипотезы ученый наблюдал падение различных тел (пушечного ядра, мушкетной пули и других предметов) с Пизанской башни.</a:t>
            </a:r>
          </a:p>
          <a:p>
            <a:pPr algn="just"/>
            <a:endParaRPr lang="ru-RU" sz="2400" dirty="0" smtClean="0">
              <a:solidFill>
                <a:srgbClr val="000066"/>
              </a:solidFill>
            </a:endParaRPr>
          </a:p>
          <a:p>
            <a:pPr algn="just"/>
            <a:r>
              <a:rPr lang="ru-RU" sz="2400" dirty="0" smtClean="0"/>
              <a:t>Шары большой и малый падают одновременно!</a:t>
            </a:r>
          </a:p>
          <a:p>
            <a:pPr algn="just"/>
            <a:endParaRPr lang="ru-RU" sz="2400" dirty="0"/>
          </a:p>
          <a:p>
            <a:pPr algn="just">
              <a:defRPr/>
            </a:pPr>
            <a:r>
              <a:rPr lang="ru-RU" sz="2400" b="1" dirty="0"/>
              <a:t>Вывод Галилея:</a:t>
            </a:r>
          </a:p>
          <a:p>
            <a:pPr algn="just">
              <a:defRPr/>
            </a:pPr>
            <a:r>
              <a:rPr lang="ru-RU" sz="2400" dirty="0"/>
              <a:t>«Свободное падение тел является равноускоренным движением</a:t>
            </a:r>
            <a:r>
              <a:rPr lang="ru-RU" sz="2400" dirty="0" smtClean="0"/>
              <a:t>».</a:t>
            </a:r>
            <a:endParaRPr lang="ru-RU" sz="24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330874"/>
            <a:ext cx="5857916" cy="6258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Свободное падение </a:t>
            </a:r>
            <a:r>
              <a:rPr lang="ru-RU" sz="2400" b="1" dirty="0" smtClean="0"/>
              <a:t>– это  движение тел под действием только силы тяжести (только под влиянием притяжения к Земле).</a:t>
            </a:r>
          </a:p>
          <a:p>
            <a:pPr algn="just">
              <a:buFontTx/>
              <a:buNone/>
            </a:pPr>
            <a:r>
              <a:rPr lang="ru-RU" sz="2400" b="1" dirty="0" smtClean="0"/>
              <a:t>   Ускорение, сообщаемое всем телам Землёй, называется </a:t>
            </a:r>
            <a:r>
              <a:rPr lang="ru-RU" sz="2400" b="1" dirty="0">
                <a:solidFill>
                  <a:srgbClr val="C00000"/>
                </a:solidFill>
              </a:rPr>
              <a:t>ускорением свободного падения</a:t>
            </a:r>
            <a:r>
              <a:rPr lang="ru-RU" sz="2400" b="1" dirty="0" smtClean="0"/>
              <a:t>.</a:t>
            </a:r>
          </a:p>
          <a:p>
            <a:pPr algn="just">
              <a:buFontTx/>
              <a:buNone/>
            </a:pPr>
            <a:r>
              <a:rPr lang="ru-RU" sz="2400" b="1" dirty="0" smtClean="0"/>
              <a:t>   Все тела падают с одинаковым ускорением      </a:t>
            </a:r>
            <a:r>
              <a:rPr lang="en-US" sz="2400" b="1" dirty="0" smtClean="0">
                <a:solidFill>
                  <a:srgbClr val="C00000"/>
                </a:solidFill>
              </a:rPr>
              <a:t>g</a:t>
            </a:r>
            <a:r>
              <a:rPr lang="ru-RU" sz="2400" b="1" dirty="0" smtClean="0">
                <a:solidFill>
                  <a:srgbClr val="C00000"/>
                </a:solidFill>
              </a:rPr>
              <a:t>=9,8м/с</a:t>
            </a:r>
            <a:r>
              <a:rPr lang="ru-RU" sz="2400" b="1" baseline="30000" dirty="0" smtClean="0">
                <a:solidFill>
                  <a:srgbClr val="C00000"/>
                </a:solidFill>
              </a:rPr>
              <a:t>2</a:t>
            </a:r>
          </a:p>
          <a:p>
            <a:pPr algn="just">
              <a:buFontTx/>
              <a:buNone/>
            </a:pPr>
            <a:endParaRPr lang="ru-RU" sz="2400" b="1" baseline="30000" dirty="0">
              <a:solidFill>
                <a:srgbClr val="C00000"/>
              </a:solidFill>
            </a:endParaRPr>
          </a:p>
          <a:p>
            <a:pPr algn="just">
              <a:buFontTx/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На полюсе      </a:t>
            </a:r>
            <a:r>
              <a:rPr lang="en-US" sz="2800" b="1" dirty="0" smtClean="0">
                <a:solidFill>
                  <a:srgbClr val="C00000"/>
                </a:solidFill>
              </a:rPr>
              <a:t>g=9</a:t>
            </a:r>
            <a:r>
              <a:rPr lang="ru-RU" sz="2800" b="1" dirty="0" smtClean="0">
                <a:solidFill>
                  <a:srgbClr val="C00000"/>
                </a:solidFill>
              </a:rPr>
              <a:t>,</a:t>
            </a:r>
            <a:r>
              <a:rPr lang="en-US" sz="2800" b="1" dirty="0" smtClean="0">
                <a:solidFill>
                  <a:srgbClr val="C00000"/>
                </a:solidFill>
              </a:rPr>
              <a:t>832 </a:t>
            </a:r>
            <a:r>
              <a:rPr lang="ru-RU" sz="2800" b="1" dirty="0" smtClean="0">
                <a:solidFill>
                  <a:srgbClr val="C00000"/>
                </a:solidFill>
              </a:rPr>
              <a:t>м</a:t>
            </a:r>
            <a:r>
              <a:rPr lang="en-US" sz="2800" b="1" dirty="0" smtClean="0">
                <a:solidFill>
                  <a:srgbClr val="C00000"/>
                </a:solidFill>
              </a:rPr>
              <a:t>/c</a:t>
            </a:r>
            <a:r>
              <a:rPr lang="en-US" sz="2800" b="1" baseline="30000" dirty="0" smtClean="0">
                <a:solidFill>
                  <a:srgbClr val="C00000"/>
                </a:solidFill>
              </a:rPr>
              <a:t>2</a:t>
            </a:r>
            <a:endParaRPr lang="ru-RU" sz="2800" b="1" baseline="30000" dirty="0" smtClean="0">
              <a:solidFill>
                <a:srgbClr val="C00000"/>
              </a:solidFill>
            </a:endParaRPr>
          </a:p>
          <a:p>
            <a:pPr algn="just">
              <a:buFontTx/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На экваторе  </a:t>
            </a:r>
            <a:r>
              <a:rPr lang="en-US" sz="2800" b="1" dirty="0" smtClean="0">
                <a:solidFill>
                  <a:srgbClr val="C00000"/>
                </a:solidFill>
              </a:rPr>
              <a:t>g=9</a:t>
            </a:r>
            <a:r>
              <a:rPr lang="ru-RU" sz="2800" b="1" dirty="0" smtClean="0">
                <a:solidFill>
                  <a:srgbClr val="C00000"/>
                </a:solidFill>
              </a:rPr>
              <a:t>,780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м</a:t>
            </a:r>
            <a:r>
              <a:rPr lang="en-US" sz="2800" b="1" dirty="0" smtClean="0">
                <a:solidFill>
                  <a:srgbClr val="C00000"/>
                </a:solidFill>
              </a:rPr>
              <a:t>/c</a:t>
            </a:r>
            <a:r>
              <a:rPr lang="en-US" sz="2800" b="1" baseline="30000" dirty="0" smtClean="0">
                <a:solidFill>
                  <a:srgbClr val="C00000"/>
                </a:solidFill>
              </a:rPr>
              <a:t>2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</a:p>
          <a:p>
            <a:pPr algn="just"/>
            <a:r>
              <a:rPr lang="ru-RU" sz="2800" b="1" dirty="0" smtClean="0">
                <a:solidFill>
                  <a:srgbClr val="C00000"/>
                </a:solidFill>
              </a:rPr>
              <a:t>На широте 45</a:t>
            </a:r>
            <a:r>
              <a:rPr lang="ru-RU" sz="2800" b="1" baseline="30000" dirty="0" smtClean="0">
                <a:solidFill>
                  <a:srgbClr val="C00000"/>
                </a:solidFill>
              </a:rPr>
              <a:t>0</a:t>
            </a:r>
            <a:r>
              <a:rPr lang="ru-RU" sz="2800" b="1" dirty="0" smtClean="0">
                <a:solidFill>
                  <a:srgbClr val="C00000"/>
                </a:solidFill>
              </a:rPr>
              <a:t>  </a:t>
            </a:r>
            <a:r>
              <a:rPr lang="en-US" sz="2800" b="1" dirty="0" smtClean="0">
                <a:solidFill>
                  <a:srgbClr val="C00000"/>
                </a:solidFill>
              </a:rPr>
              <a:t>g=9</a:t>
            </a:r>
            <a:r>
              <a:rPr lang="ru-RU" sz="2800" b="1" dirty="0" smtClean="0">
                <a:solidFill>
                  <a:srgbClr val="C00000"/>
                </a:solidFill>
              </a:rPr>
              <a:t>,80665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м</a:t>
            </a:r>
            <a:r>
              <a:rPr lang="en-US" sz="2800" b="1" dirty="0" smtClean="0">
                <a:solidFill>
                  <a:srgbClr val="C00000"/>
                </a:solidFill>
              </a:rPr>
              <a:t>/c</a:t>
            </a:r>
            <a:r>
              <a:rPr lang="en-US" sz="2800" b="1" baseline="30000" dirty="0" smtClean="0">
                <a:solidFill>
                  <a:srgbClr val="C00000"/>
                </a:solidFill>
              </a:rPr>
              <a:t>2</a:t>
            </a:r>
            <a:endParaRPr lang="ru-RU" sz="2800" b="1" baseline="30000" dirty="0" smtClean="0">
              <a:solidFill>
                <a:srgbClr val="C00000"/>
              </a:solidFill>
            </a:endParaRPr>
          </a:p>
          <a:p>
            <a:pPr algn="just"/>
            <a:endParaRPr lang="ru-RU" sz="2800" b="1" baseline="30000" dirty="0">
              <a:solidFill>
                <a:srgbClr val="C00000"/>
              </a:solidFill>
            </a:endParaRPr>
          </a:p>
          <a:p>
            <a:pPr algn="just"/>
            <a:r>
              <a:rPr lang="ru-RU" sz="2400" b="1" dirty="0" smtClean="0"/>
              <a:t>С увеличением высоты ускорение свободного падения уменьшается.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20482" name="AutoShape 2" descr="https://funforkids.ru/pictures/exercise/exercise06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s://funforkids.ru/pictures/exercise/exercise06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5" name="Picture 5" descr="C:\Users\user\Desktop\exercise06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010" y="3908318"/>
            <a:ext cx="2410082" cy="3214635"/>
          </a:xfrm>
          <a:prstGeom prst="rect">
            <a:avLst/>
          </a:prstGeom>
          <a:noFill/>
        </p:spPr>
      </p:pic>
      <p:graphicFrame>
        <p:nvGraphicFramePr>
          <p:cNvPr id="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851774"/>
              </p:ext>
            </p:extLst>
          </p:nvPr>
        </p:nvGraphicFramePr>
        <p:xfrm>
          <a:off x="356322" y="1427109"/>
          <a:ext cx="2027238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Формула" r:id="rId4" imgW="622080" imgH="393480" progId="Equation.3">
                  <p:embed/>
                </p:oleObj>
              </mc:Choice>
              <mc:Fallback>
                <p:oleObj name="Формула" r:id="rId4" imgW="622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22" y="1427109"/>
                        <a:ext cx="2027238" cy="1214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5" descr="Рис4.jpg"/>
          <p:cNvPicPr>
            <a:picLocks noChangeAspect="1"/>
          </p:cNvPicPr>
          <p:nvPr/>
        </p:nvPicPr>
        <p:blipFill>
          <a:blip r:embed="rId6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76" y="2551992"/>
            <a:ext cx="1296987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03.kakprosto.ru/tumb/680/images/article/2011/5/5/1_5254fbb8585ce5254fbb85860d.jpg"/>
          <p:cNvPicPr>
            <a:picLocks noChangeAspect="1" noChangeArrowheads="1"/>
          </p:cNvPicPr>
          <p:nvPr/>
        </p:nvPicPr>
        <p:blipFill>
          <a:blip r:embed="rId2"/>
          <a:srcRect l="9375"/>
          <a:stretch>
            <a:fillRect/>
          </a:stretch>
        </p:blipFill>
        <p:spPr bwMode="auto">
          <a:xfrm>
            <a:off x="928661" y="857232"/>
            <a:ext cx="3452833" cy="51435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86182" y="500042"/>
            <a:ext cx="478634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Эксперимент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28926" y="2786058"/>
            <a:ext cx="5715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Используем для опыта монету и кружок из бумаги такого же размера, комок бумаги.</a:t>
            </a:r>
          </a:p>
          <a:p>
            <a:endParaRPr lang="ru-RU" sz="2400" dirty="0" smtClean="0"/>
          </a:p>
          <a:p>
            <a:pPr algn="just"/>
            <a:r>
              <a:rPr lang="ru-RU" sz="2400" dirty="0" smtClean="0"/>
              <a:t>В присутствии воздушной среды бумага падает медленнее.</a:t>
            </a:r>
            <a:endParaRPr lang="ru-RU" sz="2400" dirty="0"/>
          </a:p>
        </p:txBody>
      </p:sp>
      <p:pic>
        <p:nvPicPr>
          <p:cNvPr id="6" name="Picture 3" descr="C:\Users\user\Desktop\Trubka_Nyutonan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5214950"/>
            <a:ext cx="56261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265</TotalTime>
  <Words>1341</Words>
  <Application>Microsoft Office PowerPoint</Application>
  <PresentationFormat>Экран (4:3)</PresentationFormat>
  <Paragraphs>168</Paragraphs>
  <Slides>32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32</vt:i4>
      </vt:variant>
    </vt:vector>
  </HeadingPairs>
  <TitlesOfParts>
    <vt:vector size="44" baseType="lpstr">
      <vt:lpstr>Arial</vt:lpstr>
      <vt:lpstr>Calibri</vt:lpstr>
      <vt:lpstr>Cambria</vt:lpstr>
      <vt:lpstr>Cambria Math</vt:lpstr>
      <vt:lpstr>Symbol</vt:lpstr>
      <vt:lpstr>Times New Roman</vt:lpstr>
      <vt:lpstr>Wingdings</vt:lpstr>
      <vt:lpstr>Wingdings 3</vt:lpstr>
      <vt:lpstr>Тема1</vt:lpstr>
      <vt:lpstr>Формула</vt:lpstr>
      <vt:lpstr>Точечный рисунок</vt:lpstr>
      <vt:lpstr>Equation.3</vt:lpstr>
      <vt:lpstr>Презентация PowerPoint</vt:lpstr>
      <vt:lpstr>Какое наиболее часто встречающееся движение с постоянным ускорением?</vt:lpstr>
      <vt:lpstr>Свободное падение тел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Движение с постоянным ускорением свободного падения.</vt:lpstr>
      <vt:lpstr>Презентация PowerPoint</vt:lpstr>
      <vt:lpstr>Презентация PowerPoint</vt:lpstr>
      <vt:lpstr>Виды свободного падения тел</vt:lpstr>
      <vt:lpstr>Тело падает с высоты h без начальной скорости</vt:lpstr>
      <vt:lpstr>Тело брошено вертикально вверх</vt:lpstr>
      <vt:lpstr>Реши задачу</vt:lpstr>
      <vt:lpstr>Реши задачу</vt:lpstr>
      <vt:lpstr>Реши задачу</vt:lpstr>
      <vt:lpstr>Реши задачу</vt:lpstr>
      <vt:lpstr>Реши задачу</vt:lpstr>
      <vt:lpstr>Реши задачу</vt:lpstr>
      <vt:lpstr>Реши задачу</vt:lpstr>
      <vt:lpstr>Реши задачу</vt:lpstr>
      <vt:lpstr>Реши задачу</vt:lpstr>
      <vt:lpstr>Реши задачу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Фоминова</dc:creator>
  <cp:lastModifiedBy>ADSA</cp:lastModifiedBy>
  <cp:revision>37</cp:revision>
  <dcterms:created xsi:type="dcterms:W3CDTF">2022-08-22T20:20:49Z</dcterms:created>
  <dcterms:modified xsi:type="dcterms:W3CDTF">2022-10-08T04:10:14Z</dcterms:modified>
</cp:coreProperties>
</file>