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2304-D3B1-4E64-AC80-472E4B03E2D5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CE03-030F-483F-8449-0919BCE8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0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ic.academic.ru/dic.nsf/ruwiki/157859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dic.academic.ru/dic.nsf/ruwiki/1054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.academic.ru/dic.nsf/ruwiki/1641733" TargetMode="External"/><Relationship Id="rId5" Type="http://schemas.openxmlformats.org/officeDocument/2006/relationships/hyperlink" Target="https://dic.academic.ru/dic.nsf/ruwiki/17613" TargetMode="External"/><Relationship Id="rId4" Type="http://schemas.openxmlformats.org/officeDocument/2006/relationships/hyperlink" Target="https://dic.academic.ru/dic.nsf/ruwiki/47851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3_%D0%BE%D0%BA%D1%82%D1%8F%D0%B1%D1%80%D1%8F" TargetMode="External"/><Relationship Id="rId13" Type="http://schemas.openxmlformats.org/officeDocument/2006/relationships/hyperlink" Target="https://ru.wikipedia.org/wiki/%D0%90%D0%BB%D0%B6%D0%B8%D1%80_(%D0%B3%D0%BE%D1%80%D0%BE%D0%B4)" TargetMode="External"/><Relationship Id="rId18" Type="http://schemas.openxmlformats.org/officeDocument/2006/relationships/hyperlink" Target="https://ru.wikipedia.org/wiki/13_%D0%BC%D0%B0%D1%8F" TargetMode="External"/><Relationship Id="rId3" Type="http://schemas.openxmlformats.org/officeDocument/2006/relationships/hyperlink" Target="https://ru.wikipedia.org/wiki/%D0%95%D0%B3%D0%B8%D0%BF%D0%B5%D1%82" TargetMode="External"/><Relationship Id="rId7" Type="http://schemas.openxmlformats.org/officeDocument/2006/relationships/hyperlink" Target="https://ru.wikipedia.org/wiki/1942_%D0%B3%D0%BE%D0%B4" TargetMode="External"/><Relationship Id="rId12" Type="http://schemas.openxmlformats.org/officeDocument/2006/relationships/hyperlink" Target="https://ru.wikipedia.org/wiki/%D0%A4%D1%80%D0%B0%D0%BD%D1%86%D1%83%D0%B7%D1%81%D0%BA%D0%BE%D0%B5_%D0%9C%D0%B0%D1%80%D0%BE%D0%BA%D0%BA%D0%BE" TargetMode="External"/><Relationship Id="rId17" Type="http://schemas.openxmlformats.org/officeDocument/2006/relationships/hyperlink" Target="https://ru.wikipedia.org/wiki/%D0%A2%D1%83%D0%BD%D0%B8%D1%81" TargetMode="External"/><Relationship Id="rId2" Type="http://schemas.openxmlformats.org/officeDocument/2006/relationships/hyperlink" Target="https://ru.wikipedia.org/wiki/%D0%A1%D0%B5%D0%B2%D0%B5%D1%80%D0%BD%D0%B0%D1%8F_%D0%90%D1%84%D1%80%D0%B8%D0%BA%D0%B0" TargetMode="External"/><Relationship Id="rId16" Type="http://schemas.openxmlformats.org/officeDocument/2006/relationships/hyperlink" Target="https://ru.wikipedia.org/wiki/%D0%AD%D0%B9%D0%B7%D0%B5%D0%BD%D1%85%D0%B0%D1%83%D1%8D%D1%80,_%D0%94%D1%83%D0%B0%D0%B9%D1%82_%D0%94%D1%8D%D0%B2%D0%B8%D0%B4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40_%D0%B3%D0%BE%D0%B4" TargetMode="External"/><Relationship Id="rId11" Type="http://schemas.openxmlformats.org/officeDocument/2006/relationships/hyperlink" Target="https://ru.wikipedia.org/wiki/%D0%9A%D0%B0%D1%81%D0%B0%D0%B1%D0%BB%D0%B0%D0%BD%D0%BA%D0%B0_(%D0%9C%D0%B0%D1%80%D0%BE%D0%BA%D0%BA%D0%BE)" TargetMode="External"/><Relationship Id="rId5" Type="http://schemas.openxmlformats.org/officeDocument/2006/relationships/hyperlink" Target="https://ru.wikipedia.org/wiki/%D0%92%D1%82%D0%BE%D1%80%D0%B0%D1%8F_%D0%BC%D0%B8%D1%80%D0%BE%D0%B2%D0%B0%D1%8F_%D0%B2%D0%BE%D0%B9%D0%BD%D0%B0" TargetMode="External"/><Relationship Id="rId15" Type="http://schemas.openxmlformats.org/officeDocument/2006/relationships/hyperlink" Target="https://ru.wikipedia.org/wiki/%D0%9C%D0%B0%D1%80%D0%BE%D0%BA%D0%BA%D0%B0%D0%BD%D0%BE-%D0%B0%D0%BB%D0%B6%D0%B8%D1%80%D1%81%D0%BA%D0%B0%D1%8F_%D0%BE%D0%BF%D0%B5%D1%80%D0%B0%D1%86%D0%B8%D1%8F" TargetMode="External"/><Relationship Id="rId10" Type="http://schemas.openxmlformats.org/officeDocument/2006/relationships/hyperlink" Target="https://ru.wikipedia.org/wiki/%D0%AD%D0%BB%D1%8C-%D0%90%D0%BB%D0%B0%D0%BC%D0%B5%D0%B9%D0%BD" TargetMode="External"/><Relationship Id="rId19" Type="http://schemas.openxmlformats.org/officeDocument/2006/relationships/hyperlink" Target="https://ru.wikipedia.org/wiki/1943_%D0%B3%D0%BE%D0%B4" TargetMode="External"/><Relationship Id="rId4" Type="http://schemas.openxmlformats.org/officeDocument/2006/relationships/hyperlink" Target="https://ru.wikipedia.org/wiki/%D0%9C%D0%B0%D0%B3%D1%80%D0%B8%D0%B1" TargetMode="External"/><Relationship Id="rId9" Type="http://schemas.openxmlformats.org/officeDocument/2006/relationships/hyperlink" Target="https://ru.wikipedia.org/wiki/%D0%9C%D0%BE%D0%BD%D1%82%D0%B3%D0%BE%D0%BC%D0%B5%D1%80%D0%B8,_%D0%91%D0%B5%D1%80%D0%BD%D0%B0%D1%80%D0%B4_%D0%9B%D0%BE%D1%83" TargetMode="External"/><Relationship Id="rId14" Type="http://schemas.openxmlformats.org/officeDocument/2006/relationships/hyperlink" Target="https://ru.wikipedia.org/wiki/%D0%90%D0%BB%D0%B6%D0%B8%D1%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2_%D0%B3%D0%BE%D0%B4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ru.wikipedia.org/wiki/%D0%AD%D0%BB%D1%8C-%D0%90%D0%BB%D0%B0%D0%BC%D0%B5%D0%B9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ru.wikipedia.org/wiki/%D0%9C%D1%83%D1%81%D1%81%D0%BE%D0%BB%D0%B8%D0%BD%D0%B8" TargetMode="External"/><Relationship Id="rId4" Type="http://schemas.openxmlformats.org/officeDocument/2006/relationships/hyperlink" Target="https://ru.wikipedia.org/wiki/%D0%93%D0%BE%D1%81%D1%83%D0%B4%D0%B0%D1%80%D1%81%D1%82%D0%B2%D0%B5%D0%BD%D0%BD%D1%8B%D0%B9_%D0%BF%D0%B5%D1%80%D0%B5%D0%B2%D0%BE%D1%80%D0%BE%D1%82_%D0%B2_%D0%98%D1%82%D0%B0%D0%BB%D0%B8%D0%B8_(1943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Сражения Второй Мировой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11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Высадка союзников в Сицилии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45720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В июле 1943 года союзные англо – американские войска высадились  на о. Сицилия.  Появление вражеских войск на собственной территории вызвало кризис фашистского режима в Италии.  Дуче Муссолини был арестован. Новое правительство возглавил маршал </a:t>
            </a:r>
            <a:r>
              <a:rPr lang="ru-RU" sz="2000" dirty="0" err="1" smtClean="0"/>
              <a:t>Бадольо</a:t>
            </a:r>
            <a:r>
              <a:rPr lang="ru-RU" sz="2000" dirty="0" smtClean="0"/>
              <a:t>. Фашистская партия была распущена, амнистировали политзаключённых, были начаты тайные переговоры с союзниками. 3 сентября произошла высадка на </a:t>
            </a:r>
            <a:r>
              <a:rPr lang="ru-RU" sz="2000" dirty="0" err="1" smtClean="0"/>
              <a:t>Аппенинском</a:t>
            </a:r>
            <a:r>
              <a:rPr lang="ru-RU" sz="2000" dirty="0" smtClean="0"/>
              <a:t> п-ове и в тот же день </a:t>
            </a:r>
            <a:r>
              <a:rPr lang="ru-RU" sz="2000" dirty="0" err="1" smtClean="0"/>
              <a:t>Бадольо</a:t>
            </a:r>
            <a:r>
              <a:rPr lang="ru-RU" sz="2000" dirty="0" smtClean="0"/>
              <a:t> подписал перемирие с Объединёнными Нациями. Итальянские войска прекратили сопротивление. </a:t>
            </a:r>
          </a:p>
          <a:p>
            <a:pPr>
              <a:buNone/>
            </a:pPr>
            <a:r>
              <a:rPr lang="ru-RU" sz="2000" dirty="0" smtClean="0"/>
              <a:t>С севера в Италию вошли немецкие войска.  </a:t>
            </a:r>
            <a:r>
              <a:rPr lang="ru-RU" sz="2000" dirty="0" err="1" smtClean="0"/>
              <a:t>Муссолиниосвободили</a:t>
            </a:r>
            <a:r>
              <a:rPr lang="ru-RU" sz="2000" dirty="0" smtClean="0"/>
              <a:t> из-под стражи. </a:t>
            </a:r>
            <a:r>
              <a:rPr lang="ru-RU" sz="2000" dirty="0" err="1" smtClean="0"/>
              <a:t>Бадольо</a:t>
            </a:r>
            <a:r>
              <a:rPr lang="ru-RU" sz="2000" dirty="0" smtClean="0"/>
              <a:t> объявил войну Германии. </a:t>
            </a:r>
            <a:endParaRPr lang="ru-RU" sz="2000" dirty="0"/>
          </a:p>
        </p:txBody>
      </p:sp>
      <p:sp>
        <p:nvSpPr>
          <p:cNvPr id="22530" name="AutoShape 2" descr="Бенито Муссолини. Фашизм в Ита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43000"/>
            <a:ext cx="2352675" cy="2761836"/>
          </a:xfrm>
          <a:prstGeom prst="rect">
            <a:avLst/>
          </a:prstGeom>
          <a:noFill/>
        </p:spPr>
      </p:pic>
      <p:pic>
        <p:nvPicPr>
          <p:cNvPr id="22533" name="Picture 5" descr="Высадка союзников на сицилии. история второй мировой вой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67200"/>
            <a:ext cx="431452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сражения за </a:t>
            </a:r>
            <a:r>
              <a:rPr lang="ru-RU" dirty="0" err="1" smtClean="0"/>
              <a:t>Гуадалканал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5334000" cy="594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Сражение проходило с 7 августа 1942 по 9 февраля 1943 года. </a:t>
            </a:r>
            <a:r>
              <a:rPr lang="ru-RU" sz="1800" b="1" dirty="0" smtClean="0"/>
              <a:t>Операция </a:t>
            </a:r>
            <a:r>
              <a:rPr lang="ru-RU" sz="1800" b="1" dirty="0" err="1" smtClean="0"/>
              <a:t>Уотчтауэр</a:t>
            </a:r>
            <a:r>
              <a:rPr lang="ru-RU" sz="1800" b="1" dirty="0" smtClean="0"/>
              <a:t>   ш</a:t>
            </a:r>
            <a:r>
              <a:rPr lang="ru-RU" sz="1800" dirty="0" smtClean="0"/>
              <a:t>ла на земле, в воздухе, на воде и под водой между силами </a:t>
            </a:r>
            <a:r>
              <a:rPr lang="ru-RU" sz="1800" u="sng" dirty="0" smtClean="0">
                <a:hlinkClick r:id="rId2"/>
              </a:rPr>
              <a:t>Союзников</a:t>
            </a:r>
            <a:r>
              <a:rPr lang="ru-RU" sz="1800" dirty="0" smtClean="0"/>
              <a:t> и </a:t>
            </a:r>
            <a:r>
              <a:rPr lang="ru-RU" sz="1800" u="sng" dirty="0" smtClean="0">
                <a:hlinkClick r:id="rId3"/>
              </a:rPr>
              <a:t>Японии</a:t>
            </a:r>
            <a:r>
              <a:rPr lang="ru-RU" sz="1800" dirty="0" smtClean="0"/>
              <a:t>. Боевые действия велись на острове </a:t>
            </a:r>
            <a:r>
              <a:rPr lang="ru-RU" sz="1800" u="sng" dirty="0" err="1" smtClean="0">
                <a:hlinkClick r:id="rId4"/>
              </a:rPr>
              <a:t>Гуадалканал</a:t>
            </a:r>
            <a:r>
              <a:rPr lang="ru-RU" sz="1800" dirty="0" smtClean="0"/>
              <a:t> (</a:t>
            </a:r>
            <a:r>
              <a:rPr lang="ru-RU" sz="1800" u="sng" dirty="0" smtClean="0">
                <a:hlinkClick r:id="rId5"/>
              </a:rPr>
              <a:t>Соломоновы Острова</a:t>
            </a:r>
            <a:r>
              <a:rPr lang="ru-RU" sz="1800" dirty="0" smtClean="0"/>
              <a:t>) и вокруг него. </a:t>
            </a:r>
            <a:r>
              <a:rPr lang="ru-RU" sz="1800" dirty="0" err="1" smtClean="0"/>
              <a:t>Гуадалканальская</a:t>
            </a:r>
            <a:r>
              <a:rPr lang="ru-RU" sz="1800" dirty="0" smtClean="0"/>
              <a:t> кампания была частью стратегического плана Союзников защитить маршруты океанских конвоев между США, Австралией и Новой Зеландией. Начатая через несколько месяцев после начала битвы за </a:t>
            </a:r>
            <a:r>
              <a:rPr lang="ru-RU" sz="1800" dirty="0" err="1" smtClean="0"/>
              <a:t>Кокодский</a:t>
            </a:r>
            <a:r>
              <a:rPr lang="ru-RU" sz="1800" dirty="0" smtClean="0"/>
              <a:t> тракт, она стала вторым крупным наступлением сил </a:t>
            </a:r>
            <a:r>
              <a:rPr lang="ru-RU" sz="1800" u="sng" dirty="0" smtClean="0">
                <a:hlinkClick r:id="rId2"/>
              </a:rPr>
              <a:t>Союзников</a:t>
            </a:r>
            <a:r>
              <a:rPr lang="ru-RU" sz="1800" dirty="0" smtClean="0"/>
              <a:t> против </a:t>
            </a:r>
            <a:r>
              <a:rPr lang="ru-RU" sz="1800" u="sng" dirty="0" smtClean="0">
                <a:hlinkClick r:id="rId3"/>
              </a:rPr>
              <a:t>Японской империи</a:t>
            </a:r>
            <a:r>
              <a:rPr lang="ru-RU" sz="1800" dirty="0" smtClean="0"/>
              <a:t>.</a:t>
            </a:r>
            <a:r>
              <a:rPr lang="ru-RU" sz="1800" u="sng" baseline="300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Битва за </a:t>
            </a:r>
            <a:r>
              <a:rPr lang="ru-RU" sz="1800" dirty="0" err="1" smtClean="0"/>
              <a:t>Гуадалканал</a:t>
            </a:r>
            <a:r>
              <a:rPr lang="ru-RU" sz="1800" dirty="0" smtClean="0"/>
              <a:t> часто называется переломным событием в боевых действиях на Тихом океане, поскольку она ознаменовала окончательную утрату Японией </a:t>
            </a:r>
            <a:r>
              <a:rPr lang="ru-RU" sz="1800" u="sng" dirty="0" err="1" smtClean="0">
                <a:hlinkClick r:id="rId6"/>
              </a:rPr>
              <a:t>тстратегической</a:t>
            </a:r>
            <a:r>
              <a:rPr lang="ru-RU" sz="1800" u="sng" dirty="0" smtClean="0">
                <a:hlinkClick r:id="rId6"/>
              </a:rPr>
              <a:t> инициативы</a:t>
            </a:r>
            <a:r>
              <a:rPr lang="ru-RU" sz="1800" dirty="0" smtClean="0"/>
              <a:t> и переход союзников от обороны к наступлению.</a:t>
            </a:r>
            <a:endParaRPr lang="ru-RU" sz="1800" dirty="0"/>
          </a:p>
        </p:txBody>
      </p:sp>
      <p:sp>
        <p:nvSpPr>
          <p:cNvPr id="23554" name="AutoShape 2" descr="Битва за Гуадалканал | это... Что такое Битва за Гуадалканал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Семен\Desktop\maxresdefau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5800" y="4495800"/>
            <a:ext cx="3378200" cy="1900238"/>
          </a:xfrm>
          <a:prstGeom prst="rect">
            <a:avLst/>
          </a:prstGeom>
          <a:noFill/>
        </p:spPr>
      </p:pic>
      <p:pic>
        <p:nvPicPr>
          <p:cNvPr id="23556" name="Picture 4" descr="C:\Users\Семен\Desktop\330px-GuadalcanalCloseu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1143000"/>
            <a:ext cx="34290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знать понятия: коренной перелом, стратегическая инициатива, антигитлеровская коалиция, ленд-лиз, Атлантическая хартия.</a:t>
            </a:r>
          </a:p>
          <a:p>
            <a:pPr>
              <a:buNone/>
            </a:pPr>
            <a:r>
              <a:rPr lang="ru-RU" dirty="0" smtClean="0"/>
              <a:t> Знать важнейшие сражения коренного перелома с датами и   значением.</a:t>
            </a:r>
          </a:p>
          <a:p>
            <a:pPr>
              <a:buNone/>
            </a:pPr>
            <a:r>
              <a:rPr lang="ru-RU" dirty="0" smtClean="0"/>
              <a:t>Посмотреть документальные фильмы о  японском «отряде 731</a:t>
            </a:r>
            <a:r>
              <a:rPr lang="ru-RU" smtClean="0"/>
              <a:t>»- любой.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Антигитлеровская коалиция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181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Нападение Германии на СССР положило начало складыванию антигитлеровской коалиции. </a:t>
            </a:r>
          </a:p>
          <a:p>
            <a:pPr>
              <a:buNone/>
            </a:pPr>
            <a:r>
              <a:rPr lang="ru-RU" sz="2000" dirty="0" smtClean="0"/>
              <a:t>12 июля 1941 года было подписано  </a:t>
            </a:r>
            <a:r>
              <a:rPr lang="ru-RU" sz="2000" dirty="0" err="1" smtClean="0"/>
              <a:t>советско</a:t>
            </a:r>
            <a:r>
              <a:rPr lang="ru-RU" sz="2000" dirty="0" smtClean="0"/>
              <a:t>- английское соглашение о сотрудничестве; стороны обязались не заключать сепаратного мира с Германией; 24 июня о своей поддержке заявил Рузвельт;</a:t>
            </a:r>
          </a:p>
          <a:p>
            <a:pPr>
              <a:buNone/>
            </a:pPr>
            <a:r>
              <a:rPr lang="ru-RU" sz="2000" dirty="0" smtClean="0"/>
              <a:t>1 октября в Москве было подписано первое трёхстороннее соглашение о помощи союзников СССР и первые их танки и самолёты сражались уже под Москвой.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В августе 1941 года </a:t>
            </a:r>
            <a:r>
              <a:rPr lang="ru-RU" sz="2000" dirty="0" smtClean="0"/>
              <a:t>США и Великобритания подписали </a:t>
            </a:r>
            <a:r>
              <a:rPr lang="ru-RU" sz="2000" b="1" dirty="0" smtClean="0"/>
              <a:t>Атлантическую хартию-заявление о целях союзников во Второй Мировой войне: о создании более </a:t>
            </a:r>
            <a:r>
              <a:rPr lang="ru-RU" sz="2000" dirty="0" smtClean="0"/>
              <a:t>справедливого и безопасного мира на основе отказа от применения силы.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C:\Users\Семен\Desktop\regnum_picture_1623430988186003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787775" cy="290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Операция «Согласие»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5105400" cy="6096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80 лет назад СССР и Великобритания ввели войска на территорию Ирана в рамках операции под кодовым названием «Согласие». По словам историков, Москва и Лондон были вынуждены пойти на этот шаг из-за усиления внешнеполитических позиций Третьего рейха в Ближневосточном регионе. Если бы нацистам, имевшим определённое влияние на официальный Тегеран, удалось втянуть его в войну, это стало бы тяжёлым ударом для всей антигитлеровской коалиции. </a:t>
            </a:r>
            <a:r>
              <a:rPr lang="ru-RU" b="1" dirty="0" smtClean="0"/>
              <a:t>«Проведя Иранскую операцию, Советский Союз ликвидировал потенциальную угрозу с юга как от действий немцев в самом Иране, так и от потенциального вступления в войну Турции. Кроме того, присутствие в регионе раскрыло перед антигитлеровской коалицией дополнительные экономические и инфраструктурные возможности», —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25 августа 1941 </a:t>
            </a:r>
            <a:r>
              <a:rPr lang="ru-RU" dirty="0" smtClean="0"/>
              <a:t>года Вооружённые силы СССР и Великобритании приступили к реализации операции под кодовым названием </a:t>
            </a:r>
            <a:r>
              <a:rPr lang="ru-RU" b="1" dirty="0" smtClean="0"/>
              <a:t>«Согласие».</a:t>
            </a:r>
            <a:r>
              <a:rPr lang="ru-RU" dirty="0" smtClean="0"/>
              <a:t> Подразделения союзников вошли на территорию Ирана, предотвратив попытки втягивания Тегерана во Вторую мировую войну на стороне гитлеровской Германии.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Семен\Desktop\612504efae5ac9526031b2c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427" y="609600"/>
            <a:ext cx="4132573" cy="2667000"/>
          </a:xfrm>
          <a:prstGeom prst="rect">
            <a:avLst/>
          </a:prstGeom>
          <a:noFill/>
        </p:spPr>
      </p:pic>
      <p:pic>
        <p:nvPicPr>
          <p:cNvPr id="2051" name="Picture 3" descr="C:\Users\Семен\Desktop\Нефтяные_концессии_отказанные_СССР_и_предоставленные_Великобритан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327093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Антигитлеровская коалиция  </a:t>
            </a:r>
            <a:r>
              <a:rPr lang="ru-RU" dirty="0" err="1" smtClean="0"/>
              <a:t>ленд</a:t>
            </a:r>
            <a:r>
              <a:rPr lang="ru-RU" dirty="0" smtClean="0"/>
              <a:t> -</a:t>
            </a:r>
            <a:r>
              <a:rPr lang="ru-RU" dirty="0" err="1" smtClean="0"/>
              <a:t>лиз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51816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В ноябре 1941 года на СССР было распространено соглашение о </a:t>
            </a:r>
            <a:r>
              <a:rPr lang="ru-RU" sz="2000" dirty="0" err="1" smtClean="0"/>
              <a:t>ленд</a:t>
            </a:r>
            <a:r>
              <a:rPr lang="ru-RU" sz="2000" dirty="0" smtClean="0"/>
              <a:t> – </a:t>
            </a:r>
            <a:r>
              <a:rPr lang="ru-RU" sz="2000" dirty="0" err="1" smtClean="0"/>
              <a:t>лизе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1 января 1942 года 26 государств подписали Декларацию Объединённых Наций, присоединившись к целям Атлантической хартии.</a:t>
            </a:r>
          </a:p>
          <a:p>
            <a:pPr>
              <a:buNone/>
            </a:pPr>
            <a:r>
              <a:rPr lang="ru-RU" sz="2000" dirty="0" smtClean="0"/>
              <a:t>Первоначально </a:t>
            </a:r>
            <a:r>
              <a:rPr lang="ru-RU" sz="2000" b="1" dirty="0" smtClean="0"/>
              <a:t>планировалось открыть второй фронт в 1942 </a:t>
            </a:r>
            <a:r>
              <a:rPr lang="ru-RU" sz="2000" dirty="0" smtClean="0"/>
              <a:t>году, но попытка высадить десант в районе Дьеппа в северной Франции провалилась. Открытие второго фронта стало главной проблемой антигитлеровской коалиции.</a:t>
            </a:r>
          </a:p>
          <a:p>
            <a:pPr>
              <a:buNone/>
            </a:pPr>
            <a:r>
              <a:rPr lang="ru-RU" sz="2000" dirty="0" smtClean="0"/>
              <a:t> Другой проблемой стала  </a:t>
            </a:r>
            <a:r>
              <a:rPr lang="ru-RU" sz="2000" b="1" dirty="0" smtClean="0"/>
              <a:t>помощь союзников </a:t>
            </a:r>
            <a:r>
              <a:rPr lang="ru-RU" sz="2000" dirty="0" smtClean="0"/>
              <a:t>СССР. Поставки в СССР начались в </a:t>
            </a:r>
            <a:r>
              <a:rPr lang="ru-RU" sz="2000" b="1" dirty="0" smtClean="0"/>
              <a:t>ноябре 1941 </a:t>
            </a:r>
            <a:r>
              <a:rPr lang="ru-RU" sz="2000" dirty="0" smtClean="0"/>
              <a:t>года через Мурманск, Архангельск, Иран и дальний восток. Первая партия из 50 </a:t>
            </a:r>
            <a:r>
              <a:rPr lang="ru-RU" sz="2000" b="1" dirty="0" smtClean="0"/>
              <a:t>грузовиков </a:t>
            </a:r>
            <a:r>
              <a:rPr lang="ru-RU" sz="2000" b="1" dirty="0" err="1" smtClean="0"/>
              <a:t>Dodge</a:t>
            </a:r>
            <a:r>
              <a:rPr lang="ru-RU" sz="2000" b="1" dirty="0" smtClean="0"/>
              <a:t> </a:t>
            </a:r>
            <a:r>
              <a:rPr lang="ru-RU" sz="2000" dirty="0" smtClean="0"/>
              <a:t>была отправлена в СССР 23 февраля 1942 года.</a:t>
            </a:r>
            <a:endParaRPr lang="ru-RU" sz="2000" dirty="0"/>
          </a:p>
        </p:txBody>
      </p:sp>
      <p:pic>
        <p:nvPicPr>
          <p:cNvPr id="3074" name="Picture 2" descr="C:\Users\Семен\Desktop\lend_13a_2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657600" cy="2438400"/>
          </a:xfrm>
          <a:prstGeom prst="rect">
            <a:avLst/>
          </a:prstGeom>
          <a:noFill/>
        </p:spPr>
      </p:pic>
      <p:pic>
        <p:nvPicPr>
          <p:cNvPr id="3075" name="Picture 3" descr="C:\Users\Семен\Desktop\lend_11a_2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05200"/>
            <a:ext cx="3838923" cy="2629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Антигитлеровская коалиция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29448"/>
              </p:ext>
            </p:extLst>
          </p:nvPr>
        </p:nvGraphicFramePr>
        <p:xfrm>
          <a:off x="457200" y="1219199"/>
          <a:ext cx="5715000" cy="5299813"/>
        </p:xfrm>
        <a:graphic>
          <a:graphicData uri="http://schemas.openxmlformats.org/drawingml/2006/table">
            <a:tbl>
              <a:tblPr/>
              <a:tblGrid>
                <a:gridCol w="2857500"/>
                <a:gridCol w="2857500"/>
              </a:tblGrid>
              <a:tr h="568411">
                <a:tc>
                  <a:txBody>
                    <a:bodyPr/>
                    <a:lstStyle/>
                    <a:p>
                      <a:r>
                        <a:rPr lang="ru-RU" b="1" i="1" dirty="0"/>
                        <a:t>Дата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/>
                        <a:t>Событие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1027">
                <a:tc>
                  <a:txBody>
                    <a:bodyPr/>
                    <a:lstStyle/>
                    <a:p>
                      <a:r>
                        <a:rPr lang="ru-RU"/>
                        <a:t>26 мая 1942 года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В Лондоне подписано советско-британское соглашение о войне с Германией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1027">
                <a:tc>
                  <a:txBody>
                    <a:bodyPr/>
                    <a:lstStyle/>
                    <a:p>
                      <a:r>
                        <a:rPr lang="ru-RU"/>
                        <a:t>11 июня 1942 года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Подписано советско-американское соглашение о принципах взаимопомощи во время войны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335">
                <a:tc>
                  <a:txBody>
                    <a:bodyPr/>
                    <a:lstStyle/>
                    <a:p>
                      <a:r>
                        <a:rPr lang="ru-RU"/>
                        <a:t>28 ноября-1 декабря 1943 года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Тегеранская конференция, посвященная выработке стратегии войны против Германии, а также открытию второго фронта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6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Военные действия в Тихом океане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838200"/>
            <a:ext cx="45720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err="1" smtClean="0"/>
              <a:t>Пёрл-Харбор</a:t>
            </a:r>
            <a:r>
              <a:rPr lang="ru-RU" sz="2000" dirty="0" smtClean="0"/>
              <a:t> — военно-морская база США в центральной части Тихого океана на о. </a:t>
            </a:r>
            <a:r>
              <a:rPr lang="ru-RU" sz="2000" dirty="0" err="1" smtClean="0"/>
              <a:t>Оаху</a:t>
            </a:r>
            <a:r>
              <a:rPr lang="ru-RU" sz="2000" dirty="0" smtClean="0"/>
              <a:t>, где находились главные силы американского Тихоокеанского флота. Нападением 7 декабря 1941 года на </a:t>
            </a:r>
            <a:r>
              <a:rPr lang="ru-RU" sz="2000" dirty="0" err="1" smtClean="0"/>
              <a:t>Пёрл-Харбор</a:t>
            </a:r>
            <a:r>
              <a:rPr lang="ru-RU" sz="2000" dirty="0" smtClean="0"/>
              <a:t> Япония развязала войну на Тихом океане.</a:t>
            </a:r>
          </a:p>
          <a:p>
            <a:pPr>
              <a:buNone/>
            </a:pPr>
            <a:r>
              <a:rPr lang="ru-RU" sz="2000" dirty="0" smtClean="0"/>
              <a:t>Таким образом, к 10 часам утра </a:t>
            </a:r>
            <a:r>
              <a:rPr lang="ru-RU" sz="2000" b="1" dirty="0" smtClean="0"/>
              <a:t>7 декабря американский флот на Тихом океане фактически перестал существовать. </a:t>
            </a:r>
            <a:r>
              <a:rPr lang="ru-RU" sz="2000" dirty="0" smtClean="0"/>
              <a:t>Если к началу войны соотношение боевой мощи американского и японского флотов было равно 10:7,5 (История войны на Тихом океане. Т.З. С. 266), то теперь соотношение в крупных кораблях изменилось в пользу японских военно-морских сил. Японцы в первый же день военных действий завоевали господство на море и получили возможность проводить широкие наступательные операции на Филиппинах, в Малайе и в Голландской Индии.</a:t>
            </a:r>
            <a:endParaRPr lang="ru-RU" sz="2000" dirty="0"/>
          </a:p>
        </p:txBody>
      </p:sp>
      <p:pic>
        <p:nvPicPr>
          <p:cNvPr id="4098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4196065" cy="2743200"/>
          </a:xfrm>
          <a:prstGeom prst="rect">
            <a:avLst/>
          </a:prstGeom>
          <a:noFill/>
        </p:spPr>
      </p:pic>
      <p:pic>
        <p:nvPicPr>
          <p:cNvPr id="4100" name="Picture 4" descr="C:\Users\Семен\Desktop\14811086282100270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5599"/>
            <a:ext cx="4343400" cy="2910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Военные действия в Тихом океане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2362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Одним из первых сражений коренного перелома во Второй Мировой войне стала </a:t>
            </a:r>
            <a:r>
              <a:rPr lang="ru-RU" sz="2000" b="1" dirty="0" smtClean="0"/>
              <a:t>победа американского флота у атолла </a:t>
            </a:r>
            <a:r>
              <a:rPr lang="ru-RU" sz="2000" b="1" dirty="0" err="1" smtClean="0"/>
              <a:t>Мидуэй</a:t>
            </a:r>
            <a:r>
              <a:rPr lang="ru-RU" sz="2000" b="1" dirty="0" smtClean="0"/>
              <a:t>  3-4 июня 1942 года</a:t>
            </a:r>
            <a:r>
              <a:rPr lang="ru-RU" sz="2000" dirty="0" smtClean="0"/>
              <a:t>. Японская эскадра попыталась незаметно подойти к острову и захватить его, но США раскрыли замысел и заранее подтянули дополнительные силы.  4 лучших японских авианосца были потоплены. Япония отказалась от наступательных действий в Тихом океане.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123" name="Picture 3" descr="C:\Users\Семен\Desktop\1-ef46584a227363d48881a17ae36d71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5977467" cy="3362325"/>
          </a:xfrm>
          <a:prstGeom prst="rect">
            <a:avLst/>
          </a:prstGeom>
          <a:noFill/>
        </p:spPr>
      </p:pic>
      <p:pic>
        <p:nvPicPr>
          <p:cNvPr id="6" name="Picture 2" descr="C:\Users\Семен\Desktop\1218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496" y="4141361"/>
            <a:ext cx="4649504" cy="2716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r>
              <a:rPr lang="ru-RU" sz="2800" b="1" dirty="0" smtClean="0"/>
              <a:t>Война в Северной Африке</a:t>
            </a:r>
            <a:r>
              <a:rPr lang="ru-RU" sz="2800" dirty="0" smtClean="0"/>
              <a:t> </a:t>
            </a:r>
            <a:r>
              <a:rPr lang="ru-RU" sz="2800" b="1" dirty="0" smtClean="0"/>
              <a:t>10.06 1940 -13.05 1943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2971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военные действия между англо-американскими и итало-немецкими войсками в </a:t>
            </a:r>
            <a:r>
              <a:rPr lang="ru-RU" sz="1800" dirty="0" smtClean="0">
                <a:hlinkClick r:id="rId2" tooltip="Северная Африка"/>
              </a:rPr>
              <a:t>Северной Африке</a:t>
            </a:r>
            <a:r>
              <a:rPr lang="ru-RU" sz="1800" dirty="0" smtClean="0"/>
              <a:t> — на территории </a:t>
            </a:r>
            <a:r>
              <a:rPr lang="ru-RU" sz="1800" dirty="0" smtClean="0">
                <a:hlinkClick r:id="rId3" tooltip="Египет"/>
              </a:rPr>
              <a:t>Египта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4" tooltip="Магриб"/>
              </a:rPr>
              <a:t>Магриба</a:t>
            </a:r>
            <a:r>
              <a:rPr lang="ru-RU" sz="1800" dirty="0" smtClean="0"/>
              <a:t> во время </a:t>
            </a:r>
            <a:r>
              <a:rPr lang="ru-RU" sz="1800" dirty="0" smtClean="0">
                <a:hlinkClick r:id="rId5" tooltip="Вторая мировая война"/>
              </a:rPr>
              <a:t>Второй мировой войны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В сентябре </a:t>
            </a:r>
            <a:r>
              <a:rPr lang="ru-RU" sz="1800" dirty="0" smtClean="0">
                <a:hlinkClick r:id="rId6" tooltip="1940 год"/>
              </a:rPr>
              <a:t>1940 года</a:t>
            </a:r>
            <a:r>
              <a:rPr lang="ru-RU" sz="1800" dirty="0" smtClean="0"/>
              <a:t> — октябре </a:t>
            </a:r>
            <a:r>
              <a:rPr lang="ru-RU" sz="1800" dirty="0" smtClean="0">
                <a:hlinkClick r:id="rId7" tooltip="1942 год"/>
              </a:rPr>
              <a:t>1942 года</a:t>
            </a:r>
            <a:r>
              <a:rPr lang="ru-RU" sz="1800" dirty="0" smtClean="0"/>
              <a:t> в Северной Африке бои шли с переменным успехом. </a:t>
            </a:r>
            <a:r>
              <a:rPr lang="ru-RU" sz="1800" dirty="0" smtClean="0">
                <a:hlinkClick r:id="rId8" tooltip="23 октября"/>
              </a:rPr>
              <a:t>23 октября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7" tooltip="1942 год"/>
              </a:rPr>
              <a:t>1942 года</a:t>
            </a:r>
            <a:r>
              <a:rPr lang="ru-RU" sz="1800" dirty="0" smtClean="0"/>
              <a:t> 8-я британская армия генерала </a:t>
            </a:r>
            <a:r>
              <a:rPr lang="ru-RU" sz="1800" dirty="0" smtClean="0">
                <a:hlinkClick r:id="rId9" tooltip="Монтгомери, Бернард Лоу"/>
              </a:rPr>
              <a:t>Монтгомери</a:t>
            </a:r>
            <a:r>
              <a:rPr lang="ru-RU" sz="1800" dirty="0" smtClean="0"/>
              <a:t> перешла в наступление</a:t>
            </a:r>
            <a:r>
              <a:rPr lang="ru-RU" sz="1800" b="1" dirty="0" smtClean="0"/>
              <a:t>, прорвала фронт итало-немецких войск под </a:t>
            </a:r>
            <a:r>
              <a:rPr lang="ru-RU" sz="1800" b="1" dirty="0" smtClean="0">
                <a:hlinkClick r:id="rId10" tooltip="Эль-Аламейн"/>
              </a:rPr>
              <a:t>Эль-Аламейном</a:t>
            </a:r>
            <a:r>
              <a:rPr lang="ru-RU" sz="1800" b="1" dirty="0" smtClean="0"/>
              <a:t>.  </a:t>
            </a:r>
            <a:r>
              <a:rPr lang="ru-RU" sz="1800" dirty="0" smtClean="0"/>
              <a:t>Одновременно в </a:t>
            </a:r>
            <a:r>
              <a:rPr lang="ru-RU" sz="1800" dirty="0" smtClean="0">
                <a:hlinkClick r:id="rId11" tooltip="Касабланка (Марокко)"/>
              </a:rPr>
              <a:t>Касабланке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12" tooltip="Французское Марокко"/>
              </a:rPr>
              <a:t>Марокко</a:t>
            </a:r>
            <a:r>
              <a:rPr lang="ru-RU" sz="1800" dirty="0" smtClean="0"/>
              <a:t>)  </a:t>
            </a:r>
            <a:r>
              <a:rPr lang="ru-RU" sz="1800" dirty="0" smtClean="0">
                <a:hlinkClick r:id="rId13" tooltip="Алжир (город)"/>
              </a:rPr>
              <a:t>Алжире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14" tooltip="Алжир"/>
              </a:rPr>
              <a:t>Алжир</a:t>
            </a:r>
            <a:r>
              <a:rPr lang="ru-RU" sz="1800" dirty="0" smtClean="0"/>
              <a:t>) </a:t>
            </a:r>
            <a:r>
              <a:rPr lang="ru-RU" sz="1800" dirty="0" smtClean="0">
                <a:hlinkClick r:id="rId15" tooltip="Мароккано-алжирская операция"/>
              </a:rPr>
              <a:t>высадились</a:t>
            </a:r>
            <a:r>
              <a:rPr lang="ru-RU" sz="1800" dirty="0" smtClean="0"/>
              <a:t> американские войска под командованием генерала </a:t>
            </a:r>
            <a:r>
              <a:rPr lang="ru-RU" sz="1800" dirty="0" smtClean="0">
                <a:hlinkClick r:id="rId16" tooltip="Эйзенхауэр, Дуайт Дэвид"/>
              </a:rPr>
              <a:t>Эйзенхауэра</a:t>
            </a:r>
            <a:r>
              <a:rPr lang="ru-RU" sz="1800" dirty="0" smtClean="0"/>
              <a:t>. Итало-немецкие войска были отброшены в </a:t>
            </a:r>
            <a:r>
              <a:rPr lang="ru-RU" sz="1800" dirty="0" smtClean="0">
                <a:hlinkClick r:id="rId17" tooltip="Тунис"/>
              </a:rPr>
              <a:t>Тунис</a:t>
            </a:r>
            <a:r>
              <a:rPr lang="ru-RU" sz="1800" dirty="0" smtClean="0"/>
              <a:t> и капитулировали на полуострове Бон </a:t>
            </a:r>
            <a:r>
              <a:rPr lang="ru-RU" sz="1800" dirty="0" smtClean="0">
                <a:hlinkClick r:id="rId18" tooltip="13 мая"/>
              </a:rPr>
              <a:t>13 мая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9" tooltip="1943 год"/>
              </a:rPr>
              <a:t>1943 года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6146" name="Picture 2" descr="C:\Users\Семен\Desktop\Boevyie-deystviya-v-Sredizemnomore-i-Afrike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2400" y="3352800"/>
            <a:ext cx="8547100" cy="326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Война в Северной Африке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14800"/>
            <a:ext cx="9144000" cy="2590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Итоги:</a:t>
            </a:r>
          </a:p>
          <a:p>
            <a:r>
              <a:rPr lang="ru-RU" sz="1800" dirty="0" smtClean="0"/>
              <a:t>В связи с поражением под </a:t>
            </a:r>
            <a:r>
              <a:rPr lang="ru-RU" sz="1800" dirty="0" smtClean="0">
                <a:hlinkClick r:id="rId2" tooltip="Эль-Аламейн"/>
              </a:rPr>
              <a:t>Эль-Аламейном</a:t>
            </a:r>
            <a:r>
              <a:rPr lang="ru-RU" sz="1800" dirty="0" smtClean="0"/>
              <a:t>  ( 23 октября – 11  ноября)в </a:t>
            </a:r>
            <a:r>
              <a:rPr lang="ru-RU" sz="1800" dirty="0" smtClean="0">
                <a:hlinkClick r:id="rId3" tooltip="1942 год"/>
              </a:rPr>
              <a:t>1942 году</a:t>
            </a:r>
            <a:r>
              <a:rPr lang="ru-RU" sz="1800" dirty="0" smtClean="0"/>
              <a:t> планы германского командования по блокированию Суэцкого канала и получению контроля над ближневосточной нефтью были разрушены.</a:t>
            </a:r>
          </a:p>
          <a:p>
            <a:r>
              <a:rPr lang="ru-RU" sz="1800" dirty="0" smtClean="0"/>
              <a:t>После ликвидации немецко-итальянских войск в Северной Африке вторжение англо-американских войск в Италию стало неизбежным.</a:t>
            </a:r>
          </a:p>
          <a:p>
            <a:r>
              <a:rPr lang="ru-RU" sz="1800" dirty="0" smtClean="0"/>
              <a:t>Разгром итальянских войск в Северной Африке привел к усилению пораженческих настроений в Италии, </a:t>
            </a:r>
            <a:r>
              <a:rPr lang="ru-RU" sz="1800" dirty="0" smtClean="0">
                <a:hlinkClick r:id="rId4" tooltip="Государственный переворот в Италии (1943)"/>
              </a:rPr>
              <a:t>свержению режима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5" tooltip="Муссолини"/>
              </a:rPr>
              <a:t>Муссолини</a:t>
            </a:r>
            <a:r>
              <a:rPr lang="ru-RU" sz="1800" dirty="0" smtClean="0"/>
              <a:t> и выходу Италии из войны.</a:t>
            </a:r>
            <a:endParaRPr lang="ru-RU" sz="1800" dirty="0"/>
          </a:p>
        </p:txBody>
      </p:sp>
      <p:pic>
        <p:nvPicPr>
          <p:cNvPr id="7170" name="Picture 2" descr="C:\Users\Семен\Desktop\220px-2_Battle_of_El_Alamein_0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85800"/>
            <a:ext cx="3505200" cy="3505200"/>
          </a:xfrm>
          <a:prstGeom prst="rect">
            <a:avLst/>
          </a:prstGeom>
          <a:noFill/>
        </p:spPr>
      </p:pic>
      <p:pic>
        <p:nvPicPr>
          <p:cNvPr id="7174" name="Picture 6" descr="Field Marshal Bernard Montgomery : Juno Beach Cent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609600"/>
            <a:ext cx="3486150" cy="3657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775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Сражения Второй Мировой </vt:lpstr>
      <vt:lpstr> Антигитлеровская коалиция</vt:lpstr>
      <vt:lpstr>Операция «Согласие»</vt:lpstr>
      <vt:lpstr> Антигитлеровская коалиция  ленд -лиз </vt:lpstr>
      <vt:lpstr> Антигитлеровская коалиция </vt:lpstr>
      <vt:lpstr> Военные действия в Тихом океане</vt:lpstr>
      <vt:lpstr>Военные действия в Тихом океане</vt:lpstr>
      <vt:lpstr> Война в Северной Африке 10.06 1940 -13.05 1943</vt:lpstr>
      <vt:lpstr>Война в Северной Африке</vt:lpstr>
      <vt:lpstr> Высадка союзников в Сицилии </vt:lpstr>
      <vt:lpstr> сражения за Гуадалканал</vt:lpstr>
      <vt:lpstr> 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Сражения Второй Мировой </dc:title>
  <dc:creator>Семен</dc:creator>
  <cp:lastModifiedBy>user</cp:lastModifiedBy>
  <cp:revision>20</cp:revision>
  <dcterms:created xsi:type="dcterms:W3CDTF">2022-10-10T00:49:54Z</dcterms:created>
  <dcterms:modified xsi:type="dcterms:W3CDTF">2022-10-10T04:50:09Z</dcterms:modified>
</cp:coreProperties>
</file>