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1" r:id="rId2"/>
    <p:sldId id="263" r:id="rId3"/>
    <p:sldId id="275" r:id="rId4"/>
    <p:sldId id="276" r:id="rId5"/>
    <p:sldId id="284" r:id="rId6"/>
    <p:sldId id="285" r:id="rId7"/>
    <p:sldId id="286" r:id="rId8"/>
    <p:sldId id="292" r:id="rId9"/>
    <p:sldId id="293" r:id="rId10"/>
    <p:sldId id="294" r:id="rId11"/>
    <p:sldId id="295" r:id="rId12"/>
    <p:sldId id="296" r:id="rId13"/>
    <p:sldId id="298" r:id="rId14"/>
    <p:sldId id="299" r:id="rId15"/>
    <p:sldId id="29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EAC5E-F8D1-4883-BC0C-94FC14039A55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68F23-5FB5-4BEC-B20C-592F43E8B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45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7B44-C57A-4C62-8D9C-CFE5F133D197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9C4CE-B754-4E90-B373-CE5DF7DA6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49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top10a.ru/wp-content/uploads/2020/01/4-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14776" cy="411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5" name="Picture 4" descr="https://kartiny-po-nomeram.com/wp-content/uploads/2021/03/gx35506.jpg.pagespeed.ce.txX-m2Ro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5332" y="2357430"/>
            <a:ext cx="3458668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491880" y="692696"/>
            <a:ext cx="504056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Свободное падение тел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1697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/>
              <a:t>7</a:t>
            </a:r>
            <a:r>
              <a:rPr lang="ru-RU" sz="3200" noProof="0" dirty="0" smtClean="0"/>
              <a:t>. </a:t>
            </a:r>
            <a:r>
              <a:rPr lang="ru-RU" sz="3200" dirty="0"/>
              <a:t>Камень, брошенный горизонтально с крыши дома со скоростью 15 м/с, упал на землю под углом 60о к горизонту. Какова высота дома?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6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/>
              <a:t>8</a:t>
            </a:r>
            <a:r>
              <a:rPr lang="ru-RU" sz="3200" noProof="0" dirty="0" smtClean="0"/>
              <a:t>.Пуля пробивает последовательно два вертикальных листа бумаги, расположенных на расстоянии 30 м друг от друга. При этом пробоина во втором листе находится на 2 мм ниже, чем на первом. С какой скоростью подлетела пуля к первому листу, если скорость ее была горизонтальна</a:t>
            </a:r>
            <a:r>
              <a:rPr lang="ru-RU" altLang="ru-RU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lang="ru-RU" altLang="ru-RU" sz="1400" dirty="0" smtClean="0"/>
              <a:t> 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306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noProof="0" dirty="0" smtClean="0"/>
              <a:t>9. Снаряд пружинного пистолета при выстреле вертикально вверх поднимается на высоту 1 . Какой будет дальность полёта снаряда, если пистолет установить на высоте 64 см и выстрелить горизонтально? Скорость снаряда в обоих случаях считать одинаковой.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20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noProof="0" dirty="0" smtClean="0"/>
              <a:t>10. Самолёт летит на высоте 500 м со скоростью 72 км/ч. С самолёта сбросили вымпел на судно, которое движется со скоростью 18 км/ч навстречу самолёту. На каком расстоянии от судна (по прямой) нужно сбросить вымпел?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85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noProof="0" dirty="0" smtClean="0"/>
              <a:t>12.Шарик, скатываясь с лестницы, имел горизонтальную скорость 1,7 м/с. Высота и ширина каждой ступеньки равны по 20 см. О какую по счёту ступеньку шарик </a:t>
            </a:r>
            <a:r>
              <a:rPr lang="ru-RU" sz="3200" noProof="0" smtClean="0"/>
              <a:t>ударится впервые?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951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noProof="0" dirty="0" smtClean="0"/>
              <a:t>13. Из орудия ведут обстрел объекта, расположенного на склоне горы. На каком расстоянии от орудия будут падать снаряды, если их начальная скорость 100 м/с, угол наклона горы 30 (ниже уровня горизонта), а ствол орудия расположен горизонтально?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defRPr/>
            </a:pPr>
            <a:endParaRPr lang="ru-RU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142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свободного падения тел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Тело падает с некоторой высоты без начальной скорости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вертикально вверх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горизонтально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под углом к горизонту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4282" y="142852"/>
            <a:ext cx="8929718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-570742" y="2428074"/>
            <a:ext cx="2428892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34" y="3643314"/>
            <a:ext cx="28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pic>
        <p:nvPicPr>
          <p:cNvPr id="7" name="Объект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286256"/>
            <a:ext cx="4367212" cy="2057400"/>
          </a:xfrm>
          <a:prstGeom prst="rect">
            <a:avLst/>
          </a:prstGeom>
          <a:noFill/>
        </p:spPr>
      </p:pic>
      <p:cxnSp>
        <p:nvCxnSpPr>
          <p:cNvPr id="8" name="Прямая со стрелкой 7"/>
          <p:cNvCxnSpPr/>
          <p:nvPr/>
        </p:nvCxnSpPr>
        <p:spPr>
          <a:xfrm>
            <a:off x="642910" y="1214422"/>
            <a:ext cx="185580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00298" y="1000108"/>
            <a:ext cx="28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143240" y="785794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Движение рассматривается отдельно по оси </a:t>
            </a:r>
            <a:r>
              <a:rPr lang="en-US" sz="2400" dirty="0" smtClean="0"/>
              <a:t>OX </a:t>
            </a:r>
            <a:r>
              <a:rPr lang="ru-RU" sz="2400" dirty="0" smtClean="0"/>
              <a:t>и по оси </a:t>
            </a:r>
            <a:r>
              <a:rPr lang="en-US" sz="2400" dirty="0" smtClean="0"/>
              <a:t>OY</a:t>
            </a:r>
            <a:r>
              <a:rPr lang="ru-RU" sz="2400" dirty="0" smtClean="0"/>
              <a:t>.  Затем составляется система уравнений.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2071678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OX</a:t>
            </a:r>
            <a:r>
              <a:rPr lang="ru-RU" sz="2400" b="1" dirty="0" smtClean="0"/>
              <a:t>:     движение равномерное</a:t>
            </a:r>
            <a:endParaRPr lang="ru-RU" sz="2400" b="1" dirty="0"/>
          </a:p>
        </p:txBody>
      </p:sp>
      <p:pic>
        <p:nvPicPr>
          <p:cNvPr id="12" name="Объект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888" y="2546634"/>
            <a:ext cx="5040560" cy="103965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714744" y="3786190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OY</a:t>
            </a:r>
            <a:r>
              <a:rPr lang="ru-RU" sz="2400" b="1" dirty="0" smtClean="0"/>
              <a:t>:</a:t>
            </a:r>
            <a:r>
              <a:rPr lang="en-US" sz="2400" b="1" dirty="0" smtClean="0"/>
              <a:t>     </a:t>
            </a:r>
            <a:r>
              <a:rPr lang="ru-RU" sz="2400" b="1" dirty="0" smtClean="0"/>
              <a:t>движение равноускоренное </a:t>
            </a:r>
            <a:endParaRPr lang="ru-RU" sz="24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642910" y="121442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107919" y="2035165"/>
            <a:ext cx="64294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5720" y="2357430"/>
            <a:ext cx="28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14348" y="71435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</a:t>
            </a:r>
            <a:r>
              <a:rPr lang="en-US" sz="2000" baseline="-25000" dirty="0" smtClean="0"/>
              <a:t>0</a:t>
            </a:r>
            <a:endParaRPr lang="ru-RU" sz="2000" baseline="-25000" dirty="0"/>
          </a:p>
        </p:txBody>
      </p:sp>
      <p:sp>
        <p:nvSpPr>
          <p:cNvPr id="18" name="Полилиния 17"/>
          <p:cNvSpPr/>
          <p:nvPr/>
        </p:nvSpPr>
        <p:spPr>
          <a:xfrm>
            <a:off x="657922" y="1226634"/>
            <a:ext cx="1438507" cy="2330605"/>
          </a:xfrm>
          <a:custGeom>
            <a:avLst/>
            <a:gdLst>
              <a:gd name="connsiteX0" fmla="*/ 0 w 1438507"/>
              <a:gd name="connsiteY0" fmla="*/ 0 h 2330605"/>
              <a:gd name="connsiteX1" fmla="*/ 200722 w 1438507"/>
              <a:gd name="connsiteY1" fmla="*/ 33454 h 2330605"/>
              <a:gd name="connsiteX2" fmla="*/ 501805 w 1438507"/>
              <a:gd name="connsiteY2" fmla="*/ 156117 h 2330605"/>
              <a:gd name="connsiteX3" fmla="*/ 836341 w 1438507"/>
              <a:gd name="connsiteY3" fmla="*/ 423746 h 2330605"/>
              <a:gd name="connsiteX4" fmla="*/ 1103971 w 1438507"/>
              <a:gd name="connsiteY4" fmla="*/ 858644 h 2330605"/>
              <a:gd name="connsiteX5" fmla="*/ 1304693 w 1438507"/>
              <a:gd name="connsiteY5" fmla="*/ 1449659 h 2330605"/>
              <a:gd name="connsiteX6" fmla="*/ 1405054 w 1438507"/>
              <a:gd name="connsiteY6" fmla="*/ 2018371 h 2330605"/>
              <a:gd name="connsiteX7" fmla="*/ 1438507 w 1438507"/>
              <a:gd name="connsiteY7" fmla="*/ 2330605 h 233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8507" h="2330605">
                <a:moveTo>
                  <a:pt x="0" y="0"/>
                </a:moveTo>
                <a:cubicBezTo>
                  <a:pt x="58544" y="3717"/>
                  <a:pt x="117088" y="7434"/>
                  <a:pt x="200722" y="33454"/>
                </a:cubicBezTo>
                <a:cubicBezTo>
                  <a:pt x="284356" y="59474"/>
                  <a:pt x="395869" y="91068"/>
                  <a:pt x="501805" y="156117"/>
                </a:cubicBezTo>
                <a:cubicBezTo>
                  <a:pt x="607742" y="221166"/>
                  <a:pt x="735980" y="306658"/>
                  <a:pt x="836341" y="423746"/>
                </a:cubicBezTo>
                <a:cubicBezTo>
                  <a:pt x="936702" y="540834"/>
                  <a:pt x="1025912" y="687659"/>
                  <a:pt x="1103971" y="858644"/>
                </a:cubicBezTo>
                <a:cubicBezTo>
                  <a:pt x="1182030" y="1029629"/>
                  <a:pt x="1254513" y="1256371"/>
                  <a:pt x="1304693" y="1449659"/>
                </a:cubicBezTo>
                <a:cubicBezTo>
                  <a:pt x="1354873" y="1642947"/>
                  <a:pt x="1382752" y="1871547"/>
                  <a:pt x="1405054" y="2018371"/>
                </a:cubicBezTo>
                <a:cubicBezTo>
                  <a:pt x="1427356" y="2165195"/>
                  <a:pt x="1432931" y="2247900"/>
                  <a:pt x="1438507" y="2330605"/>
                </a:cubicBezTo>
              </a:path>
            </a:pathLst>
          </a:cu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1215208" y="1928008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1464447" y="1678769"/>
            <a:ext cx="500066" cy="4286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500166" y="1643050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00232" y="2000240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</a:t>
            </a:r>
            <a:endParaRPr lang="ru-RU" sz="2000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1357290" y="221455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</a:t>
            </a:r>
            <a:r>
              <a:rPr lang="en-US" sz="2000" baseline="-25000" dirty="0" err="1" smtClean="0"/>
              <a:t>y</a:t>
            </a:r>
            <a:endParaRPr lang="en-US" sz="2000" baseline="-25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000232" y="150017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v</a:t>
            </a:r>
            <a:r>
              <a:rPr lang="en-US" sz="2000" baseline="-25000" dirty="0" err="1" smtClean="0"/>
              <a:t>x</a:t>
            </a:r>
            <a:endParaRPr lang="ru-RU" sz="2000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500034" y="5000636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Траекторией тела является участок параболы.</a:t>
            </a:r>
            <a:endParaRPr lang="ru-RU" sz="2400" dirty="0"/>
          </a:p>
        </p:txBody>
      </p:sp>
      <p:pic>
        <p:nvPicPr>
          <p:cNvPr id="26" name="Объект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09" y="4071942"/>
            <a:ext cx="2030033" cy="785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00034" y="1214422"/>
            <a:ext cx="8392446" cy="4929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/>
              <a:t>1.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Самолёт летит горизонтально со скоростью 900 км/ч на высоте 8 км. За сколько километров до цели лётчик должен сбросить бомбу?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750081" y="1214423"/>
            <a:ext cx="764383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2.</a:t>
            </a:r>
            <a:r>
              <a:rPr lang="ru-RU" sz="3200" dirty="0" smtClean="0"/>
              <a:t>  </a:t>
            </a:r>
            <a:r>
              <a:rPr lang="ru-RU" sz="3200" dirty="0" smtClean="0"/>
              <a:t>Используя формулу, выведенную при решении предыдущей задачи, определите, во сколько раз увеличится дальность полёта тела, брошенного горизонтально с некоторой высоты, если начальную скорость тела увеличить в 2 раза.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642910" y="1214422"/>
            <a:ext cx="8001056" cy="4429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3.</a:t>
            </a:r>
            <a:r>
              <a:rPr lang="ru-RU" sz="3200" dirty="0" smtClean="0"/>
              <a:t>  </a:t>
            </a:r>
            <a:r>
              <a:rPr lang="ru-RU" sz="3200" dirty="0" smtClean="0"/>
              <a:t>Дальность полёта тела, брошенного горизонтально со скоростью 4,9 м/с, равна высоте, с которой его бросили. Чему равна эта высота?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4.  </a:t>
            </a:r>
            <a:r>
              <a:rPr lang="ru-RU" sz="3200" dirty="0" smtClean="0"/>
              <a:t>Тело бросили горизонтально со скоростью 40 м/с  </a:t>
            </a:r>
            <a:r>
              <a:rPr lang="ru-RU" sz="3200" dirty="0" err="1" smtClean="0"/>
              <a:t>с</a:t>
            </a:r>
            <a:r>
              <a:rPr lang="ru-RU" sz="3200" dirty="0" smtClean="0"/>
              <a:t> некоторой высоты. Определите его скорость через три секунды.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dirty="0" smtClean="0"/>
              <a:t>5.  В каком случае выпавший из окна вагона предмет упадёт на землю раньше: когда вагон стоит на месте или когда движется?</a:t>
            </a:r>
            <a:endParaRPr lang="ru-RU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67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6" y="1214422"/>
            <a:ext cx="8322513" cy="4143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200" noProof="0" dirty="0" smtClean="0"/>
              <a:t>6. </a:t>
            </a:r>
            <a:r>
              <a:rPr lang="ru-RU" altLang="ru-RU" sz="3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Камень</a:t>
            </a:r>
            <a:r>
              <a:rPr lang="ru-RU" altLang="ru-RU" sz="3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брошенный горизонтально с начальной скоростью 10 м/с, упал на расстоянии 10 м от вертикали, проходящей через точку бро­ска. С какой высоты был брошен камень?</a:t>
            </a:r>
            <a:endParaRPr lang="ru-RU" altLang="ru-RU" sz="4000" dirty="0">
              <a:latin typeface="Arial" panose="020B0604020202020204" pitchFamily="34" charset="0"/>
            </a:endParaRPr>
          </a:p>
          <a:p>
            <a:pPr lvl="0">
              <a:spcBef>
                <a:spcPct val="20000"/>
              </a:spcBef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142875"/>
            <a:ext cx="9144000" cy="9286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горизонтально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002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486</Words>
  <Application>Microsoft Office PowerPoint</Application>
  <PresentationFormat>Экран (4:3)</PresentationFormat>
  <Paragraphs>46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Виды свободного падения тел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Свободное падение тел</dc:title>
  <dc:creator>Маша</dc:creator>
  <cp:lastModifiedBy>ADSA</cp:lastModifiedBy>
  <cp:revision>103</cp:revision>
  <dcterms:modified xsi:type="dcterms:W3CDTF">2022-10-15T02:34:09Z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166622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