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91" r:id="rId2"/>
    <p:sldId id="263" r:id="rId3"/>
    <p:sldId id="277" r:id="rId4"/>
    <p:sldId id="269" r:id="rId5"/>
    <p:sldId id="287" r:id="rId6"/>
    <p:sldId id="288" r:id="rId7"/>
    <p:sldId id="289" r:id="rId8"/>
    <p:sldId id="29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32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3EAC5E-F8D1-4883-BC0C-94FC14039A55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D68F23-5FB5-4BEC-B20C-592F43E8B7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9450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F7B44-C57A-4C62-8D9C-CFE5F133D197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A9C4CE-B754-4E90-B373-CE5DF7DA6C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498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top10a.ru/wp-content/uploads/2020/01/4-8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714776" cy="411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  <p:pic>
        <p:nvPicPr>
          <p:cNvPr id="5" name="Picture 4" descr="https://kartiny-po-nomeram.com/wp-content/uploads/2021/03/gx35506.jpg.pagespeed.ce.txX-m2Ro8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85332" y="2357430"/>
            <a:ext cx="3458668" cy="450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sp>
        <p:nvSpPr>
          <p:cNvPr id="6" name="Заголовок 3"/>
          <p:cNvSpPr txBox="1">
            <a:spLocks/>
          </p:cNvSpPr>
          <p:nvPr/>
        </p:nvSpPr>
        <p:spPr>
          <a:xfrm>
            <a:off x="3491880" y="692696"/>
            <a:ext cx="5040560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Свободное падение тел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1697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свободного падения тел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Тело падает с некоторой высоты без начальной скорости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Тело брошено вертикально вверх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Тело брошено горизонтально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Тело брошено под углом к горизонту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142852"/>
            <a:ext cx="9144000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Движение тела, брошенного под углом к горизонту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Объект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4502171"/>
            <a:ext cx="5254625" cy="1998663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214282" y="4572008"/>
            <a:ext cx="2571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Траекторией тела является участок параболы.</a:t>
            </a:r>
            <a:endParaRPr lang="ru-RU" sz="2400" dirty="0"/>
          </a:p>
        </p:txBody>
      </p:sp>
      <p:pic>
        <p:nvPicPr>
          <p:cNvPr id="22" name="Object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786190"/>
            <a:ext cx="1660525" cy="642937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3571868" y="871349"/>
            <a:ext cx="52864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Движение рассматривается отдельно по оси </a:t>
            </a:r>
            <a:r>
              <a:rPr lang="en-US" sz="2400" dirty="0" smtClean="0"/>
              <a:t>OX </a:t>
            </a:r>
            <a:r>
              <a:rPr lang="ru-RU" sz="2400" dirty="0" smtClean="0"/>
              <a:t>и по оси </a:t>
            </a:r>
            <a:r>
              <a:rPr lang="en-US" sz="2400" dirty="0" smtClean="0"/>
              <a:t>OY</a:t>
            </a:r>
            <a:r>
              <a:rPr lang="ru-RU" sz="2400" dirty="0" smtClean="0"/>
              <a:t>.  Затем составляется система уравнений.</a:t>
            </a:r>
            <a:endParaRPr lang="ru-RU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3714744" y="2252955"/>
            <a:ext cx="435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OX</a:t>
            </a:r>
            <a:r>
              <a:rPr lang="ru-RU" sz="2400" dirty="0" smtClean="0"/>
              <a:t>:     движение равномерное</a:t>
            </a:r>
            <a:endParaRPr lang="ru-RU" sz="2400" dirty="0"/>
          </a:p>
        </p:txBody>
      </p:sp>
      <p:pic>
        <p:nvPicPr>
          <p:cNvPr id="25" name="Object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44" y="2746377"/>
            <a:ext cx="5053013" cy="1039813"/>
          </a:xfrm>
          <a:prstGeom prst="rect">
            <a:avLst/>
          </a:prstGeom>
          <a:noFill/>
        </p:spPr>
      </p:pic>
      <p:grpSp>
        <p:nvGrpSpPr>
          <p:cNvPr id="53" name="Группа 52"/>
          <p:cNvGrpSpPr/>
          <p:nvPr/>
        </p:nvGrpSpPr>
        <p:grpSpPr>
          <a:xfrm>
            <a:off x="214282" y="857232"/>
            <a:ext cx="3360696" cy="2686126"/>
            <a:chOff x="214282" y="500041"/>
            <a:chExt cx="3360696" cy="2686126"/>
          </a:xfrm>
        </p:grpSpPr>
        <p:cxnSp>
          <p:nvCxnSpPr>
            <p:cNvPr id="5" name="Прямая со стрелкой 4"/>
            <p:cNvCxnSpPr/>
            <p:nvPr/>
          </p:nvCxnSpPr>
          <p:spPr>
            <a:xfrm rot="5400000" flipH="1" flipV="1">
              <a:off x="-250065" y="1821645"/>
              <a:ext cx="1928826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571472" y="500041"/>
              <a:ext cx="2888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y</a:t>
              </a:r>
              <a:endParaRPr lang="ru-RU" dirty="0"/>
            </a:p>
          </p:txBody>
        </p:sp>
        <p:cxnSp>
          <p:nvCxnSpPr>
            <p:cNvPr id="8" name="Прямая со стрелкой 7"/>
            <p:cNvCxnSpPr/>
            <p:nvPr/>
          </p:nvCxnSpPr>
          <p:spPr>
            <a:xfrm rot="5400000">
              <a:off x="107919" y="1177909"/>
              <a:ext cx="642942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285720" y="1428735"/>
              <a:ext cx="2888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g</a:t>
              </a:r>
              <a:endParaRPr lang="ru-RU" dirty="0"/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714348" y="2786058"/>
              <a:ext cx="250033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286116" y="2643181"/>
              <a:ext cx="2888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</a:t>
              </a:r>
              <a:endParaRPr lang="ru-RU" dirty="0"/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718457" y="1204686"/>
              <a:ext cx="2242457" cy="1734293"/>
            </a:xfrm>
            <a:custGeom>
              <a:avLst/>
              <a:gdLst>
                <a:gd name="connsiteX0" fmla="*/ 0 w 2242457"/>
                <a:gd name="connsiteY0" fmla="*/ 1560285 h 1582057"/>
                <a:gd name="connsiteX1" fmla="*/ 141514 w 2242457"/>
                <a:gd name="connsiteY1" fmla="*/ 1113971 h 1582057"/>
                <a:gd name="connsiteX2" fmla="*/ 337457 w 2242457"/>
                <a:gd name="connsiteY2" fmla="*/ 689428 h 1582057"/>
                <a:gd name="connsiteX3" fmla="*/ 566057 w 2242457"/>
                <a:gd name="connsiteY3" fmla="*/ 362857 h 1582057"/>
                <a:gd name="connsiteX4" fmla="*/ 870857 w 2242457"/>
                <a:gd name="connsiteY4" fmla="*/ 90714 h 1582057"/>
                <a:gd name="connsiteX5" fmla="*/ 1143000 w 2242457"/>
                <a:gd name="connsiteY5" fmla="*/ 3628 h 1582057"/>
                <a:gd name="connsiteX6" fmla="*/ 1404257 w 2242457"/>
                <a:gd name="connsiteY6" fmla="*/ 68943 h 1582057"/>
                <a:gd name="connsiteX7" fmla="*/ 1621972 w 2242457"/>
                <a:gd name="connsiteY7" fmla="*/ 221343 h 1582057"/>
                <a:gd name="connsiteX8" fmla="*/ 1839686 w 2242457"/>
                <a:gd name="connsiteY8" fmla="*/ 537028 h 1582057"/>
                <a:gd name="connsiteX9" fmla="*/ 2013857 w 2242457"/>
                <a:gd name="connsiteY9" fmla="*/ 885371 h 1582057"/>
                <a:gd name="connsiteX10" fmla="*/ 2166257 w 2242457"/>
                <a:gd name="connsiteY10" fmla="*/ 1299028 h 1582057"/>
                <a:gd name="connsiteX11" fmla="*/ 2242457 w 2242457"/>
                <a:gd name="connsiteY11" fmla="*/ 1582057 h 1582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42457" h="1582057">
                  <a:moveTo>
                    <a:pt x="0" y="1560285"/>
                  </a:moveTo>
                  <a:cubicBezTo>
                    <a:pt x="42635" y="1409699"/>
                    <a:pt x="85271" y="1259114"/>
                    <a:pt x="141514" y="1113971"/>
                  </a:cubicBezTo>
                  <a:cubicBezTo>
                    <a:pt x="197757" y="968828"/>
                    <a:pt x="266700" y="814614"/>
                    <a:pt x="337457" y="689428"/>
                  </a:cubicBezTo>
                  <a:cubicBezTo>
                    <a:pt x="408214" y="564242"/>
                    <a:pt x="477157" y="462643"/>
                    <a:pt x="566057" y="362857"/>
                  </a:cubicBezTo>
                  <a:cubicBezTo>
                    <a:pt x="654957" y="263071"/>
                    <a:pt x="774700" y="150585"/>
                    <a:pt x="870857" y="90714"/>
                  </a:cubicBezTo>
                  <a:cubicBezTo>
                    <a:pt x="967014" y="30843"/>
                    <a:pt x="1054100" y="7257"/>
                    <a:pt x="1143000" y="3628"/>
                  </a:cubicBezTo>
                  <a:cubicBezTo>
                    <a:pt x="1231900" y="0"/>
                    <a:pt x="1324428" y="32657"/>
                    <a:pt x="1404257" y="68943"/>
                  </a:cubicBezTo>
                  <a:cubicBezTo>
                    <a:pt x="1484086" y="105229"/>
                    <a:pt x="1549401" y="143329"/>
                    <a:pt x="1621972" y="221343"/>
                  </a:cubicBezTo>
                  <a:cubicBezTo>
                    <a:pt x="1694543" y="299357"/>
                    <a:pt x="1774372" y="426357"/>
                    <a:pt x="1839686" y="537028"/>
                  </a:cubicBezTo>
                  <a:cubicBezTo>
                    <a:pt x="1905000" y="647699"/>
                    <a:pt x="1959429" y="758371"/>
                    <a:pt x="2013857" y="885371"/>
                  </a:cubicBezTo>
                  <a:cubicBezTo>
                    <a:pt x="2068285" y="1012371"/>
                    <a:pt x="2128157" y="1182914"/>
                    <a:pt x="2166257" y="1299028"/>
                  </a:cubicBezTo>
                  <a:cubicBezTo>
                    <a:pt x="2204357" y="1415142"/>
                    <a:pt x="2223407" y="1498599"/>
                    <a:pt x="2242457" y="1582057"/>
                  </a:cubicBezTo>
                </a:path>
              </a:pathLst>
            </a:cu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3" name="Прямая со стрелкой 12"/>
            <p:cNvCxnSpPr/>
            <p:nvPr/>
          </p:nvCxnSpPr>
          <p:spPr>
            <a:xfrm rot="5400000" flipH="1" flipV="1">
              <a:off x="357158" y="2214554"/>
              <a:ext cx="928694" cy="21431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 rot="5400000" flipH="1" flipV="1">
              <a:off x="250001" y="2321711"/>
              <a:ext cx="928694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714348" y="2786058"/>
              <a:ext cx="285752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785786" y="2786057"/>
              <a:ext cx="5715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v</a:t>
              </a:r>
              <a:r>
                <a:rPr lang="en-US" sz="2000" baseline="-25000" dirty="0" smtClean="0"/>
                <a:t>0x</a:t>
              </a:r>
              <a:endParaRPr lang="ru-RU" sz="2000" baseline="-25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14282" y="1857363"/>
              <a:ext cx="5000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v</a:t>
              </a:r>
              <a:r>
                <a:rPr lang="en-US" sz="2000" baseline="-25000" dirty="0" smtClean="0"/>
                <a:t>0y</a:t>
              </a:r>
              <a:endParaRPr lang="ru-RU" sz="2000" baseline="-25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00100" y="1785925"/>
              <a:ext cx="4286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v</a:t>
              </a:r>
              <a:r>
                <a:rPr lang="en-US" sz="2000" baseline="-25000" dirty="0" smtClean="0"/>
                <a:t>0</a:t>
              </a:r>
              <a:endParaRPr lang="ru-RU" sz="2000" baseline="-25000" dirty="0"/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786809" y="2379023"/>
              <a:ext cx="284729" cy="446202"/>
            </a:xfrm>
            <a:custGeom>
              <a:avLst/>
              <a:gdLst>
                <a:gd name="connsiteX0" fmla="*/ 0 w 372140"/>
                <a:gd name="connsiteY0" fmla="*/ 0 h 457200"/>
                <a:gd name="connsiteX1" fmla="*/ 212651 w 372140"/>
                <a:gd name="connsiteY1" fmla="*/ 95693 h 457200"/>
                <a:gd name="connsiteX2" fmla="*/ 308344 w 372140"/>
                <a:gd name="connsiteY2" fmla="*/ 212651 h 457200"/>
                <a:gd name="connsiteX3" fmla="*/ 350875 w 372140"/>
                <a:gd name="connsiteY3" fmla="*/ 329609 h 457200"/>
                <a:gd name="connsiteX4" fmla="*/ 372140 w 372140"/>
                <a:gd name="connsiteY4" fmla="*/ 45720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2140" h="457200">
                  <a:moveTo>
                    <a:pt x="0" y="0"/>
                  </a:moveTo>
                  <a:cubicBezTo>
                    <a:pt x="80630" y="30125"/>
                    <a:pt x="161260" y="60251"/>
                    <a:pt x="212651" y="95693"/>
                  </a:cubicBezTo>
                  <a:cubicBezTo>
                    <a:pt x="264042" y="131135"/>
                    <a:pt x="285307" y="173665"/>
                    <a:pt x="308344" y="212651"/>
                  </a:cubicBezTo>
                  <a:cubicBezTo>
                    <a:pt x="331381" y="251637"/>
                    <a:pt x="340242" y="288851"/>
                    <a:pt x="350875" y="329609"/>
                  </a:cubicBezTo>
                  <a:cubicBezTo>
                    <a:pt x="361508" y="370367"/>
                    <a:pt x="366824" y="413783"/>
                    <a:pt x="372140" y="457200"/>
                  </a:cubicBezTo>
                </a:path>
              </a:pathLst>
            </a:cu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0" name="Объект 19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071538" y="2357430"/>
              <a:ext cx="355458" cy="357190"/>
            </a:xfrm>
            <a:prstGeom prst="rect">
              <a:avLst/>
            </a:prstGeom>
            <a:noFill/>
          </p:spPr>
        </p:pic>
        <p:cxnSp>
          <p:nvCxnSpPr>
            <p:cNvPr id="26" name="Прямая со стрелкой 25"/>
            <p:cNvCxnSpPr/>
            <p:nvPr/>
          </p:nvCxnSpPr>
          <p:spPr>
            <a:xfrm rot="5400000">
              <a:off x="2179621" y="1606537"/>
              <a:ext cx="35719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 стрелкой 26"/>
            <p:cNvCxnSpPr/>
            <p:nvPr/>
          </p:nvCxnSpPr>
          <p:spPr>
            <a:xfrm rot="16200000" flipH="1">
              <a:off x="2357422" y="1428736"/>
              <a:ext cx="285752" cy="2857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/>
            <p:cNvCxnSpPr/>
            <p:nvPr/>
          </p:nvCxnSpPr>
          <p:spPr>
            <a:xfrm>
              <a:off x="2357422" y="1428736"/>
              <a:ext cx="35719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2643174" y="1571611"/>
              <a:ext cx="5000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v</a:t>
              </a:r>
              <a:endParaRPr lang="ru-RU" sz="2000" baseline="-250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143108" y="1714487"/>
              <a:ext cx="5000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/>
                <a:t>v</a:t>
              </a:r>
              <a:r>
                <a:rPr lang="en-US" sz="2000" baseline="-25000" dirty="0" err="1" smtClean="0"/>
                <a:t>y</a:t>
              </a:r>
              <a:endParaRPr lang="ru-RU" sz="2000" baseline="-250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786050" y="1214421"/>
              <a:ext cx="5000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/>
                <a:t>v</a:t>
              </a:r>
              <a:r>
                <a:rPr lang="en-US" sz="2000" baseline="-25000" dirty="0" err="1" smtClean="0"/>
                <a:t>x</a:t>
              </a:r>
              <a:endParaRPr lang="ru-RU" sz="2000" baseline="-25000" dirty="0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3000364" y="3967467"/>
            <a:ext cx="5500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OY</a:t>
            </a:r>
            <a:r>
              <a:rPr lang="ru-RU" sz="2400" dirty="0" smtClean="0"/>
              <a:t>:</a:t>
            </a:r>
            <a:r>
              <a:rPr lang="en-US" sz="2400" dirty="0" smtClean="0"/>
              <a:t>     </a:t>
            </a:r>
            <a:r>
              <a:rPr lang="ru-RU" sz="2400" dirty="0" smtClean="0"/>
              <a:t>движение равноускоренное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428628"/>
          </a:xfrm>
        </p:spPr>
        <p:txBody>
          <a:bodyPr>
            <a:noAutofit/>
          </a:bodyPr>
          <a:lstStyle/>
          <a:p>
            <a:r>
              <a:rPr lang="ru-RU" sz="3200" dirty="0" smtClean="0"/>
              <a:t>Движение тела, брошенного под углом к горизонту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28596" y="857232"/>
            <a:ext cx="600079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2400" dirty="0" smtClean="0"/>
              <a:t>Время подъёма тела и время полёта: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ru-RU" sz="2400" dirty="0" smtClean="0"/>
              <a:t>В верхней точке</a:t>
            </a:r>
            <a:endParaRPr lang="ru-RU" sz="2400" dirty="0"/>
          </a:p>
        </p:txBody>
      </p:sp>
      <p:pic>
        <p:nvPicPr>
          <p:cNvPr id="8" name="Объект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7" y="1500174"/>
            <a:ext cx="785819" cy="466580"/>
          </a:xfrm>
          <a:prstGeom prst="rect">
            <a:avLst/>
          </a:prstGeom>
          <a:noFill/>
        </p:spPr>
      </p:pic>
      <p:pic>
        <p:nvPicPr>
          <p:cNvPr id="9" name="Объект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54513" y="1500174"/>
            <a:ext cx="4132263" cy="446087"/>
          </a:xfrm>
          <a:prstGeom prst="rect">
            <a:avLst/>
          </a:prstGeom>
          <a:noFill/>
        </p:spPr>
      </p:pic>
      <p:pic>
        <p:nvPicPr>
          <p:cNvPr id="10" name="Объект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2143116"/>
            <a:ext cx="3068638" cy="817562"/>
          </a:xfrm>
          <a:prstGeom prst="rect">
            <a:avLst/>
          </a:prstGeom>
          <a:noFill/>
        </p:spPr>
      </p:pic>
      <p:pic>
        <p:nvPicPr>
          <p:cNvPr id="28677" name="Object 3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27588" y="2285992"/>
            <a:ext cx="2127250" cy="817563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571472" y="3214686"/>
            <a:ext cx="3500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2400" dirty="0" smtClean="0"/>
              <a:t>Дальность полёта:</a:t>
            </a:r>
          </a:p>
        </p:txBody>
      </p:sp>
      <p:pic>
        <p:nvPicPr>
          <p:cNvPr id="13" name="Объект 12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472" y="3604913"/>
            <a:ext cx="6533515" cy="785818"/>
          </a:xfrm>
          <a:prstGeom prst="rect">
            <a:avLst/>
          </a:prstGeom>
          <a:noFill/>
        </p:spPr>
      </p:pic>
      <p:pic>
        <p:nvPicPr>
          <p:cNvPr id="14" name="Объект 13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1472" y="4506622"/>
            <a:ext cx="3498850" cy="384175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1428728" y="5181913"/>
            <a:ext cx="4786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2400" dirty="0" smtClean="0"/>
              <a:t>Наибольшая высота подъёма тела:</a:t>
            </a:r>
          </a:p>
        </p:txBody>
      </p:sp>
      <p:pic>
        <p:nvPicPr>
          <p:cNvPr id="16" name="Объект 15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500166" y="5668764"/>
            <a:ext cx="3071834" cy="6891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517908" y="1214422"/>
            <a:ext cx="8108183" cy="29289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 sz="3200" dirty="0" smtClean="0"/>
              <a:t>1.  Снаряд,  вылетевший из орудия под углом к горизонту, находился в полёте 20 с. Какой наибольшей высоты достиг снаряд?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0" y="285728"/>
            <a:ext cx="9144000" cy="8572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Движение тела, брошенного под углом к горизонту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321469" y="1214441"/>
            <a:ext cx="8501062" cy="32146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 sz="3200" dirty="0" smtClean="0"/>
              <a:t>2.  Тело брошено с поверхности земли под углом 30</a:t>
            </a:r>
            <a:r>
              <a:rPr lang="ru-RU" sz="3200" baseline="30000" dirty="0" smtClean="0"/>
              <a:t>0</a:t>
            </a:r>
            <a:r>
              <a:rPr lang="ru-RU" sz="3200" dirty="0" smtClean="0"/>
              <a:t> к горизонту. Полное время полёта оказалось равным 2 с. Найдите начальную скорость тела.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0" y="285728"/>
            <a:ext cx="9144000" cy="8572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Движение тела, брошенного под углом к горизонту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464328" y="1214422"/>
            <a:ext cx="8500159" cy="2857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 sz="3200" dirty="0"/>
              <a:t>3</a:t>
            </a:r>
            <a:r>
              <a:rPr lang="ru-RU" sz="3200" dirty="0" smtClean="0"/>
              <a:t>.  Под каким углом к горизонту нужно бросить тело, чтобы скорость его в наивысшей точке подъёма была вдвое меньше первоначальной?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0" y="285728"/>
            <a:ext cx="9144000" cy="8572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Движение тела, брошенного под углом к горизонту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535767" y="1214422"/>
            <a:ext cx="8072466" cy="3286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 sz="3200" dirty="0"/>
              <a:t>4</a:t>
            </a:r>
            <a:r>
              <a:rPr lang="ru-RU" sz="3200" dirty="0" smtClean="0"/>
              <a:t>.  Из шланга бьёт струя воды под углом 15</a:t>
            </a:r>
            <a:r>
              <a:rPr lang="ru-RU" sz="3200" baseline="30000" dirty="0" smtClean="0"/>
              <a:t>0</a:t>
            </a:r>
            <a:r>
              <a:rPr lang="ru-RU" sz="3200" dirty="0" smtClean="0"/>
              <a:t> к горизонту. Струя падает на расстоянии 20 м от шланга. Площадь отверстия 1 см</a:t>
            </a:r>
            <a:r>
              <a:rPr lang="ru-RU" sz="3200" baseline="30000" dirty="0" smtClean="0"/>
              <a:t>2</a:t>
            </a:r>
            <a:r>
              <a:rPr lang="ru-RU" sz="3200" dirty="0" smtClean="0"/>
              <a:t>. Какая масса воды выбрасывается из шланга за минуту?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0" y="285728"/>
            <a:ext cx="9144000" cy="8572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Движение тела, брошенного под углом к горизонту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867</TotalTime>
  <Words>242</Words>
  <Application>Microsoft Office PowerPoint</Application>
  <PresentationFormat>Экран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Тема Office</vt:lpstr>
      <vt:lpstr>Презентация PowerPoint</vt:lpstr>
      <vt:lpstr>Виды свободного падения тел</vt:lpstr>
      <vt:lpstr>Презентация PowerPoint</vt:lpstr>
      <vt:lpstr>Движение тела, брошенного под углом к горизонту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Свободное падение тел</dc:title>
  <dc:creator>Маша</dc:creator>
  <cp:lastModifiedBy>ADSA</cp:lastModifiedBy>
  <cp:revision>97</cp:revision>
  <dcterms:modified xsi:type="dcterms:W3CDTF">2022-10-22T00:51:54Z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166622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