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6" r:id="rId4"/>
    <p:sldId id="267" r:id="rId5"/>
    <p:sldId id="268" r:id="rId6"/>
    <p:sldId id="269" r:id="rId7"/>
    <p:sldId id="270" r:id="rId8"/>
    <p:sldId id="27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A88B-A7F5-4616-9568-11C223C9E0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6A24-1ADC-47F2-BF7A-141B9F05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808038"/>
            <a:ext cx="8653462" cy="1487487"/>
          </a:xfrm>
        </p:spPr>
        <p:txBody>
          <a:bodyPr>
            <a:normAutofit/>
          </a:bodyPr>
          <a:lstStyle/>
          <a:p>
            <a:pPr marL="1257300" indent="-1257300" eaLnBrk="1" hangingPunct="1">
              <a:lnSpc>
                <a:spcPct val="90000"/>
              </a:lnSpc>
              <a:defRPr/>
            </a:pP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Случайные числа</a:t>
            </a:r>
          </a:p>
        </p:txBody>
      </p:sp>
      <p:pic>
        <p:nvPicPr>
          <p:cNvPr id="8194" name="Picture 2" descr="https://avatars.mds.yandex.net/get-zen_doc/30229/pub_5c641553c358cd00ae2f1369_5c6415ad31b13100b17dba6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929354" cy="395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06.fotocdn.net/s123/3088185275330cb6/public_pin_l/280428855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714356"/>
            <a:ext cx="7200000" cy="540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773113"/>
          </a:xfrm>
        </p:spPr>
        <p:txBody>
          <a:bodyPr>
            <a:noAutofit/>
          </a:bodyPr>
          <a:lstStyle/>
          <a:p>
            <a:r>
              <a:rPr lang="ru-RU" alt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Случайные числа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01638" y="814388"/>
            <a:ext cx="382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2"/>
                </a:solidFill>
              </a:rPr>
              <a:t>Случайно…</a:t>
            </a:r>
          </a:p>
          <a:p>
            <a:pPr marL="36195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встретить друга на улице</a:t>
            </a:r>
          </a:p>
          <a:p>
            <a:pPr marL="36195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разбить тарелку</a:t>
            </a:r>
          </a:p>
          <a:p>
            <a:pPr marL="36195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найти 10 рублей</a:t>
            </a:r>
          </a:p>
          <a:p>
            <a:pPr marL="36195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выиграть в лотерею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4926013" y="814388"/>
            <a:ext cx="32175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2"/>
                </a:solidFill>
              </a:rPr>
              <a:t>Случайный выбор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marL="26670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жеребьевка на </a:t>
            </a:r>
            <a:br>
              <a:rPr lang="ru-RU" sz="2400" dirty="0"/>
            </a:br>
            <a:r>
              <a:rPr lang="ru-RU" sz="2400" dirty="0"/>
              <a:t>соревнованиях</a:t>
            </a:r>
          </a:p>
          <a:p>
            <a:pPr marL="266700" indent="-180975" eaLnBrk="1" hangingPunct="1">
              <a:buFont typeface="Arial" pitchFamily="34" charset="0"/>
              <a:buChar char="•"/>
              <a:defRPr/>
            </a:pPr>
            <a:r>
              <a:rPr lang="ru-RU" sz="2400" dirty="0"/>
              <a:t>выигравшие номера </a:t>
            </a:r>
            <a:br>
              <a:rPr lang="ru-RU" sz="2400" dirty="0"/>
            </a:br>
            <a:r>
              <a:rPr lang="ru-RU" sz="2400" dirty="0"/>
              <a:t>в лотерее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2170112" cy="10779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895350" cy="952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4614863"/>
            <a:ext cx="27654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69900" y="2817813"/>
            <a:ext cx="3814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</a:rPr>
              <a:t>Как получить случайность?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988" y="4649788"/>
            <a:ext cx="1927225" cy="18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063" y="4622800"/>
            <a:ext cx="182245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s://proza.ru/pics/2019/04/28/68.jpg"/>
          <p:cNvPicPr>
            <a:picLocks noChangeAspect="1" noChangeArrowheads="1"/>
          </p:cNvPicPr>
          <p:nvPr/>
        </p:nvPicPr>
        <p:blipFill>
          <a:blip r:embed="rId7" cstate="print"/>
          <a:srcRect t="20335" r="408"/>
          <a:stretch>
            <a:fillRect/>
          </a:stretch>
        </p:blipFill>
        <p:spPr bwMode="auto">
          <a:xfrm>
            <a:off x="5429256" y="3143248"/>
            <a:ext cx="2357454" cy="120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358346" cy="773113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Случайные числа на компьютере</a:t>
            </a:r>
          </a:p>
        </p:txBody>
      </p:sp>
      <p:sp>
        <p:nvSpPr>
          <p:cNvPr id="25" name="Полилиния 4"/>
          <p:cNvSpPr>
            <a:spLocks/>
          </p:cNvSpPr>
          <p:nvPr/>
        </p:nvSpPr>
        <p:spPr bwMode="auto">
          <a:xfrm>
            <a:off x="915988" y="5589588"/>
            <a:ext cx="2281237" cy="839787"/>
          </a:xfrm>
          <a:custGeom>
            <a:avLst/>
            <a:gdLst>
              <a:gd name="T0" fmla="*/ 0 w 2281287"/>
              <a:gd name="T1" fmla="*/ 2147483647 h 603316"/>
              <a:gd name="T2" fmla="*/ 0 w 2281287"/>
              <a:gd name="T3" fmla="*/ 2147483647 h 603316"/>
              <a:gd name="T4" fmla="*/ 522275 w 2281287"/>
              <a:gd name="T5" fmla="*/ 0 h 603316"/>
              <a:gd name="T6" fmla="*/ 1811424 w 2281287"/>
              <a:gd name="T7" fmla="*/ 0 h 603316"/>
              <a:gd name="T8" fmla="*/ 2277139 w 2281287"/>
              <a:gd name="T9" fmla="*/ 2147483647 h 603316"/>
              <a:gd name="T10" fmla="*/ 2277139 w 2281287"/>
              <a:gd name="T11" fmla="*/ 2147483647 h 603316"/>
              <a:gd name="T12" fmla="*/ 0 w 2281287"/>
              <a:gd name="T13" fmla="*/ 2147483647 h 6033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1287"/>
              <a:gd name="T22" fmla="*/ 0 h 603316"/>
              <a:gd name="T23" fmla="*/ 2281287 w 2281287"/>
              <a:gd name="T24" fmla="*/ 603316 h 6033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1287" h="603316">
                <a:moveTo>
                  <a:pt x="0" y="603316"/>
                </a:moveTo>
                <a:lnTo>
                  <a:pt x="0" y="306371"/>
                </a:lnTo>
                <a:lnTo>
                  <a:pt x="523188" y="0"/>
                </a:lnTo>
                <a:lnTo>
                  <a:pt x="1814660" y="0"/>
                </a:lnTo>
                <a:lnTo>
                  <a:pt x="2281287" y="306371"/>
                </a:lnTo>
                <a:lnTo>
                  <a:pt x="2281287" y="603315"/>
                </a:lnTo>
                <a:lnTo>
                  <a:pt x="0" y="603316"/>
                </a:lnTo>
                <a:close/>
              </a:path>
            </a:pathLst>
          </a:custGeom>
          <a:solidFill>
            <a:srgbClr val="FFFF66">
              <a:alpha val="53725"/>
            </a:srgbClr>
          </a:solidFill>
          <a:ln w="25400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6"/>
          <p:cNvSpPr>
            <a:spLocks noChangeArrowheads="1"/>
          </p:cNvSpPr>
          <p:nvPr/>
        </p:nvSpPr>
        <p:spPr bwMode="auto">
          <a:xfrm>
            <a:off x="382588" y="806450"/>
            <a:ext cx="3409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</a:rPr>
              <a:t>Электронный генератор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6825"/>
            <a:ext cx="1597025" cy="8969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3279775" y="1325563"/>
            <a:ext cx="395288" cy="395287"/>
            <a:chOff x="552" y="2523"/>
            <a:chExt cx="1728" cy="1728"/>
          </a:xfrm>
        </p:grpSpPr>
        <p:sp>
          <p:nvSpPr>
            <p:cNvPr id="48151" name="Oval 27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8152" name="Rectangle 28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805238" y="1335088"/>
            <a:ext cx="497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buFontTx/>
              <a:buChar char="•"/>
            </a:pPr>
            <a:r>
              <a:rPr lang="ru-RU" altLang="ru-RU" sz="2000"/>
              <a:t>нужно специальное устройство</a:t>
            </a:r>
          </a:p>
          <a:p>
            <a:pPr marL="176213" indent="-176213" eaLnBrk="1" hangingPunct="1">
              <a:buFontTx/>
              <a:buChar char="•"/>
            </a:pPr>
            <a:r>
              <a:rPr lang="ru-RU" altLang="ru-RU" sz="2000"/>
              <a:t>нельзя воспроизвести результаты</a:t>
            </a:r>
          </a:p>
        </p:txBody>
      </p:sp>
      <p:sp>
        <p:nvSpPr>
          <p:cNvPr id="32" name="Полилиния 4"/>
          <p:cNvSpPr>
            <a:spLocks/>
          </p:cNvSpPr>
          <p:nvPr/>
        </p:nvSpPr>
        <p:spPr bwMode="auto">
          <a:xfrm>
            <a:off x="906463" y="4743450"/>
            <a:ext cx="2281237" cy="839788"/>
          </a:xfrm>
          <a:custGeom>
            <a:avLst/>
            <a:gdLst>
              <a:gd name="T0" fmla="*/ 0 w 2281287"/>
              <a:gd name="T1" fmla="*/ 2147483647 h 603316"/>
              <a:gd name="T2" fmla="*/ 0 w 2281287"/>
              <a:gd name="T3" fmla="*/ 2147483647 h 603316"/>
              <a:gd name="T4" fmla="*/ 522275 w 2281287"/>
              <a:gd name="T5" fmla="*/ 0 h 603316"/>
              <a:gd name="T6" fmla="*/ 1811424 w 2281287"/>
              <a:gd name="T7" fmla="*/ 0 h 603316"/>
              <a:gd name="T8" fmla="*/ 2277139 w 2281287"/>
              <a:gd name="T9" fmla="*/ 2147483647 h 603316"/>
              <a:gd name="T10" fmla="*/ 2277139 w 2281287"/>
              <a:gd name="T11" fmla="*/ 2147483647 h 603316"/>
              <a:gd name="T12" fmla="*/ 0 w 2281287"/>
              <a:gd name="T13" fmla="*/ 2147483647 h 6033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1287"/>
              <a:gd name="T22" fmla="*/ 0 h 603316"/>
              <a:gd name="T23" fmla="*/ 2281287 w 2281287"/>
              <a:gd name="T24" fmla="*/ 603316 h 6033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1287" h="603316">
                <a:moveTo>
                  <a:pt x="0" y="603316"/>
                </a:moveTo>
                <a:lnTo>
                  <a:pt x="0" y="306371"/>
                </a:lnTo>
                <a:lnTo>
                  <a:pt x="523188" y="0"/>
                </a:lnTo>
                <a:lnTo>
                  <a:pt x="1814660" y="0"/>
                </a:lnTo>
                <a:lnTo>
                  <a:pt x="2281287" y="306371"/>
                </a:lnTo>
                <a:lnTo>
                  <a:pt x="2281287" y="603315"/>
                </a:lnTo>
                <a:lnTo>
                  <a:pt x="0" y="603316"/>
                </a:lnTo>
                <a:close/>
              </a:path>
            </a:pathLst>
          </a:custGeom>
          <a:solidFill>
            <a:srgbClr val="FFFF66">
              <a:alpha val="53725"/>
            </a:srgbClr>
          </a:solidFill>
          <a:ln w="25400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889000" y="5133975"/>
            <a:ext cx="239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latin typeface="Courier New" pitchFamily="49" charset="0"/>
                <a:cs typeface="Courier New" pitchFamily="49" charset="0"/>
              </a:rPr>
              <a:t>318458191041</a:t>
            </a: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1455738" y="4327525"/>
            <a:ext cx="1287462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36000" bIns="36000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564321</a:t>
            </a: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889000" y="5984875"/>
            <a:ext cx="239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latin typeface="Courier New" pitchFamily="49" charset="0"/>
                <a:cs typeface="Courier New" pitchFamily="49" charset="0"/>
              </a:rPr>
              <a:t>209938992481</a:t>
            </a:r>
          </a:p>
        </p:txBody>
      </p:sp>
      <p:sp>
        <p:nvSpPr>
          <p:cNvPr id="36" name="Прямоугольник 9"/>
          <p:cNvSpPr>
            <a:spLocks noChangeArrowheads="1"/>
          </p:cNvSpPr>
          <p:nvPr/>
        </p:nvSpPr>
        <p:spPr bwMode="auto">
          <a:xfrm>
            <a:off x="1509713" y="5129213"/>
            <a:ext cx="1143000" cy="452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6800" rIns="0" bIns="36000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458191</a:t>
            </a:r>
            <a:endParaRPr lang="ru-RU" altLang="ru-RU" b="1" dirty="0"/>
          </a:p>
        </p:txBody>
      </p:sp>
      <p:sp>
        <p:nvSpPr>
          <p:cNvPr id="37" name="Прямоугольник 10"/>
          <p:cNvSpPr>
            <a:spLocks noChangeArrowheads="1"/>
          </p:cNvSpPr>
          <p:nvPr/>
        </p:nvSpPr>
        <p:spPr bwMode="auto">
          <a:xfrm>
            <a:off x="1527175" y="6022975"/>
            <a:ext cx="1141413" cy="414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36000" bIns="36000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938992</a:t>
            </a:r>
            <a:endParaRPr lang="ru-RU" altLang="ru-RU" b="1" dirty="0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057650" y="4338638"/>
            <a:ext cx="395288" cy="395287"/>
            <a:chOff x="552" y="2523"/>
            <a:chExt cx="1728" cy="1728"/>
          </a:xfrm>
        </p:grpSpPr>
        <p:sp>
          <p:nvSpPr>
            <p:cNvPr id="48149" name="Oval 27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8150" name="Rectangle 28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929190" y="4286256"/>
            <a:ext cx="3997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buFontTx/>
              <a:buChar char="•"/>
            </a:pPr>
            <a:r>
              <a:rPr lang="ru-RU" altLang="ru-RU" sz="2000" dirty="0"/>
              <a:t>малый период </a:t>
            </a:r>
            <a:br>
              <a:rPr lang="ru-RU" altLang="ru-RU" sz="2000" dirty="0"/>
            </a:br>
            <a:r>
              <a:rPr lang="ru-RU" altLang="ru-RU" sz="2000" dirty="0"/>
              <a:t>(последовательность повторяется через 10</a:t>
            </a:r>
            <a:r>
              <a:rPr lang="ru-RU" altLang="ru-RU" sz="2000" baseline="30000" dirty="0"/>
              <a:t>6</a:t>
            </a:r>
            <a:r>
              <a:rPr lang="ru-RU" altLang="ru-RU" sz="2000" dirty="0"/>
              <a:t> чисел)</a:t>
            </a:r>
          </a:p>
        </p:txBody>
      </p:sp>
      <p:sp>
        <p:nvSpPr>
          <p:cNvPr id="42" name="Прямоугольник 16"/>
          <p:cNvSpPr>
            <a:spLocks noChangeArrowheads="1"/>
          </p:cNvSpPr>
          <p:nvPr/>
        </p:nvSpPr>
        <p:spPr bwMode="auto">
          <a:xfrm>
            <a:off x="382588" y="3622675"/>
            <a:ext cx="619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  <a:sym typeface="Symbol" pitchFamily="18" charset="2"/>
              </a:rPr>
              <a:t>Метод середины квадрата </a:t>
            </a:r>
            <a:r>
              <a:rPr lang="ru-RU" altLang="ru-RU" sz="2400" dirty="0">
                <a:sym typeface="Symbol" pitchFamily="18" charset="2"/>
              </a:rPr>
              <a:t>(Дж. фон Нейман)</a:t>
            </a:r>
            <a:endParaRPr lang="ru-RU" altLang="ru-RU" dirty="0"/>
          </a:p>
        </p:txBody>
      </p:sp>
      <p:sp>
        <p:nvSpPr>
          <p:cNvPr id="43" name="Скругленная прямоугольная выноска 42"/>
          <p:cNvSpPr/>
          <p:nvPr/>
        </p:nvSpPr>
        <p:spPr bwMode="auto">
          <a:xfrm>
            <a:off x="3065463" y="4283075"/>
            <a:ext cx="1677987" cy="522288"/>
          </a:xfrm>
          <a:prstGeom prst="wedgeRoundRectCallout">
            <a:avLst>
              <a:gd name="adj1" fmla="val -51041"/>
              <a:gd name="adj2" fmla="val 110089"/>
              <a:gd name="adj3" fmla="val 16667"/>
            </a:avLst>
          </a:prstGeom>
          <a:ln>
            <a:headEnd type="none" w="med" len="med"/>
            <a:tailEnd type="none" w="med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200" dirty="0"/>
              <a:t>в квадрате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82588" y="2379663"/>
            <a:ext cx="832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2913" eaLnBrk="1" hangingPunct="1">
              <a:spcBef>
                <a:spcPct val="30000"/>
              </a:spcBef>
            </a:pPr>
            <a:r>
              <a:rPr lang="ru-RU" altLang="ru-RU" sz="2400" b="1" dirty="0">
                <a:solidFill>
                  <a:schemeClr val="tx2"/>
                </a:solidFill>
              </a:rPr>
              <a:t>Псевдослучайные числа </a:t>
            </a:r>
            <a:r>
              <a:rPr lang="ru-RU" altLang="ru-RU" sz="2400" dirty="0">
                <a:solidFill>
                  <a:schemeClr val="tx2"/>
                </a:solidFill>
              </a:rPr>
              <a:t>– </a:t>
            </a:r>
            <a:r>
              <a:rPr lang="ru-RU" altLang="ru-RU" sz="2400" dirty="0">
                <a:solidFill>
                  <a:srgbClr val="000000"/>
                </a:solidFill>
              </a:rPr>
              <a:t>обладают свойствами случайных чисел, но каждое следующее число вычисляется по заданной формуле.</a:t>
            </a:r>
          </a:p>
        </p:txBody>
      </p:sp>
      <p:sp>
        <p:nvSpPr>
          <p:cNvPr id="45" name="Скругленная прямоугольная выноска 44"/>
          <p:cNvSpPr/>
          <p:nvPr/>
        </p:nvSpPr>
        <p:spPr bwMode="auto">
          <a:xfrm>
            <a:off x="207963" y="4137025"/>
            <a:ext cx="1114425" cy="522288"/>
          </a:xfrm>
          <a:prstGeom prst="wedgeRoundRectCallout">
            <a:avLst>
              <a:gd name="adj1" fmla="val 63593"/>
              <a:gd name="adj2" fmla="val 23418"/>
              <a:gd name="adj3" fmla="val 16667"/>
            </a:avLst>
          </a:prstGeom>
          <a:ln>
            <a:headEnd type="none" w="med" len="med"/>
            <a:tailEnd type="none" w="med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200" dirty="0"/>
              <a:t>зерно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31" grpId="0"/>
      <p:bldP spid="32" grpId="0" animBg="1"/>
      <p:bldP spid="32" grpId="1" animBg="1"/>
      <p:bldP spid="33" grpId="0"/>
      <p:bldP spid="34" grpId="0" animBg="1"/>
      <p:bldP spid="35" grpId="0"/>
      <p:bldP spid="36" grpId="0" animBg="1"/>
      <p:bldP spid="37" grpId="0" animBg="1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Линейный конгруэнтный генератор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42913" y="950913"/>
            <a:ext cx="7802562" cy="433387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t-BR" sz="2200" b="1" dirty="0">
                <a:latin typeface="Courier New" pitchFamily="49" charset="0"/>
              </a:rPr>
              <a:t>X</a:t>
            </a:r>
            <a:r>
              <a:rPr lang="ru-RU" sz="2200" b="1" dirty="0">
                <a:latin typeface="Courier New" pitchFamily="49" charset="0"/>
              </a:rPr>
              <a:t> </a:t>
            </a:r>
            <a:r>
              <a:rPr lang="pt-BR" sz="2200" b="1" dirty="0">
                <a:latin typeface="Courier New" pitchFamily="49" charset="0"/>
              </a:rPr>
              <a:t>=</a:t>
            </a:r>
            <a:r>
              <a:rPr lang="ru-RU" sz="2200" b="1" dirty="0"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pt-BR" sz="2200" b="1" dirty="0">
                <a:latin typeface="Courier New" pitchFamily="49" charset="0"/>
              </a:rPr>
              <a:t>a*X+b) </a:t>
            </a:r>
            <a:r>
              <a:rPr lang="ru-RU" sz="2200" b="1" dirty="0">
                <a:solidFill>
                  <a:schemeClr val="tx2"/>
                </a:solidFill>
                <a:latin typeface="Courier New" pitchFamily="49" charset="0"/>
              </a:rPr>
              <a:t>%</a:t>
            </a:r>
            <a:r>
              <a:rPr lang="pt-BR" sz="2200" b="1" dirty="0">
                <a:solidFill>
                  <a:srgbClr val="3333FF"/>
                </a:solidFill>
                <a:latin typeface="Courier New" pitchFamily="49" charset="0"/>
              </a:rPr>
              <a:t> </a:t>
            </a:r>
            <a:r>
              <a:rPr lang="pt-BR" sz="2200" b="1" dirty="0"/>
              <a:t> </a:t>
            </a:r>
            <a:r>
              <a:rPr lang="pt-BR" sz="2200" b="1" dirty="0">
                <a:latin typeface="Courier New" pitchFamily="49" charset="0"/>
              </a:rPr>
              <a:t>c</a:t>
            </a:r>
            <a:r>
              <a:rPr lang="ru-RU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8000"/>
                </a:solidFill>
                <a:latin typeface="Courier New" pitchFamily="49" charset="0"/>
              </a:rPr>
              <a:t>| </a:t>
            </a:r>
            <a:r>
              <a:rPr lang="ru-RU" sz="2200" b="1" dirty="0">
                <a:solidFill>
                  <a:srgbClr val="008000"/>
                </a:solidFill>
                <a:latin typeface="Courier New" pitchFamily="49" charset="0"/>
              </a:rPr>
              <a:t>интервал от 0 до </a:t>
            </a:r>
            <a:r>
              <a:rPr lang="en-US" sz="2200" b="1" dirty="0">
                <a:solidFill>
                  <a:srgbClr val="008000"/>
                </a:solidFill>
                <a:latin typeface="Courier New" pitchFamily="49" charset="0"/>
              </a:rPr>
              <a:t>c-1</a:t>
            </a:r>
            <a:endParaRPr lang="pt-BR" sz="22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2913" y="1546225"/>
            <a:ext cx="7802562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 dirty="0">
                <a:latin typeface="Courier New" pitchFamily="49" charset="0"/>
              </a:rPr>
              <a:t>X</a:t>
            </a:r>
            <a:r>
              <a:rPr lang="ru-RU" altLang="ru-RU" sz="2200" b="1" dirty="0">
                <a:latin typeface="Courier New" pitchFamily="49" charset="0"/>
              </a:rPr>
              <a:t> </a:t>
            </a:r>
            <a:r>
              <a:rPr lang="pt-BR" altLang="ru-RU" sz="2200" b="1" dirty="0">
                <a:latin typeface="Courier New" pitchFamily="49" charset="0"/>
              </a:rPr>
              <a:t>=</a:t>
            </a:r>
            <a:r>
              <a:rPr lang="ru-RU" altLang="ru-RU" sz="2200" b="1" dirty="0">
                <a:latin typeface="Courier New" pitchFamily="49" charset="0"/>
              </a:rPr>
              <a:t> </a:t>
            </a:r>
            <a:r>
              <a:rPr lang="en-US" altLang="ru-RU" sz="2200" b="1" dirty="0">
                <a:latin typeface="Courier New" pitchFamily="49" charset="0"/>
              </a:rPr>
              <a:t>(</a:t>
            </a:r>
            <a:r>
              <a:rPr lang="pt-BR" altLang="ru-RU" sz="2200" b="1" dirty="0">
                <a:latin typeface="Courier New" pitchFamily="49" charset="0"/>
              </a:rPr>
              <a:t>X+</a:t>
            </a:r>
            <a:r>
              <a:rPr lang="ru-RU" altLang="ru-RU" sz="2200" b="1" dirty="0">
                <a:solidFill>
                  <a:schemeClr val="tx2"/>
                </a:solidFill>
                <a:latin typeface="Courier New" pitchFamily="49" charset="0"/>
              </a:rPr>
              <a:t>3</a:t>
            </a:r>
            <a:r>
              <a:rPr lang="en-US" altLang="ru-RU" sz="2200" b="1" dirty="0">
                <a:latin typeface="Courier New" pitchFamily="49" charset="0"/>
              </a:rPr>
              <a:t>)</a:t>
            </a:r>
            <a:r>
              <a:rPr lang="en-US" altLang="ru-RU" sz="2200" b="1" dirty="0">
                <a:solidFill>
                  <a:srgbClr val="00B0F0"/>
                </a:solidFill>
                <a:latin typeface="Courier New" pitchFamily="49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Courier New" pitchFamily="49" charset="0"/>
              </a:rPr>
              <a:t>%</a:t>
            </a:r>
            <a:r>
              <a:rPr lang="pt-BR" altLang="ru-RU" sz="2200" b="1" dirty="0">
                <a:solidFill>
                  <a:schemeClr val="tx2"/>
                </a:solidFill>
              </a:rPr>
              <a:t> </a:t>
            </a:r>
            <a:r>
              <a:rPr lang="pt-BR" altLang="ru-RU" sz="2200" b="1" dirty="0"/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Courier New" pitchFamily="49" charset="0"/>
              </a:rPr>
              <a:t>10</a:t>
            </a:r>
            <a:r>
              <a:rPr lang="ru-RU" altLang="ru-RU" sz="2200" b="1" dirty="0">
                <a:latin typeface="Courier New" pitchFamily="49" charset="0"/>
              </a:rPr>
              <a:t> </a:t>
            </a:r>
            <a:r>
              <a:rPr lang="en-US" altLang="ru-RU" sz="2200" b="1" dirty="0">
                <a:solidFill>
                  <a:srgbClr val="008000"/>
                </a:solidFill>
                <a:latin typeface="Courier New" pitchFamily="49" charset="0"/>
              </a:rPr>
              <a:t>| </a:t>
            </a:r>
            <a:r>
              <a:rPr lang="ru-RU" altLang="ru-RU" sz="2200" b="1" dirty="0">
                <a:solidFill>
                  <a:srgbClr val="008000"/>
                </a:solidFill>
                <a:latin typeface="Courier New" pitchFamily="49" charset="0"/>
              </a:rPr>
              <a:t>интервал от 0 до 9</a:t>
            </a:r>
            <a:endParaRPr lang="pt-BR" altLang="ru-RU" sz="22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2913" y="2019300"/>
            <a:ext cx="1243012" cy="4333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</a:rPr>
              <a:t>X</a:t>
            </a:r>
            <a:r>
              <a:rPr lang="ru-RU" altLang="ru-RU" sz="2200" b="1">
                <a:latin typeface="Courier New" pitchFamily="49" charset="0"/>
              </a:rPr>
              <a:t> </a:t>
            </a:r>
            <a:r>
              <a:rPr lang="pt-BR" altLang="ru-RU" sz="2200" b="1">
                <a:latin typeface="Courier New" pitchFamily="49" charset="0"/>
              </a:rPr>
              <a:t>=</a:t>
            </a:r>
            <a:r>
              <a:rPr lang="ru-RU" altLang="ru-RU" sz="2200" b="1">
                <a:latin typeface="Courier New" pitchFamily="49" charset="0"/>
              </a:rPr>
              <a:t> </a:t>
            </a:r>
            <a:r>
              <a:rPr lang="en-US" altLang="ru-RU" sz="2200" b="1">
                <a:latin typeface="Courier New" pitchFamily="49" charset="0"/>
              </a:rPr>
              <a:t>0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07988" y="2774950"/>
            <a:ext cx="1271587" cy="560388"/>
          </a:xfrm>
          <a:prstGeom prst="wedgeRoundRectCallout">
            <a:avLst>
              <a:gd name="adj1" fmla="val 17321"/>
              <a:gd name="adj2" fmla="val -12317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зерно</a:t>
            </a:r>
            <a:endParaRPr lang="ru-RU" sz="2400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6213" y="2008188"/>
            <a:ext cx="966787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3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05038" y="2008188"/>
            <a:ext cx="968375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ru-RU" altLang="ru-RU" sz="2200" b="1">
                <a:latin typeface="Courier New" pitchFamily="49" charset="0"/>
                <a:sym typeface="Symbol" pitchFamily="18" charset="2"/>
              </a:rPr>
              <a:t>6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3238" y="2008188"/>
            <a:ext cx="966787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en-US" altLang="ru-RU" sz="2200" b="1">
                <a:latin typeface="Courier New" pitchFamily="49" charset="0"/>
                <a:sym typeface="Symbol" pitchFamily="18" charset="2"/>
              </a:rPr>
              <a:t>9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81425" y="2008188"/>
            <a:ext cx="966788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ru-RU" altLang="ru-RU" sz="2200" b="1">
                <a:latin typeface="Courier New" pitchFamily="49" charset="0"/>
                <a:sym typeface="Symbol" pitchFamily="18" charset="2"/>
              </a:rPr>
              <a:t>2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30725" y="2008188"/>
            <a:ext cx="966788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en-US" altLang="ru-RU" sz="2200" b="1">
                <a:latin typeface="Courier New" pitchFamily="49" charset="0"/>
                <a:sym typeface="Symbol" pitchFamily="18" charset="2"/>
              </a:rPr>
              <a:t>5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89550" y="2008188"/>
            <a:ext cx="968375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ru-RU" altLang="ru-RU" sz="2200" b="1">
                <a:latin typeface="Courier New" pitchFamily="49" charset="0"/>
                <a:sym typeface="Symbol" pitchFamily="18" charset="2"/>
              </a:rPr>
              <a:t>8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11788" y="2614613"/>
            <a:ext cx="966787" cy="4333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en-US" altLang="ru-RU" sz="22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0</a:t>
            </a:r>
            <a:endParaRPr lang="pt-BR" altLang="ru-RU" sz="22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6423025" y="2389188"/>
            <a:ext cx="2522538" cy="560387"/>
          </a:xfrm>
          <a:prstGeom prst="wedgeRoundRectCallout">
            <a:avLst>
              <a:gd name="adj1" fmla="val -62438"/>
              <a:gd name="adj2" fmla="val 28208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зацикливание</a:t>
            </a:r>
            <a:endParaRPr lang="ru-RU" sz="2400" dirty="0">
              <a:latin typeface="+mn-lt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687638" y="2625725"/>
            <a:ext cx="584200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ru-RU" altLang="ru-RU" sz="2200" b="1">
                <a:latin typeface="Courier New" pitchFamily="49" charset="0"/>
                <a:sym typeface="Symbol" pitchFamily="18" charset="2"/>
              </a:rPr>
              <a:t>8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65463" y="2625725"/>
            <a:ext cx="966787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en-US" altLang="ru-RU" sz="2200" b="1">
                <a:latin typeface="Courier New" pitchFamily="49" charset="0"/>
                <a:sym typeface="Symbol" pitchFamily="18" charset="2"/>
              </a:rPr>
              <a:t>1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868738" y="2625725"/>
            <a:ext cx="968375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ru-RU" altLang="ru-RU" sz="2200" b="1">
                <a:latin typeface="Courier New" pitchFamily="49" charset="0"/>
                <a:sym typeface="Symbol" pitchFamily="18" charset="2"/>
              </a:rPr>
              <a:t>4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640263" y="2625725"/>
            <a:ext cx="966787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pt-BR" altLang="ru-RU" sz="2200" b="1">
                <a:latin typeface="Courier New" pitchFamily="49" charset="0"/>
                <a:sym typeface="Symbol" pitchFamily="18" charset="2"/>
              </a:rPr>
              <a:t> </a:t>
            </a:r>
            <a:r>
              <a:rPr lang="en-US" altLang="ru-RU" sz="2200" b="1">
                <a:latin typeface="Courier New" pitchFamily="49" charset="0"/>
                <a:sym typeface="Symbol" pitchFamily="18" charset="2"/>
              </a:rPr>
              <a:t>7</a:t>
            </a:r>
            <a:endParaRPr lang="pt-BR" altLang="ru-RU" sz="2200" b="1">
              <a:solidFill>
                <a:srgbClr val="008000"/>
              </a:solidFill>
              <a:latin typeface="Courier New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28738" y="3603625"/>
            <a:ext cx="7102475" cy="936625"/>
            <a:chOff x="433" y="3902"/>
            <a:chExt cx="4473" cy="590"/>
          </a:xfrm>
        </p:grpSpPr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548" y="3969"/>
              <a:ext cx="4358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442913" indent="-268288">
                <a:spcBef>
                  <a:spcPct val="50000"/>
                </a:spcBef>
                <a:defRPr/>
              </a:pPr>
              <a:r>
                <a:rPr lang="ru-RU" sz="2400" dirty="0"/>
                <a:t>    Важен правильный выбор параметров</a:t>
              </a:r>
              <a:br>
                <a:rPr lang="ru-RU" sz="2400" dirty="0"/>
              </a:br>
              <a:r>
                <a:rPr lang="ru-RU" sz="2400" dirty="0"/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/>
                <a:t>,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/>
                <a:t> </a:t>
              </a:r>
              <a:r>
                <a:rPr lang="ru-RU" sz="2400" dirty="0"/>
                <a:t>и </a:t>
              </a:r>
              <a:r>
                <a:rPr lang="ru-RU" sz="2400" i="1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400" dirty="0"/>
                <a:t>!</a:t>
              </a:r>
            </a:p>
          </p:txBody>
        </p:sp>
        <p:sp>
          <p:nvSpPr>
            <p:cNvPr id="49175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27200" y="4565650"/>
            <a:ext cx="29543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</a:rPr>
              <a:t>Компилятор </a:t>
            </a:r>
            <a:r>
              <a:rPr lang="en-US" altLang="ru-RU" sz="2400" b="1" dirty="0">
                <a:solidFill>
                  <a:schemeClr val="tx2"/>
                </a:solidFill>
              </a:rPr>
              <a:t>GCC</a:t>
            </a:r>
            <a:r>
              <a:rPr lang="en-US" altLang="ru-RU" sz="2400" dirty="0">
                <a:solidFill>
                  <a:schemeClr val="tx2"/>
                </a:solidFill>
              </a:rPr>
              <a:t>:</a:t>
            </a:r>
          </a:p>
          <a:p>
            <a:pPr eaLnBrk="1" hangingPunct="1"/>
            <a:r>
              <a:rPr lang="en-US" altLang="ru-RU" sz="2400" dirty="0"/>
              <a:t>    a = </a:t>
            </a:r>
            <a:r>
              <a:rPr lang="ru-RU" altLang="ru-RU" sz="2400" dirty="0"/>
              <a:t>1103515245 	</a:t>
            </a:r>
            <a:endParaRPr lang="en-US" altLang="ru-RU" sz="2400" dirty="0"/>
          </a:p>
          <a:p>
            <a:pPr eaLnBrk="1" hangingPunct="1"/>
            <a:r>
              <a:rPr lang="en-US" altLang="ru-RU" sz="2400" dirty="0"/>
              <a:t>    b = </a:t>
            </a:r>
            <a:r>
              <a:rPr lang="ru-RU" altLang="ru-RU" sz="2400" dirty="0"/>
              <a:t>12345</a:t>
            </a:r>
          </a:p>
          <a:p>
            <a:pPr eaLnBrk="1" hangingPunct="1"/>
            <a:r>
              <a:rPr lang="en-US" altLang="ru-RU" sz="2400" dirty="0"/>
              <a:t>    c = </a:t>
            </a:r>
            <a:r>
              <a:rPr lang="ru-RU" altLang="ru-RU" sz="2400" dirty="0"/>
              <a:t>2</a:t>
            </a:r>
            <a:r>
              <a:rPr lang="ru-RU" altLang="ru-RU" sz="2400" baseline="30000" dirty="0"/>
              <a:t>31</a:t>
            </a:r>
            <a:r>
              <a:rPr lang="ru-RU" altLang="ru-RU" sz="2400" dirty="0"/>
              <a:t> 	</a:t>
            </a:r>
            <a:endParaRPr lang="en-US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8" grpId="0" build="p"/>
      <p:bldP spid="19" grpId="0" animBg="1"/>
      <p:bldP spid="20" grpId="0" build="p"/>
      <p:bldP spid="21" grpId="0" build="p"/>
      <p:bldP spid="22" grpId="0" build="p"/>
      <p:bldP spid="23" grpId="0" build="p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Генератор случайных чисел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938" y="3503613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 eaLnBrk="1" hangingPunct="1">
              <a:spcBef>
                <a:spcPct val="50000"/>
              </a:spcBef>
            </a:pPr>
            <a:r>
              <a:rPr lang="ru-RU" altLang="ru-RU" sz="2600" b="1">
                <a:solidFill>
                  <a:schemeClr val="tx2"/>
                </a:solidFill>
              </a:rPr>
              <a:t>Генератор на </a:t>
            </a:r>
            <a:r>
              <a:rPr lang="en-US" altLang="ru-RU" sz="2600" b="1">
                <a:solidFill>
                  <a:schemeClr val="tx2"/>
                </a:solidFill>
              </a:rPr>
              <a:t>[0,1)</a:t>
            </a:r>
            <a:r>
              <a:rPr lang="ru-RU" altLang="ru-RU" sz="2600" b="1">
                <a:solidFill>
                  <a:schemeClr val="tx2"/>
                </a:solidFill>
              </a:rPr>
              <a:t>: </a:t>
            </a:r>
            <a:endParaRPr lang="en-US" altLang="ru-RU" sz="2600" b="1">
              <a:solidFill>
                <a:schemeClr val="tx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6450" y="4011613"/>
            <a:ext cx="7802563" cy="771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t-BR" sz="2200" b="1" dirty="0">
                <a:latin typeface="Courier New" pitchFamily="49" charset="0"/>
              </a:rPr>
              <a:t>X</a:t>
            </a:r>
            <a:r>
              <a:rPr lang="pt-BR" sz="2200" b="1" dirty="0"/>
              <a:t> </a:t>
            </a:r>
            <a:r>
              <a:rPr lang="pt-BR" sz="2200" b="1" dirty="0">
                <a:latin typeface="Courier New" pitchFamily="49" charset="0"/>
              </a:rPr>
              <a:t>=</a:t>
            </a:r>
            <a:r>
              <a:rPr lang="pt-BR" sz="2200" b="1" dirty="0"/>
              <a:t>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ndom.r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</a:t>
            </a:r>
            <a:r>
              <a:rPr lang="pt-BR" sz="2200" b="1" dirty="0">
                <a:latin typeface="Courier New" pitchFamily="49" charset="0"/>
              </a:rPr>
              <a:t>() </a:t>
            </a:r>
            <a:r>
              <a:rPr lang="ru-RU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200" b="1" dirty="0">
                <a:solidFill>
                  <a:srgbClr val="008000"/>
                </a:solidFill>
                <a:latin typeface="Courier New" pitchFamily="49" charset="0"/>
              </a:rPr>
              <a:t>псевдослучайное число</a:t>
            </a:r>
            <a:endParaRPr lang="en-US" sz="2200" b="1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pt-BR" sz="2200" b="1" dirty="0">
                <a:latin typeface="Courier New" pitchFamily="49" charset="0"/>
              </a:rPr>
              <a:t>Y</a:t>
            </a:r>
            <a:r>
              <a:rPr lang="pt-BR" sz="2200" b="1" dirty="0"/>
              <a:t> </a:t>
            </a:r>
            <a:r>
              <a:rPr lang="pt-BR" sz="2200" b="1" dirty="0">
                <a:latin typeface="Courier New" pitchFamily="49" charset="0"/>
              </a:rPr>
              <a:t>=</a:t>
            </a:r>
            <a:r>
              <a:rPr lang="pt-BR" sz="2200" b="1" dirty="0"/>
              <a:t>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ndom.r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</a:t>
            </a:r>
            <a:r>
              <a:rPr lang="pt-BR" sz="2200" b="1" dirty="0">
                <a:latin typeface="Courier New" pitchFamily="49" charset="0"/>
              </a:rPr>
              <a:t>()  </a:t>
            </a:r>
            <a:r>
              <a:rPr lang="pt-BR" sz="22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200" b="1" dirty="0">
                <a:solidFill>
                  <a:srgbClr val="008000"/>
                </a:solidFill>
                <a:latin typeface="Courier New" pitchFamily="49" charset="0"/>
              </a:rPr>
              <a:t>это уже другое число!</a:t>
            </a:r>
            <a:endParaRPr lang="pt-BR" sz="22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695700" y="952500"/>
            <a:ext cx="4427538" cy="528638"/>
          </a:xfrm>
          <a:prstGeom prst="wedgeRoundRectCallout">
            <a:avLst>
              <a:gd name="adj1" fmla="val -65764"/>
              <a:gd name="adj2" fmla="val -26694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англ. </a:t>
            </a:r>
            <a:r>
              <a:rPr lang="en-US" sz="2400" i="1" dirty="0"/>
              <a:t>random – </a:t>
            </a:r>
            <a:r>
              <a:rPr lang="ru-RU" sz="2400" i="1" dirty="0"/>
              <a:t>случайный</a:t>
            </a:r>
            <a:endParaRPr lang="ru-RU" sz="2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938" y="1760538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 eaLnBrk="1" hangingPunct="1">
              <a:spcBef>
                <a:spcPct val="50000"/>
              </a:spcBef>
            </a:pPr>
            <a:r>
              <a:rPr lang="ru-RU" altLang="ru-RU" sz="2600" b="1" dirty="0">
                <a:solidFill>
                  <a:schemeClr val="tx2"/>
                </a:solidFill>
              </a:rPr>
              <a:t>Целые числа на отрезке </a:t>
            </a:r>
            <a:r>
              <a:rPr lang="en-US" altLang="ru-RU" sz="2600" b="1" dirty="0">
                <a:solidFill>
                  <a:schemeClr val="tx2"/>
                </a:solidFill>
              </a:rPr>
              <a:t>[</a:t>
            </a:r>
            <a:r>
              <a:rPr lang="en-US" altLang="ru-RU" sz="2600" b="1" dirty="0" err="1">
                <a:solidFill>
                  <a:schemeClr val="tx2"/>
                </a:solidFill>
              </a:rPr>
              <a:t>a,b</a:t>
            </a:r>
            <a:r>
              <a:rPr lang="en-US" altLang="ru-RU" sz="2600" b="1" dirty="0">
                <a:solidFill>
                  <a:schemeClr val="tx2"/>
                </a:solidFill>
              </a:rPr>
              <a:t>]</a:t>
            </a:r>
            <a:r>
              <a:rPr lang="ru-RU" altLang="ru-RU" sz="2600" b="1" dirty="0">
                <a:solidFill>
                  <a:schemeClr val="tx2"/>
                </a:solidFill>
              </a:rPr>
              <a:t>: </a:t>
            </a:r>
            <a:endParaRPr lang="en-US" altLang="ru-RU" sz="2600" b="1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6450" y="2293938"/>
            <a:ext cx="7802563" cy="936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ndom.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randint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1,6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</a:t>
            </a:r>
            <a:r>
              <a:rPr lang="ru-RU" sz="2400" b="1" dirty="0" err="1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псевдосл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число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ndom.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randint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1,6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уже другое! </a:t>
            </a:r>
            <a:endParaRPr lang="pt-BR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700" y="895350"/>
            <a:ext cx="258127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import</a:t>
            </a: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random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8938" y="4981575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>
              <a:spcBef>
                <a:spcPct val="50000"/>
              </a:spcBef>
            </a:pPr>
            <a:r>
              <a:rPr lang="ru-RU" sz="2600" b="1">
                <a:solidFill>
                  <a:schemeClr val="tx2"/>
                </a:solidFill>
              </a:rPr>
              <a:t>Генератор на </a:t>
            </a:r>
            <a:r>
              <a:rPr lang="en-US" sz="2600" b="1">
                <a:solidFill>
                  <a:schemeClr val="tx2"/>
                </a:solidFill>
              </a:rPr>
              <a:t>[a, b] (</a:t>
            </a:r>
            <a:r>
              <a:rPr lang="ru-RU" sz="2600" b="1">
                <a:solidFill>
                  <a:schemeClr val="tx2"/>
                </a:solidFill>
              </a:rPr>
              <a:t>вещественные числа</a:t>
            </a:r>
            <a:r>
              <a:rPr lang="en-US" sz="2600" b="1">
                <a:solidFill>
                  <a:schemeClr val="tx2"/>
                </a:solidFill>
              </a:rPr>
              <a:t>)</a:t>
            </a:r>
            <a:r>
              <a:rPr lang="ru-RU" sz="2600" b="1">
                <a:solidFill>
                  <a:schemeClr val="tx2"/>
                </a:solidFill>
              </a:rPr>
              <a:t>: 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06450" y="5489575"/>
            <a:ext cx="8108950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X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uniform</a:t>
            </a:r>
            <a:r>
              <a:rPr lang="pt-BR" sz="2400" b="1" dirty="0">
                <a:latin typeface="Courier New" pitchFamily="49" charset="0"/>
              </a:rPr>
              <a:t>(</a:t>
            </a:r>
            <a:r>
              <a:rPr lang="pt-BR" sz="2400" b="1" dirty="0">
                <a:solidFill>
                  <a:schemeClr val="tx2"/>
                </a:solidFill>
                <a:latin typeface="Courier New" pitchFamily="49" charset="0"/>
              </a:rPr>
              <a:t>1.2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ru-RU" sz="24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3.5</a:t>
            </a:r>
            <a:r>
              <a:rPr lang="pt-BR" sz="2400" b="1" dirty="0">
                <a:latin typeface="Courier New" pitchFamily="49" charset="0"/>
              </a:rPr>
              <a:t>) </a:t>
            </a:r>
            <a:r>
              <a:rPr lang="ru-RU" sz="2400" b="1" dirty="0">
                <a:latin typeface="Courier New" pitchFamily="49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Y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uniform</a:t>
            </a:r>
            <a:r>
              <a:rPr lang="pt-BR" sz="2400" b="1" dirty="0">
                <a:latin typeface="Courier New" pitchFamily="49" charset="0"/>
              </a:rPr>
              <a:t>(</a:t>
            </a:r>
            <a:r>
              <a:rPr lang="pt-BR" sz="2400" b="1" dirty="0">
                <a:solidFill>
                  <a:schemeClr val="tx2"/>
                </a:solidFill>
                <a:latin typeface="Courier New" pitchFamily="49" charset="0"/>
              </a:rPr>
              <a:t>1.2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ru-RU" sz="24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3.5</a:t>
            </a:r>
            <a:r>
              <a:rPr lang="pt-BR" sz="2400" b="1" dirty="0">
                <a:latin typeface="Courier New" pitchFamily="49" charset="0"/>
              </a:rPr>
              <a:t>)</a:t>
            </a:r>
            <a:endParaRPr lang="pt-BR" sz="24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pic>
        <p:nvPicPr>
          <p:cNvPr id="13" name="Рисунок 12" descr="модуль rand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29198"/>
            <a:ext cx="2324103" cy="13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build="p"/>
      <p:bldP spid="8" grpId="0" build="p"/>
      <p:bldP spid="10" grpId="0" animBg="1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858280" cy="685778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Генератор случайных чисел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938" y="3279775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 eaLnBrk="1" hangingPunct="1">
              <a:spcBef>
                <a:spcPct val="50000"/>
              </a:spcBef>
            </a:pPr>
            <a:r>
              <a:rPr lang="ru-RU" altLang="ru-RU" sz="2600" b="1">
                <a:solidFill>
                  <a:srgbClr val="333399"/>
                </a:solidFill>
              </a:rPr>
              <a:t>Генератор на </a:t>
            </a:r>
            <a:r>
              <a:rPr lang="en-US" altLang="ru-RU" sz="2600" b="1">
                <a:solidFill>
                  <a:srgbClr val="333399"/>
                </a:solidFill>
              </a:rPr>
              <a:t>[0,1)</a:t>
            </a:r>
            <a:r>
              <a:rPr lang="ru-RU" altLang="ru-RU" sz="2600" b="1">
                <a:solidFill>
                  <a:srgbClr val="333399"/>
                </a:solidFill>
              </a:rPr>
              <a:t>: </a:t>
            </a:r>
            <a:endParaRPr lang="en-US" altLang="ru-RU" sz="2600" b="1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6450" y="3787775"/>
            <a:ext cx="7802563" cy="8334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latin typeface="Courier New" pitchFamily="49" charset="0"/>
              </a:rPr>
              <a:t>X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</a:t>
            </a:r>
            <a:r>
              <a:rPr lang="pt-BR" sz="2400" b="1" dirty="0">
                <a:latin typeface="Courier New" pitchFamily="49" charset="0"/>
              </a:rPr>
              <a:t>()</a:t>
            </a:r>
            <a:r>
              <a:rPr lang="en-US" sz="2400" b="1" dirty="0">
                <a:latin typeface="Courier New" pitchFamily="49" charset="0"/>
              </a:rPr>
              <a:t>;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</a:rPr>
              <a:t>псевдослучайное число</a:t>
            </a:r>
            <a:endParaRPr lang="en-US" sz="2400" b="1" dirty="0">
              <a:solidFill>
                <a:srgbClr val="008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pt-BR" sz="2400" b="1" dirty="0">
                <a:latin typeface="Courier New" pitchFamily="49" charset="0"/>
              </a:rPr>
              <a:t>Y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ndom</a:t>
            </a:r>
            <a:r>
              <a:rPr lang="pt-BR" sz="2400" b="1" dirty="0">
                <a:latin typeface="Courier New" pitchFamily="49" charset="0"/>
              </a:rPr>
              <a:t>()  </a:t>
            </a:r>
            <a:r>
              <a:rPr lang="pt-BR" sz="24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</a:rPr>
              <a:t>это уже другое число!</a:t>
            </a:r>
            <a:endParaRPr lang="pt-BR" sz="24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938" y="1619250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 eaLnBrk="1" hangingPunct="1">
              <a:spcBef>
                <a:spcPct val="50000"/>
              </a:spcBef>
            </a:pPr>
            <a:r>
              <a:rPr lang="ru-RU" altLang="ru-RU" sz="2600" b="1">
                <a:solidFill>
                  <a:srgbClr val="333399"/>
                </a:solidFill>
              </a:rPr>
              <a:t>Целые числа на отрезке </a:t>
            </a:r>
            <a:r>
              <a:rPr lang="en-US" altLang="ru-RU" sz="2600" b="1">
                <a:solidFill>
                  <a:srgbClr val="333399"/>
                </a:solidFill>
              </a:rPr>
              <a:t>[a,b]</a:t>
            </a:r>
            <a:r>
              <a:rPr lang="ru-RU" altLang="ru-RU" sz="2600" b="1">
                <a:solidFill>
                  <a:srgbClr val="333399"/>
                </a:solidFill>
              </a:rPr>
              <a:t>: </a:t>
            </a:r>
            <a:endParaRPr lang="en-US" altLang="ru-RU" sz="2600" b="1">
              <a:solidFill>
                <a:srgbClr val="333399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6450" y="2152650"/>
            <a:ext cx="7802563" cy="936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randint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10,60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псевдослучайное число</a:t>
            </a:r>
            <a:endParaRPr lang="ru-RU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randint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10,60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это уже другое число!</a:t>
            </a:r>
            <a:endParaRPr lang="pt-BR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700" y="895350"/>
            <a:ext cx="3871913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from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random 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import</a:t>
            </a: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*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716463" y="1054100"/>
            <a:ext cx="2763837" cy="528638"/>
          </a:xfrm>
          <a:prstGeom prst="wedgeRoundRectCallout">
            <a:avLst>
              <a:gd name="adj1" fmla="val -69887"/>
              <a:gd name="adj2" fmla="val -3870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подключить все!</a:t>
            </a:r>
            <a:endParaRPr lang="ru-RU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8938" y="4829175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>
              <a:spcBef>
                <a:spcPct val="50000"/>
              </a:spcBef>
            </a:pPr>
            <a:r>
              <a:rPr lang="ru-RU" sz="2600" b="1">
                <a:solidFill>
                  <a:srgbClr val="333399"/>
                </a:solidFill>
              </a:rPr>
              <a:t>Генератор на </a:t>
            </a:r>
            <a:r>
              <a:rPr lang="en-US" sz="2600" b="1">
                <a:solidFill>
                  <a:srgbClr val="333399"/>
                </a:solidFill>
              </a:rPr>
              <a:t>[a, b] (</a:t>
            </a:r>
            <a:r>
              <a:rPr lang="ru-RU" sz="2600" b="1">
                <a:solidFill>
                  <a:srgbClr val="333399"/>
                </a:solidFill>
              </a:rPr>
              <a:t>вещественные числа</a:t>
            </a:r>
            <a:r>
              <a:rPr lang="en-US" sz="2600" b="1">
                <a:solidFill>
                  <a:srgbClr val="333399"/>
                </a:solidFill>
              </a:rPr>
              <a:t>)</a:t>
            </a:r>
            <a:r>
              <a:rPr lang="ru-RU" sz="2600" b="1">
                <a:solidFill>
                  <a:srgbClr val="333399"/>
                </a:solidFill>
              </a:rPr>
              <a:t>: </a:t>
            </a:r>
            <a:endParaRPr lang="en-US" sz="2600" b="1">
              <a:solidFill>
                <a:srgbClr val="333399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06450" y="5337175"/>
            <a:ext cx="8108950" cy="8334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X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uniform</a:t>
            </a:r>
            <a:r>
              <a:rPr lang="pt-BR" sz="2400" b="1" dirty="0">
                <a:latin typeface="Courier New" pitchFamily="49" charset="0"/>
              </a:rPr>
              <a:t>(</a:t>
            </a:r>
            <a:r>
              <a:rPr lang="pt-BR" sz="2400" b="1" dirty="0">
                <a:solidFill>
                  <a:schemeClr val="tx2"/>
                </a:solidFill>
                <a:latin typeface="Courier New" pitchFamily="49" charset="0"/>
              </a:rPr>
              <a:t>1.2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ru-RU" sz="24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3.5</a:t>
            </a:r>
            <a:r>
              <a:rPr lang="pt-BR" sz="2400" b="1" dirty="0">
                <a:latin typeface="Courier New" pitchFamily="49" charset="0"/>
              </a:rPr>
              <a:t>)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400" b="1" dirty="0" err="1">
                <a:solidFill>
                  <a:srgbClr val="008000"/>
                </a:solidFill>
                <a:latin typeface="Courier New" pitchFamily="49" charset="0"/>
              </a:rPr>
              <a:t>псевдосл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</a:rPr>
              <a:t> число</a:t>
            </a:r>
            <a:r>
              <a:rPr lang="pt-BR" sz="2400" b="1" dirty="0">
                <a:latin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Y</a:t>
            </a:r>
            <a:r>
              <a:rPr lang="pt-BR" sz="2400" b="1" dirty="0"/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uniform</a:t>
            </a:r>
            <a:r>
              <a:rPr lang="pt-BR" sz="2400" b="1" dirty="0">
                <a:latin typeface="Courier New" pitchFamily="49" charset="0"/>
              </a:rPr>
              <a:t>(</a:t>
            </a:r>
            <a:r>
              <a:rPr lang="pt-BR" sz="2400" b="1" dirty="0">
                <a:solidFill>
                  <a:schemeClr val="tx2"/>
                </a:solidFill>
                <a:latin typeface="Courier New" pitchFamily="49" charset="0"/>
              </a:rPr>
              <a:t>1.2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ru-RU" sz="24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3.5</a:t>
            </a:r>
            <a:r>
              <a:rPr lang="pt-BR" sz="2400" b="1" dirty="0">
                <a:latin typeface="Courier New" pitchFamily="49" charset="0"/>
              </a:rPr>
              <a:t>) </a:t>
            </a:r>
            <a:r>
              <a:rPr lang="pt-BR" sz="2400" b="1" dirty="0">
                <a:solidFill>
                  <a:srgbClr val="008000"/>
                </a:solidFill>
                <a:latin typeface="Courier New" pitchFamily="49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</a:rPr>
              <a:t>уже другое число!</a:t>
            </a:r>
            <a:endParaRPr lang="pt-BR" sz="24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10" grpId="0" animBg="1"/>
      <p:bldP spid="11" grpId="0" animBg="1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Генератор случайных чисел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938" y="1760538"/>
            <a:ext cx="8420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defTabSz="442913" eaLnBrk="1" hangingPunct="1">
              <a:spcBef>
                <a:spcPct val="50000"/>
              </a:spcBef>
            </a:pPr>
            <a:r>
              <a:rPr lang="ru-RU" altLang="ru-RU" sz="2600" b="1" dirty="0">
                <a:solidFill>
                  <a:schemeClr val="tx2"/>
                </a:solidFill>
              </a:rPr>
              <a:t>Целые числа на отрезке </a:t>
            </a:r>
            <a:r>
              <a:rPr lang="en-US" altLang="ru-RU" sz="2600" b="1" dirty="0">
                <a:solidFill>
                  <a:schemeClr val="tx2"/>
                </a:solidFill>
              </a:rPr>
              <a:t>[</a:t>
            </a:r>
            <a:r>
              <a:rPr lang="en-US" altLang="ru-RU" sz="2600" b="1" dirty="0" err="1" smtClean="0">
                <a:solidFill>
                  <a:schemeClr val="tx2"/>
                </a:solidFill>
              </a:rPr>
              <a:t>a,b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)</a:t>
            </a:r>
            <a:r>
              <a:rPr lang="en-US" altLang="ru-RU" sz="2600" b="1" dirty="0" smtClean="0">
                <a:solidFill>
                  <a:schemeClr val="tx2"/>
                </a:solidFill>
              </a:rPr>
              <a:t> c 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шагом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: </a:t>
            </a:r>
            <a:endParaRPr lang="en-US" altLang="ru-RU" sz="2600" b="1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6450" y="2293938"/>
            <a:ext cx="7802563" cy="92365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ndom.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randrange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20, 3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114000"/>
              </a:lnSpc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t-BR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ndom.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randrange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ru-RU" sz="2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100</a:t>
            </a:r>
            <a:r>
              <a:rPr lang="en-US" sz="2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700" y="895350"/>
            <a:ext cx="258127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import</a:t>
            </a: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random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831" y="3771587"/>
            <a:ext cx="878667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В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функцию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randrange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(start, stop[, step])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передают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три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целых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числа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начало диапазона (входит в последовательность);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– конец диапазона (в последовательность не входит);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– шаг генерации (если на его месте написать 0, получим ошибку "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ValueError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500174"/>
            <a:ext cx="8375650" cy="2755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400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Symbol</vt:lpstr>
      <vt:lpstr>Times New Roman</vt:lpstr>
      <vt:lpstr>Тема Office</vt:lpstr>
      <vt:lpstr>Случайные числа</vt:lpstr>
      <vt:lpstr>Презентация PowerPoint</vt:lpstr>
      <vt:lpstr>Случайные числа</vt:lpstr>
      <vt:lpstr>Случайные числа на компьютере</vt:lpstr>
      <vt:lpstr>Линейный конгруэнтный генератор</vt:lpstr>
      <vt:lpstr>Генератор случайных чисел</vt:lpstr>
      <vt:lpstr>Генератор случайных чисел</vt:lpstr>
      <vt:lpstr>Генератор случайных чисел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Вычисления</dc:title>
  <dc:creator>. я</dc:creator>
  <cp:lastModifiedBy>user</cp:lastModifiedBy>
  <cp:revision>35</cp:revision>
  <dcterms:created xsi:type="dcterms:W3CDTF">2022-01-21T07:48:32Z</dcterms:created>
  <dcterms:modified xsi:type="dcterms:W3CDTF">2022-01-27T06:42:11Z</dcterms:modified>
</cp:coreProperties>
</file>