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7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CE9-EAC2-47D6-A755-2DB5385F44C7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3556-763A-4EDE-A57B-6DA13C207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CE9-EAC2-47D6-A755-2DB5385F44C7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3556-763A-4EDE-A57B-6DA13C207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CE9-EAC2-47D6-A755-2DB5385F44C7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3556-763A-4EDE-A57B-6DA13C207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Алгоритмы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53E80D-5BD9-4172-B994-968917C5E9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CE9-EAC2-47D6-A755-2DB5385F44C7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3556-763A-4EDE-A57B-6DA13C207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6D25CE9-EAC2-47D6-A755-2DB5385F44C7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033556-763A-4EDE-A57B-6DA13C207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CE9-EAC2-47D6-A755-2DB5385F44C7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033556-763A-4EDE-A57B-6DA13C2075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CE9-EAC2-47D6-A755-2DB5385F44C7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9033556-763A-4EDE-A57B-6DA13C2075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6D25CE9-EAC2-47D6-A755-2DB5385F44C7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9033556-763A-4EDE-A57B-6DA13C2075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6D25CE9-EAC2-47D6-A755-2DB5385F44C7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9033556-763A-4EDE-A57B-6DA13C2075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CE9-EAC2-47D6-A755-2DB5385F44C7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033556-763A-4EDE-A57B-6DA13C207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CE9-EAC2-47D6-A755-2DB5385F44C7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9033556-763A-4EDE-A57B-6DA13C207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CE9-EAC2-47D6-A755-2DB5385F44C7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033556-763A-4EDE-A57B-6DA13C2075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6D25CE9-EAC2-47D6-A755-2DB5385F44C7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9033556-763A-4EDE-A57B-6DA13C2075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CE9-EAC2-47D6-A755-2DB5385F44C7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3556-763A-4EDE-A57B-6DA13C207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CE9-EAC2-47D6-A755-2DB5385F44C7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3556-763A-4EDE-A57B-6DA13C207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6D25CE9-EAC2-47D6-A755-2DB5385F44C7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9033556-763A-4EDE-A57B-6DA13C207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CE9-EAC2-47D6-A755-2DB5385F44C7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3556-763A-4EDE-A57B-6DA13C207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CE9-EAC2-47D6-A755-2DB5385F44C7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3556-763A-4EDE-A57B-6DA13C207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CE9-EAC2-47D6-A755-2DB5385F44C7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3556-763A-4EDE-A57B-6DA13C207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CE9-EAC2-47D6-A755-2DB5385F44C7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3556-763A-4EDE-A57B-6DA13C207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CE9-EAC2-47D6-A755-2DB5385F44C7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3556-763A-4EDE-A57B-6DA13C207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25CE9-EAC2-47D6-A755-2DB5385F44C7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33556-763A-4EDE-A57B-6DA13C207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25CE9-EAC2-47D6-A755-2DB5385F44C7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33556-763A-4EDE-A57B-6DA13C207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D25CE9-EAC2-47D6-A755-2DB5385F44C7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9033556-763A-4EDE-A57B-6DA13C2075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3038" y="1176338"/>
            <a:ext cx="8653462" cy="1487487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1257300" indent="-1257300" eaLnBrk="1" hangingPunct="1">
              <a:lnSpc>
                <a:spcPct val="90000"/>
              </a:lnSpc>
              <a:defRPr/>
            </a:pPr>
            <a:r>
              <a:rPr lang="ru-RU" sz="80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Ветвления</a:t>
            </a:r>
          </a:p>
        </p:txBody>
      </p:sp>
      <p:pic>
        <p:nvPicPr>
          <p:cNvPr id="54278" name="Picture 6" descr="https://ds04.infourok.ru/uploads/ex/083d/00152a64-cf63f6c9/img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9ECF3"/>
              </a:clrFrom>
              <a:clrTo>
                <a:srgbClr val="E9ECF3">
                  <a:alpha val="0"/>
                </a:srgbClr>
              </a:clrTo>
            </a:clrChange>
          </a:blip>
          <a:srcRect l="48160" t="45949" b="14051"/>
          <a:stretch>
            <a:fillRect/>
          </a:stretch>
        </p:blipFill>
        <p:spPr bwMode="auto">
          <a:xfrm>
            <a:off x="2222500" y="3022600"/>
            <a:ext cx="4740275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071546"/>
            <a:ext cx="8572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ru-RU" sz="2800" b="1" dirty="0" smtClean="0"/>
              <a:t>Объясните, чем различаются следующие фрагменты программ: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000232" y="142852"/>
            <a:ext cx="5143536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/>
                <a:solidFill>
                  <a:schemeClr val="accent3"/>
                </a:solidFill>
              </a:rPr>
              <a:t>Вопросы:</a:t>
            </a:r>
            <a:endParaRPr lang="ru-RU" sz="6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3929066"/>
            <a:ext cx="85725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/>
            <a:r>
              <a:rPr lang="ru-RU" sz="2800" dirty="0" smtClean="0"/>
              <a:t>Приведите примеры исходных данных, для которых результаты выполнения обеих программ (значение переменной а):</a:t>
            </a:r>
          </a:p>
          <a:p>
            <a:pPr indent="361950"/>
            <a:r>
              <a:rPr lang="ru-RU" sz="2800" dirty="0" smtClean="0"/>
              <a:t>А) будут одинаковыми</a:t>
            </a:r>
          </a:p>
          <a:p>
            <a:pPr indent="361950"/>
            <a:r>
              <a:rPr lang="ru-RU" sz="2800" dirty="0" smtClean="0"/>
              <a:t>Б) будут различными</a:t>
            </a:r>
            <a:endParaRPr lang="ru-RU" sz="2800" dirty="0"/>
          </a:p>
        </p:txBody>
      </p:sp>
      <p:pic>
        <p:nvPicPr>
          <p:cNvPr id="6" name="Рисунок 5"/>
          <p:cNvPicPr/>
          <p:nvPr/>
        </p:nvPicPr>
        <p:blipFill>
          <a:blip r:embed="rId2"/>
          <a:srcRect l="5014" t="33534" r="65137" b="50297"/>
          <a:stretch>
            <a:fillRect/>
          </a:stretch>
        </p:blipFill>
        <p:spPr bwMode="auto">
          <a:xfrm>
            <a:off x="1071538" y="2071678"/>
            <a:ext cx="328614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071546"/>
            <a:ext cx="85725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ru-RU" sz="2800" b="1" dirty="0" smtClean="0"/>
              <a:t>Что выведет данная программа </a:t>
            </a:r>
            <a:r>
              <a:rPr lang="ru-RU" sz="2800" b="1" dirty="0" smtClean="0"/>
              <a:t>при:</a:t>
            </a:r>
          </a:p>
          <a:p>
            <a:pPr indent="361950"/>
            <a:r>
              <a:rPr lang="ru-RU" sz="2800" b="1" dirty="0" smtClean="0"/>
              <a:t>А) </a:t>
            </a:r>
            <a:r>
              <a:rPr lang="ru-RU" sz="2800" b="1" dirty="0" err="1" smtClean="0"/>
              <a:t>х</a:t>
            </a:r>
            <a:r>
              <a:rPr lang="ru-RU" sz="2800" b="1" dirty="0" smtClean="0"/>
              <a:t> = </a:t>
            </a:r>
            <a:r>
              <a:rPr lang="ru-RU" sz="2800" b="1" dirty="0" smtClean="0"/>
              <a:t>- 3</a:t>
            </a:r>
            <a:r>
              <a:rPr lang="ru-RU" sz="2800" b="1" dirty="0" smtClean="0"/>
              <a:t>?</a:t>
            </a:r>
          </a:p>
          <a:p>
            <a:pPr indent="361950"/>
            <a:r>
              <a:rPr lang="ru-RU" sz="2800" b="1" dirty="0" smtClean="0"/>
              <a:t>Б) </a:t>
            </a:r>
            <a:r>
              <a:rPr lang="ru-RU" sz="2800" b="1" dirty="0" err="1" smtClean="0"/>
              <a:t>х</a:t>
            </a:r>
            <a:r>
              <a:rPr lang="ru-RU" sz="2800" b="1" dirty="0" smtClean="0"/>
              <a:t> = 0</a:t>
            </a:r>
            <a:r>
              <a:rPr lang="ru-RU" sz="2800" b="1" dirty="0" smtClean="0"/>
              <a:t>? </a:t>
            </a:r>
            <a:endParaRPr lang="ru-RU" sz="2800" b="1" dirty="0" smtClean="0"/>
          </a:p>
          <a:p>
            <a:pPr indent="361950"/>
            <a:r>
              <a:rPr lang="ru-RU" sz="2800" b="1" dirty="0" smtClean="0"/>
              <a:t>В) </a:t>
            </a:r>
            <a:r>
              <a:rPr lang="ru-RU" sz="2800" b="1" dirty="0" err="1" smtClean="0"/>
              <a:t>х</a:t>
            </a:r>
            <a:r>
              <a:rPr lang="ru-RU" sz="2800" b="1" dirty="0" smtClean="0"/>
              <a:t> = 123</a:t>
            </a:r>
            <a:r>
              <a:rPr lang="ru-RU" sz="2800" b="1" dirty="0" smtClean="0"/>
              <a:t>?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000232" y="142852"/>
            <a:ext cx="5143536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/>
                <a:solidFill>
                  <a:schemeClr val="accent3"/>
                </a:solidFill>
              </a:rPr>
              <a:t>Вопросы:</a:t>
            </a:r>
            <a:endParaRPr lang="ru-RU" sz="6000" b="1" dirty="0">
              <a:ln/>
              <a:solidFill>
                <a:schemeClr val="accent3"/>
              </a:solidFill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/>
          <a:srcRect l="7013" t="62121" r="72448"/>
          <a:stretch>
            <a:fillRect/>
          </a:stretch>
        </p:blipFill>
        <p:spPr bwMode="auto">
          <a:xfrm>
            <a:off x="1214414" y="3071810"/>
            <a:ext cx="2500330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1500174"/>
            <a:ext cx="8375650" cy="2755900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Спасибо за внимание!</a:t>
            </a:r>
            <a:endParaRPr lang="ru-RU" sz="8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4"/>
          <p:cNvSpPr>
            <a:spLocks noGrp="1"/>
          </p:cNvSpPr>
          <p:nvPr>
            <p:ph type="title" idx="4294967295"/>
          </p:nvPr>
        </p:nvSpPr>
        <p:spPr>
          <a:xfrm>
            <a:off x="357158" y="142852"/>
            <a:ext cx="837565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alt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Условный оператор</a:t>
            </a:r>
          </a:p>
        </p:txBody>
      </p:sp>
      <p:sp>
        <p:nvSpPr>
          <p:cNvPr id="6" name="Прямоугольник 6"/>
          <p:cNvSpPr>
            <a:spLocks noChangeArrowheads="1"/>
          </p:cNvSpPr>
          <p:nvPr/>
        </p:nvSpPr>
        <p:spPr bwMode="auto">
          <a:xfrm>
            <a:off x="382588" y="806450"/>
            <a:ext cx="84566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 indent="-360363" eaLnBrk="1" hangingPunct="1"/>
            <a:r>
              <a:rPr lang="ru-RU" altLang="ru-RU" sz="2400" dirty="0"/>
              <a:t>Задача: </a:t>
            </a:r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</a:rPr>
              <a:t>изменить порядок действий</a:t>
            </a:r>
            <a:r>
              <a:rPr lang="ru-RU" alt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altLang="ru-RU" sz="2400" dirty="0"/>
              <a:t>в зависимости от выполнения некоторого условия.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34988" y="1927225"/>
            <a:ext cx="5324475" cy="3594100"/>
            <a:chOff x="471" y="1261"/>
            <a:chExt cx="3354" cy="2264"/>
          </a:xfrm>
        </p:grpSpPr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471" y="2075"/>
              <a:ext cx="998" cy="370"/>
            </a:xfrm>
            <a:prstGeom prst="rect">
              <a:avLst/>
            </a:prstGeom>
            <a:ln>
              <a:headEnd/>
              <a:tailEnd type="non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90000" tIns="46800" rIns="90000" bIns="46800" anchor="ctr"/>
            <a:lstStyle/>
            <a:p>
              <a:pPr algn="ctr" eaLnBrk="1" hangingPunct="1">
                <a:defRPr/>
              </a:pPr>
              <a:r>
                <a:rPr lang="en-US" sz="2200" b="1" dirty="0">
                  <a:latin typeface="Courier New" pitchFamily="49" charset="0"/>
                </a:rPr>
                <a:t>M</a:t>
              </a:r>
              <a:r>
                <a:rPr lang="en-US" sz="2200" b="1" dirty="0"/>
                <a:t> </a:t>
              </a:r>
              <a:r>
                <a:rPr lang="en-US" sz="2200" b="1" dirty="0">
                  <a:latin typeface="Courier New" pitchFamily="49" charset="0"/>
                </a:rPr>
                <a:t>=</a:t>
              </a:r>
              <a:r>
                <a:rPr lang="en-US" sz="2200" b="1" dirty="0"/>
                <a:t> </a:t>
              </a:r>
              <a:r>
                <a:rPr lang="en-US" sz="2200" b="1" dirty="0">
                  <a:latin typeface="Courier New" pitchFamily="49" charset="0"/>
                </a:rPr>
                <a:t>a</a:t>
              </a:r>
              <a:endParaRPr lang="ru-RU" sz="2200" b="1" dirty="0">
                <a:latin typeface="Courier New" pitchFamily="49" charset="0"/>
              </a:endParaRPr>
            </a:p>
          </p:txBody>
        </p:sp>
        <p:sp>
          <p:nvSpPr>
            <p:cNvPr id="12" name="AutoShape 16"/>
            <p:cNvSpPr>
              <a:spLocks noChangeArrowheads="1"/>
            </p:cNvSpPr>
            <p:nvPr/>
          </p:nvSpPr>
          <p:spPr bwMode="auto">
            <a:xfrm>
              <a:off x="1576" y="1460"/>
              <a:ext cx="1112" cy="530"/>
            </a:xfrm>
            <a:prstGeom prst="flowChartDecision">
              <a:avLst/>
            </a:prstGeom>
            <a:ln>
              <a:headEnd/>
              <a:tailEnd type="non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0000" tIns="46800" rIns="90000" bIns="46800" anchor="ctr"/>
            <a:lstStyle/>
            <a:p>
              <a:pPr algn="ctr" eaLnBrk="1" hangingPunct="1">
                <a:defRPr/>
              </a:pPr>
              <a:r>
                <a:rPr lang="en-US" sz="2200" b="1" dirty="0">
                  <a:latin typeface="Courier New" pitchFamily="49" charset="0"/>
                </a:rPr>
                <a:t>a &gt; b?</a:t>
              </a:r>
              <a:endParaRPr lang="ru-RU" sz="2200" b="1" dirty="0">
                <a:latin typeface="Courier New" pitchFamily="49" charset="0"/>
              </a:endParaRPr>
            </a:p>
          </p:txBody>
        </p:sp>
        <p:sp>
          <p:nvSpPr>
            <p:cNvPr id="55316" name="Line 17"/>
            <p:cNvSpPr>
              <a:spLocks noChangeShapeType="1"/>
            </p:cNvSpPr>
            <p:nvPr/>
          </p:nvSpPr>
          <p:spPr bwMode="auto">
            <a:xfrm>
              <a:off x="2132" y="1261"/>
              <a:ext cx="0" cy="2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14" name="Rectangle 18"/>
            <p:cNvSpPr>
              <a:spLocks noChangeArrowheads="1"/>
            </p:cNvSpPr>
            <p:nvPr/>
          </p:nvSpPr>
          <p:spPr bwMode="auto">
            <a:xfrm>
              <a:off x="2827" y="2083"/>
              <a:ext cx="998" cy="370"/>
            </a:xfrm>
            <a:prstGeom prst="rect">
              <a:avLst/>
            </a:prstGeom>
            <a:ln>
              <a:headEnd/>
              <a:tailEnd type="non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90000" tIns="46800" rIns="90000" bIns="46800" anchor="ctr"/>
            <a:lstStyle/>
            <a:p>
              <a:pPr algn="ctr" eaLnBrk="1" hangingPunct="1">
                <a:defRPr/>
              </a:pPr>
              <a:r>
                <a:rPr lang="en-US" sz="2200" b="1" dirty="0">
                  <a:latin typeface="Courier New" pitchFamily="49" charset="0"/>
                </a:rPr>
                <a:t>M</a:t>
              </a:r>
              <a:r>
                <a:rPr lang="en-US" sz="2200" b="1" dirty="0"/>
                <a:t> </a:t>
              </a:r>
              <a:r>
                <a:rPr lang="en-US" sz="2200" b="1" dirty="0">
                  <a:latin typeface="Courier New" pitchFamily="49" charset="0"/>
                </a:rPr>
                <a:t>=</a:t>
              </a:r>
              <a:r>
                <a:rPr lang="en-US" sz="2200" b="1" dirty="0"/>
                <a:t> </a:t>
              </a:r>
              <a:r>
                <a:rPr lang="en-US" sz="2200" b="1" dirty="0">
                  <a:latin typeface="Courier New" pitchFamily="49" charset="0"/>
                </a:rPr>
                <a:t>b</a:t>
              </a:r>
              <a:endParaRPr lang="ru-RU" sz="2200" b="1" dirty="0">
                <a:latin typeface="Courier New" pitchFamily="49" charset="0"/>
              </a:endParaRPr>
            </a:p>
          </p:txBody>
        </p:sp>
        <p:sp>
          <p:nvSpPr>
            <p:cNvPr id="55318" name="Line 20"/>
            <p:cNvSpPr>
              <a:spLocks noChangeShapeType="1"/>
            </p:cNvSpPr>
            <p:nvPr/>
          </p:nvSpPr>
          <p:spPr bwMode="auto">
            <a:xfrm>
              <a:off x="2126" y="3323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55319" name="Freeform 21"/>
            <p:cNvSpPr>
              <a:spLocks/>
            </p:cNvSpPr>
            <p:nvPr/>
          </p:nvSpPr>
          <p:spPr bwMode="auto">
            <a:xfrm>
              <a:off x="2682" y="1722"/>
              <a:ext cx="623" cy="361"/>
            </a:xfrm>
            <a:custGeom>
              <a:avLst/>
              <a:gdLst>
                <a:gd name="T0" fmla="*/ 0 w 623"/>
                <a:gd name="T1" fmla="*/ 0 h 524"/>
                <a:gd name="T2" fmla="*/ 623 w 623"/>
                <a:gd name="T3" fmla="*/ 0 h 524"/>
                <a:gd name="T4" fmla="*/ 623 w 623"/>
                <a:gd name="T5" fmla="*/ 1 h 524"/>
                <a:gd name="T6" fmla="*/ 0 60000 65536"/>
                <a:gd name="T7" fmla="*/ 0 60000 65536"/>
                <a:gd name="T8" fmla="*/ 0 60000 65536"/>
                <a:gd name="T9" fmla="*/ 0 w 623"/>
                <a:gd name="T10" fmla="*/ 0 h 524"/>
                <a:gd name="T11" fmla="*/ 623 w 623"/>
                <a:gd name="T12" fmla="*/ 524 h 5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3" h="524">
                  <a:moveTo>
                    <a:pt x="0" y="0"/>
                  </a:moveTo>
                  <a:lnTo>
                    <a:pt x="623" y="0"/>
                  </a:lnTo>
                  <a:lnTo>
                    <a:pt x="623" y="52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55320" name="Freeform 22"/>
            <p:cNvSpPr>
              <a:spLocks/>
            </p:cNvSpPr>
            <p:nvPr/>
          </p:nvSpPr>
          <p:spPr bwMode="auto">
            <a:xfrm flipH="1">
              <a:off x="954" y="1722"/>
              <a:ext cx="623" cy="361"/>
            </a:xfrm>
            <a:custGeom>
              <a:avLst/>
              <a:gdLst>
                <a:gd name="T0" fmla="*/ 0 w 623"/>
                <a:gd name="T1" fmla="*/ 0 h 524"/>
                <a:gd name="T2" fmla="*/ 623 w 623"/>
                <a:gd name="T3" fmla="*/ 0 h 524"/>
                <a:gd name="T4" fmla="*/ 623 w 623"/>
                <a:gd name="T5" fmla="*/ 1 h 524"/>
                <a:gd name="T6" fmla="*/ 0 60000 65536"/>
                <a:gd name="T7" fmla="*/ 0 60000 65536"/>
                <a:gd name="T8" fmla="*/ 0 60000 65536"/>
                <a:gd name="T9" fmla="*/ 0 w 623"/>
                <a:gd name="T10" fmla="*/ 0 h 524"/>
                <a:gd name="T11" fmla="*/ 623 w 623"/>
                <a:gd name="T12" fmla="*/ 524 h 5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3" h="524">
                  <a:moveTo>
                    <a:pt x="0" y="0"/>
                  </a:moveTo>
                  <a:lnTo>
                    <a:pt x="623" y="0"/>
                  </a:lnTo>
                  <a:lnTo>
                    <a:pt x="623" y="52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55321" name="Freeform 23"/>
            <p:cNvSpPr>
              <a:spLocks/>
            </p:cNvSpPr>
            <p:nvPr/>
          </p:nvSpPr>
          <p:spPr bwMode="auto">
            <a:xfrm>
              <a:off x="960" y="2444"/>
              <a:ext cx="2361" cy="343"/>
            </a:xfrm>
            <a:custGeom>
              <a:avLst/>
              <a:gdLst>
                <a:gd name="T0" fmla="*/ 0 w 2409"/>
                <a:gd name="T1" fmla="*/ 0 h 343"/>
                <a:gd name="T2" fmla="*/ 0 w 2409"/>
                <a:gd name="T3" fmla="*/ 343 h 343"/>
                <a:gd name="T4" fmla="*/ 228 w 2409"/>
                <a:gd name="T5" fmla="*/ 343 h 343"/>
                <a:gd name="T6" fmla="*/ 228 w 2409"/>
                <a:gd name="T7" fmla="*/ 5 h 3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9"/>
                <a:gd name="T13" fmla="*/ 0 h 343"/>
                <a:gd name="T14" fmla="*/ 2409 w 2409"/>
                <a:gd name="T15" fmla="*/ 343 h 3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9" h="343">
                  <a:moveTo>
                    <a:pt x="0" y="0"/>
                  </a:moveTo>
                  <a:lnTo>
                    <a:pt x="0" y="343"/>
                  </a:lnTo>
                  <a:lnTo>
                    <a:pt x="2409" y="343"/>
                  </a:lnTo>
                  <a:lnTo>
                    <a:pt x="2409" y="5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55322" name="Line 24"/>
            <p:cNvSpPr>
              <a:spLocks noChangeShapeType="1"/>
            </p:cNvSpPr>
            <p:nvPr/>
          </p:nvSpPr>
          <p:spPr bwMode="auto">
            <a:xfrm>
              <a:off x="959" y="2557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55323" name="Line 25"/>
            <p:cNvSpPr>
              <a:spLocks noChangeShapeType="1"/>
            </p:cNvSpPr>
            <p:nvPr/>
          </p:nvSpPr>
          <p:spPr bwMode="auto">
            <a:xfrm>
              <a:off x="3320" y="2572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55324" name="Line 26"/>
            <p:cNvSpPr>
              <a:spLocks noChangeShapeType="1"/>
            </p:cNvSpPr>
            <p:nvPr/>
          </p:nvSpPr>
          <p:spPr bwMode="auto">
            <a:xfrm>
              <a:off x="2114" y="2794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55325" name="Oval 27"/>
            <p:cNvSpPr>
              <a:spLocks noChangeArrowheads="1"/>
            </p:cNvSpPr>
            <p:nvPr/>
          </p:nvSpPr>
          <p:spPr bwMode="auto">
            <a:xfrm>
              <a:off x="2097" y="2772"/>
              <a:ext cx="34" cy="3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ru-RU" altLang="ru-RU"/>
            </a:p>
          </p:txBody>
        </p:sp>
        <p:sp>
          <p:nvSpPr>
            <p:cNvPr id="55326" name="Text Box 28"/>
            <p:cNvSpPr txBox="1">
              <a:spLocks noChangeArrowheads="1"/>
            </p:cNvSpPr>
            <p:nvPr/>
          </p:nvSpPr>
          <p:spPr bwMode="auto">
            <a:xfrm>
              <a:off x="960" y="1443"/>
              <a:ext cx="431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ru-RU" altLang="ru-RU"/>
                <a:t>да</a:t>
              </a:r>
            </a:p>
          </p:txBody>
        </p:sp>
        <p:sp>
          <p:nvSpPr>
            <p:cNvPr id="55327" name="Text Box 29"/>
            <p:cNvSpPr txBox="1">
              <a:spLocks noChangeArrowheads="1"/>
            </p:cNvSpPr>
            <p:nvPr/>
          </p:nvSpPr>
          <p:spPr bwMode="auto">
            <a:xfrm>
              <a:off x="2880" y="1455"/>
              <a:ext cx="431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ru-RU" altLang="ru-RU"/>
                <a:t>нет</a:t>
              </a:r>
            </a:p>
          </p:txBody>
        </p:sp>
        <p:sp>
          <p:nvSpPr>
            <p:cNvPr id="26" name="AutoShape 9"/>
            <p:cNvSpPr>
              <a:spLocks noChangeArrowheads="1"/>
            </p:cNvSpPr>
            <p:nvPr/>
          </p:nvSpPr>
          <p:spPr bwMode="auto">
            <a:xfrm>
              <a:off x="1456" y="2990"/>
              <a:ext cx="1320" cy="336"/>
            </a:xfrm>
            <a:prstGeom prst="flowChartInputOutput">
              <a:avLst/>
            </a:prstGeom>
            <a:ln>
              <a:headEnd/>
              <a:tailEnd type="non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90000" tIns="46800" rIns="90000" bIns="46800" anchor="ctr"/>
            <a:lstStyle/>
            <a:p>
              <a:pPr algn="ctr" eaLnBrk="1" hangingPunct="1">
                <a:defRPr/>
              </a:pPr>
              <a:r>
                <a:rPr lang="ru-RU" sz="2200" b="1" dirty="0">
                  <a:latin typeface="Courier New" pitchFamily="49" charset="0"/>
                  <a:cs typeface="Courier New" pitchFamily="49" charset="0"/>
                </a:rPr>
                <a:t>вывод </a:t>
              </a:r>
              <a:r>
                <a:rPr lang="en-US" sz="2200" b="1" dirty="0">
                  <a:latin typeface="Courier New" pitchFamily="49" charset="0"/>
                  <a:cs typeface="Courier New" pitchFamily="49" charset="0"/>
                </a:rPr>
                <a:t>M</a:t>
              </a:r>
              <a:endParaRPr lang="ru-RU" sz="2200" b="1" dirty="0">
                <a:latin typeface="Courier New" pitchFamily="49" charset="0"/>
                <a:cs typeface="Courier New" pitchFamily="49" charset="0"/>
              </a:endParaRPr>
            </a:p>
          </p:txBody>
        </p:sp>
      </p:grpSp>
      <p:sp>
        <p:nvSpPr>
          <p:cNvPr id="27" name="Rectangle 31"/>
          <p:cNvSpPr>
            <a:spLocks noChangeArrowheads="1"/>
          </p:cNvSpPr>
          <p:nvPr/>
        </p:nvSpPr>
        <p:spPr bwMode="auto">
          <a:xfrm>
            <a:off x="404813" y="2101850"/>
            <a:ext cx="5597525" cy="2401888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eaLnBrk="1" hangingPunct="1"/>
            <a:endParaRPr lang="ru-RU" altLang="ru-RU"/>
          </a:p>
        </p:txBody>
      </p:sp>
      <p:sp>
        <p:nvSpPr>
          <p:cNvPr id="28" name="AutoShape 53"/>
          <p:cNvSpPr>
            <a:spLocks noChangeArrowheads="1"/>
          </p:cNvSpPr>
          <p:nvPr/>
        </p:nvSpPr>
        <p:spPr bwMode="auto">
          <a:xfrm>
            <a:off x="6459538" y="1411288"/>
            <a:ext cx="1935162" cy="1358900"/>
          </a:xfrm>
          <a:prstGeom prst="wedgeRoundRectCallout">
            <a:avLst>
              <a:gd name="adj1" fmla="val -89918"/>
              <a:gd name="adj2" fmla="val 16948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400" dirty="0"/>
              <a:t>полная форма ветвления</a:t>
            </a:r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6165850" y="3141663"/>
            <a:ext cx="2584450" cy="663575"/>
            <a:chOff x="433" y="3902"/>
            <a:chExt cx="1628" cy="418"/>
          </a:xfrm>
        </p:grpSpPr>
        <p:sp>
          <p:nvSpPr>
            <p:cNvPr id="31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334" cy="29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Если  </a:t>
              </a:r>
              <a:r>
                <a:rPr lang="en-US" sz="2400" dirty="0"/>
                <a:t>a = b?</a:t>
              </a:r>
              <a:endParaRPr lang="ru-RU" sz="2400" dirty="0"/>
            </a:p>
          </p:txBody>
        </p:sp>
        <p:sp>
          <p:nvSpPr>
            <p:cNvPr id="55313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6296025" y="4267200"/>
            <a:ext cx="2347913" cy="2009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spcBef>
                <a:spcPct val="15000"/>
              </a:spcBef>
              <a:defRPr/>
            </a:pPr>
            <a:r>
              <a:rPr lang="en-US" sz="2800" b="1" dirty="0">
                <a:solidFill>
                  <a:schemeClr val="accent3"/>
                </a:solidFill>
                <a:latin typeface="Courier New" pitchFamily="49" charset="0"/>
              </a:rPr>
              <a:t>if</a:t>
            </a:r>
            <a:r>
              <a:rPr lang="en-US" sz="2800" b="1" dirty="0">
                <a:latin typeface="Courier New" pitchFamily="49" charset="0"/>
              </a:rPr>
              <a:t> a &gt; b:</a:t>
            </a:r>
          </a:p>
          <a:p>
            <a:pPr eaLnBrk="1" hangingPunct="1">
              <a:spcBef>
                <a:spcPct val="15000"/>
              </a:spcBef>
              <a:defRPr/>
            </a:pPr>
            <a:r>
              <a:rPr lang="en-US" sz="2800" b="1" dirty="0">
                <a:latin typeface="Courier New" pitchFamily="49" charset="0"/>
              </a:rPr>
              <a:t>  M = a   </a:t>
            </a:r>
          </a:p>
          <a:p>
            <a:pPr eaLnBrk="1" hangingPunct="1">
              <a:spcBef>
                <a:spcPct val="15000"/>
              </a:spcBef>
              <a:defRPr/>
            </a:pPr>
            <a:r>
              <a:rPr lang="en-US" sz="2800" b="1" dirty="0">
                <a:solidFill>
                  <a:schemeClr val="accent3"/>
                </a:solidFill>
                <a:latin typeface="Courier New" pitchFamily="49" charset="0"/>
              </a:rPr>
              <a:t>else</a:t>
            </a:r>
            <a:r>
              <a:rPr lang="en-US" sz="2800" b="1" dirty="0">
                <a:latin typeface="Courier New" pitchFamily="49" charset="0"/>
              </a:rPr>
              <a:t>:</a:t>
            </a:r>
          </a:p>
          <a:p>
            <a:pPr eaLnBrk="1" hangingPunct="1">
              <a:spcBef>
                <a:spcPct val="15000"/>
              </a:spcBef>
              <a:defRPr/>
            </a:pPr>
            <a:r>
              <a:rPr lang="en-US" sz="2800" b="1" dirty="0">
                <a:latin typeface="Courier New" pitchFamily="49" charset="0"/>
              </a:rPr>
              <a:t>  M = b</a:t>
            </a:r>
            <a:endParaRPr lang="ru-RU" sz="2800" b="1" dirty="0">
              <a:latin typeface="Courier New" pitchFamily="49" charset="0"/>
            </a:endParaRPr>
          </a:p>
        </p:txBody>
      </p:sp>
      <p:grpSp>
        <p:nvGrpSpPr>
          <p:cNvPr id="4" name="Группа 35"/>
          <p:cNvGrpSpPr>
            <a:grpSpLocks/>
          </p:cNvGrpSpPr>
          <p:nvPr/>
        </p:nvGrpSpPr>
        <p:grpSpPr bwMode="auto">
          <a:xfrm>
            <a:off x="4337050" y="4735513"/>
            <a:ext cx="2411413" cy="1566862"/>
            <a:chOff x="4336824" y="4735286"/>
            <a:chExt cx="2412318" cy="1567543"/>
          </a:xfrm>
        </p:grpSpPr>
        <p:sp>
          <p:nvSpPr>
            <p:cNvPr id="55307" name="Полилиния 29"/>
            <p:cNvSpPr>
              <a:spLocks noChangeArrowheads="1"/>
            </p:cNvSpPr>
            <p:nvPr/>
          </p:nvSpPr>
          <p:spPr bwMode="auto">
            <a:xfrm>
              <a:off x="6281057" y="4735286"/>
              <a:ext cx="468085" cy="576943"/>
            </a:xfrm>
            <a:custGeom>
              <a:avLst/>
              <a:gdLst>
                <a:gd name="T0" fmla="*/ 0 w 413657"/>
                <a:gd name="T1" fmla="*/ 0 h 544285"/>
                <a:gd name="T2" fmla="*/ 10019623 w 413657"/>
                <a:gd name="T3" fmla="*/ 0 h 544285"/>
                <a:gd name="T4" fmla="*/ 10290396 w 413657"/>
                <a:gd name="T5" fmla="*/ 2476249 h 544285"/>
                <a:gd name="T6" fmla="*/ 0 w 413657"/>
                <a:gd name="T7" fmla="*/ 2476249 h 5442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3657"/>
                <a:gd name="T13" fmla="*/ 0 h 544285"/>
                <a:gd name="T14" fmla="*/ 413657 w 413657"/>
                <a:gd name="T15" fmla="*/ 544285 h 5442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3657" h="544285">
                  <a:moveTo>
                    <a:pt x="0" y="0"/>
                  </a:moveTo>
                  <a:lnTo>
                    <a:pt x="402772" y="0"/>
                  </a:lnTo>
                  <a:lnTo>
                    <a:pt x="413657" y="544285"/>
                  </a:lnTo>
                  <a:lnTo>
                    <a:pt x="0" y="544285"/>
                  </a:lnTo>
                </a:path>
              </a:pathLst>
            </a:custGeom>
            <a:solidFill>
              <a:schemeClr val="bg1"/>
            </a:solidFill>
            <a:ln w="127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5308" name="Полилиния 31"/>
            <p:cNvSpPr>
              <a:spLocks noChangeArrowheads="1"/>
            </p:cNvSpPr>
            <p:nvPr/>
          </p:nvSpPr>
          <p:spPr bwMode="auto">
            <a:xfrm>
              <a:off x="6281057" y="5725886"/>
              <a:ext cx="468085" cy="576943"/>
            </a:xfrm>
            <a:custGeom>
              <a:avLst/>
              <a:gdLst>
                <a:gd name="T0" fmla="*/ 0 w 413657"/>
                <a:gd name="T1" fmla="*/ 0 h 544285"/>
                <a:gd name="T2" fmla="*/ 10019623 w 413657"/>
                <a:gd name="T3" fmla="*/ 0 h 544285"/>
                <a:gd name="T4" fmla="*/ 10290396 w 413657"/>
                <a:gd name="T5" fmla="*/ 2476249 h 544285"/>
                <a:gd name="T6" fmla="*/ 0 w 413657"/>
                <a:gd name="T7" fmla="*/ 2476249 h 54428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13657"/>
                <a:gd name="T13" fmla="*/ 0 h 544285"/>
                <a:gd name="T14" fmla="*/ 413657 w 413657"/>
                <a:gd name="T15" fmla="*/ 544285 h 54428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13657" h="544285">
                  <a:moveTo>
                    <a:pt x="0" y="0"/>
                  </a:moveTo>
                  <a:lnTo>
                    <a:pt x="402772" y="0"/>
                  </a:lnTo>
                  <a:lnTo>
                    <a:pt x="413657" y="544285"/>
                  </a:lnTo>
                  <a:lnTo>
                    <a:pt x="0" y="544285"/>
                  </a:lnTo>
                </a:path>
              </a:pathLst>
            </a:custGeom>
            <a:solidFill>
              <a:schemeClr val="bg1"/>
            </a:solidFill>
            <a:ln w="12700" algn="ctr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" name="Группа 34"/>
            <p:cNvGrpSpPr>
              <a:grpSpLocks/>
            </p:cNvGrpSpPr>
            <p:nvPr/>
          </p:nvGrpSpPr>
          <p:grpSpPr bwMode="auto">
            <a:xfrm>
              <a:off x="4336824" y="5203370"/>
              <a:ext cx="2006826" cy="848180"/>
              <a:chOff x="4336824" y="5203370"/>
              <a:chExt cx="2006826" cy="848180"/>
            </a:xfrm>
          </p:grpSpPr>
          <p:sp>
            <p:nvSpPr>
              <p:cNvPr id="33" name="AutoShape 53"/>
              <p:cNvSpPr>
                <a:spLocks noChangeArrowheads="1"/>
              </p:cNvSpPr>
              <p:nvPr/>
            </p:nvSpPr>
            <p:spPr bwMode="auto">
              <a:xfrm>
                <a:off x="4336824" y="5203801"/>
                <a:ext cx="1672265" cy="668628"/>
              </a:xfrm>
              <a:prstGeom prst="wedgeRoundRectCallout">
                <a:avLst>
                  <a:gd name="adj1" fmla="val 74140"/>
                  <a:gd name="adj2" fmla="val -72483"/>
                  <a:gd name="adj3" fmla="val 16667"/>
                </a:avLst>
              </a:prstGeom>
              <a:ln>
                <a:headEnd/>
                <a:tailEnd type="none" w="lg" len="lg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0000" tIns="46800" rIns="90000" bIns="46800" anchor="ctr"/>
              <a:lstStyle/>
              <a:p>
                <a:pPr algn="ctr" eaLnBrk="1" hangingPunct="1">
                  <a:defRPr/>
                </a:pPr>
                <a:r>
                  <a:rPr lang="ru-RU" sz="2400" dirty="0"/>
                  <a:t>отступы</a:t>
                </a:r>
              </a:p>
            </p:txBody>
          </p:sp>
          <p:sp>
            <p:nvSpPr>
              <p:cNvPr id="34" name="Полилиния 33"/>
              <p:cNvSpPr/>
              <p:nvPr/>
            </p:nvSpPr>
            <p:spPr bwMode="auto">
              <a:xfrm>
                <a:off x="6007501" y="5626259"/>
                <a:ext cx="336676" cy="425635"/>
              </a:xfrm>
              <a:custGeom>
                <a:avLst/>
                <a:gdLst>
                  <a:gd name="connsiteX0" fmla="*/ 0 w 336550"/>
                  <a:gd name="connsiteY0" fmla="*/ 142875 h 425450"/>
                  <a:gd name="connsiteX1" fmla="*/ 336550 w 336550"/>
                  <a:gd name="connsiteY1" fmla="*/ 425450 h 425450"/>
                  <a:gd name="connsiteX2" fmla="*/ 0 w 336550"/>
                  <a:gd name="connsiteY2" fmla="*/ 0 h 425450"/>
                  <a:gd name="connsiteX3" fmla="*/ 0 w 336550"/>
                  <a:gd name="connsiteY3" fmla="*/ 142875 h 425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6550" h="425450">
                    <a:moveTo>
                      <a:pt x="0" y="142875"/>
                    </a:moveTo>
                    <a:lnTo>
                      <a:pt x="336550" y="425450"/>
                    </a:lnTo>
                    <a:lnTo>
                      <a:pt x="0" y="0"/>
                    </a:lnTo>
                    <a:cubicBezTo>
                      <a:pt x="1058" y="47625"/>
                      <a:pt x="2117" y="95250"/>
                      <a:pt x="0" y="142875"/>
                    </a:cubicBezTo>
                    <a:close/>
                  </a:path>
                </a:pathLst>
              </a:custGeom>
              <a:ln>
                <a:headEnd/>
                <a:tailEnd type="none" w="lg" len="lg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90000" tIns="46800" rIns="90000" bIns="46800" anchor="ctr"/>
              <a:lstStyle/>
              <a:p>
                <a:pPr algn="ctr" eaLnBrk="1" hangingPunct="1">
                  <a:defRPr/>
                </a:pPr>
                <a:endParaRPr lang="ru-RU" sz="24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7" grpId="0" animBg="1"/>
      <p:bldP spid="28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44" y="0"/>
            <a:ext cx="9001156" cy="685778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altLang="ru-RU" sz="3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Условный оператор: неполная форма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534988" y="896938"/>
            <a:ext cx="4127500" cy="4500562"/>
            <a:chOff x="471" y="690"/>
            <a:chExt cx="2600" cy="2835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471" y="2075"/>
              <a:ext cx="998" cy="370"/>
            </a:xfrm>
            <a:prstGeom prst="rect">
              <a:avLst/>
            </a:prstGeom>
            <a:ln>
              <a:headEnd/>
              <a:tailEnd type="non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90000" tIns="46800" rIns="90000" bIns="46800" anchor="ctr"/>
            <a:lstStyle/>
            <a:p>
              <a:pPr algn="ctr" eaLnBrk="1" hangingPunct="1">
                <a:defRPr/>
              </a:pPr>
              <a:r>
                <a:rPr lang="en-US" sz="2200" b="1" dirty="0">
                  <a:latin typeface="Courier New" pitchFamily="49" charset="0"/>
                </a:rPr>
                <a:t>M</a:t>
              </a:r>
              <a:r>
                <a:rPr lang="en-US" sz="2200" b="1" dirty="0"/>
                <a:t> </a:t>
              </a:r>
              <a:r>
                <a:rPr lang="en-US" sz="2200" b="1" dirty="0">
                  <a:latin typeface="Courier New" pitchFamily="49" charset="0"/>
                </a:rPr>
                <a:t>=</a:t>
              </a:r>
              <a:r>
                <a:rPr lang="en-US" sz="2200" b="1" dirty="0"/>
                <a:t> </a:t>
              </a:r>
              <a:r>
                <a:rPr lang="en-US" sz="2200" b="1" dirty="0">
                  <a:latin typeface="Courier New" pitchFamily="49" charset="0"/>
                </a:rPr>
                <a:t>b</a:t>
              </a:r>
              <a:endParaRPr lang="ru-RU" sz="2200" b="1" dirty="0">
                <a:latin typeface="Courier New" pitchFamily="49" charset="0"/>
              </a:endParaRPr>
            </a:p>
          </p:txBody>
        </p:sp>
        <p:sp>
          <p:nvSpPr>
            <p:cNvPr id="6" name="AutoShape 16"/>
            <p:cNvSpPr>
              <a:spLocks noChangeArrowheads="1"/>
            </p:cNvSpPr>
            <p:nvPr/>
          </p:nvSpPr>
          <p:spPr bwMode="auto">
            <a:xfrm>
              <a:off x="1576" y="1460"/>
              <a:ext cx="1112" cy="530"/>
            </a:xfrm>
            <a:prstGeom prst="flowChartDecision">
              <a:avLst/>
            </a:prstGeom>
            <a:ln>
              <a:headEnd/>
              <a:tailEnd type="none" w="lg" len="lg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90000" tIns="46800" rIns="90000" bIns="46800" anchor="ctr"/>
            <a:lstStyle/>
            <a:p>
              <a:pPr algn="ctr" eaLnBrk="1" hangingPunct="1">
                <a:defRPr/>
              </a:pPr>
              <a:r>
                <a:rPr lang="en-US" sz="2200" b="1" dirty="0">
                  <a:latin typeface="Courier New" pitchFamily="49" charset="0"/>
                </a:rPr>
                <a:t>b &gt; a?</a:t>
              </a:r>
              <a:endParaRPr lang="ru-RU" sz="2200" b="1" dirty="0">
                <a:latin typeface="Courier New" pitchFamily="49" charset="0"/>
              </a:endParaRPr>
            </a:p>
          </p:txBody>
        </p:sp>
        <p:sp>
          <p:nvSpPr>
            <p:cNvPr id="56333" name="Line 17"/>
            <p:cNvSpPr>
              <a:spLocks noChangeShapeType="1"/>
            </p:cNvSpPr>
            <p:nvPr/>
          </p:nvSpPr>
          <p:spPr bwMode="auto">
            <a:xfrm>
              <a:off x="2138" y="1261"/>
              <a:ext cx="0" cy="2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56334" name="Line 20"/>
            <p:cNvSpPr>
              <a:spLocks noChangeShapeType="1"/>
            </p:cNvSpPr>
            <p:nvPr/>
          </p:nvSpPr>
          <p:spPr bwMode="auto">
            <a:xfrm>
              <a:off x="2126" y="3323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56335" name="Freeform 21"/>
            <p:cNvSpPr>
              <a:spLocks/>
            </p:cNvSpPr>
            <p:nvPr/>
          </p:nvSpPr>
          <p:spPr bwMode="auto">
            <a:xfrm>
              <a:off x="2682" y="1722"/>
              <a:ext cx="246" cy="942"/>
            </a:xfrm>
            <a:custGeom>
              <a:avLst/>
              <a:gdLst>
                <a:gd name="T0" fmla="*/ 0 w 623"/>
                <a:gd name="T1" fmla="*/ 0 h 524"/>
                <a:gd name="T2" fmla="*/ 0 w 623"/>
                <a:gd name="T3" fmla="*/ 0 h 524"/>
                <a:gd name="T4" fmla="*/ 0 w 623"/>
                <a:gd name="T5" fmla="*/ 1003563245 h 524"/>
                <a:gd name="T6" fmla="*/ 0 60000 65536"/>
                <a:gd name="T7" fmla="*/ 0 60000 65536"/>
                <a:gd name="T8" fmla="*/ 0 60000 65536"/>
                <a:gd name="T9" fmla="*/ 0 w 623"/>
                <a:gd name="T10" fmla="*/ 0 h 524"/>
                <a:gd name="T11" fmla="*/ 623 w 623"/>
                <a:gd name="T12" fmla="*/ 524 h 5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3" h="524">
                  <a:moveTo>
                    <a:pt x="0" y="0"/>
                  </a:moveTo>
                  <a:lnTo>
                    <a:pt x="623" y="0"/>
                  </a:lnTo>
                  <a:lnTo>
                    <a:pt x="623" y="52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56336" name="Freeform 22"/>
            <p:cNvSpPr>
              <a:spLocks/>
            </p:cNvSpPr>
            <p:nvPr/>
          </p:nvSpPr>
          <p:spPr bwMode="auto">
            <a:xfrm flipH="1">
              <a:off x="954" y="1722"/>
              <a:ext cx="623" cy="361"/>
            </a:xfrm>
            <a:custGeom>
              <a:avLst/>
              <a:gdLst>
                <a:gd name="T0" fmla="*/ 0 w 623"/>
                <a:gd name="T1" fmla="*/ 0 h 524"/>
                <a:gd name="T2" fmla="*/ 623 w 623"/>
                <a:gd name="T3" fmla="*/ 0 h 524"/>
                <a:gd name="T4" fmla="*/ 623 w 623"/>
                <a:gd name="T5" fmla="*/ 1 h 524"/>
                <a:gd name="T6" fmla="*/ 0 60000 65536"/>
                <a:gd name="T7" fmla="*/ 0 60000 65536"/>
                <a:gd name="T8" fmla="*/ 0 60000 65536"/>
                <a:gd name="T9" fmla="*/ 0 w 623"/>
                <a:gd name="T10" fmla="*/ 0 h 524"/>
                <a:gd name="T11" fmla="*/ 623 w 623"/>
                <a:gd name="T12" fmla="*/ 524 h 52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3" h="524">
                  <a:moveTo>
                    <a:pt x="0" y="0"/>
                  </a:moveTo>
                  <a:lnTo>
                    <a:pt x="623" y="0"/>
                  </a:lnTo>
                  <a:lnTo>
                    <a:pt x="623" y="524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56337" name="Freeform 23"/>
            <p:cNvSpPr>
              <a:spLocks/>
            </p:cNvSpPr>
            <p:nvPr/>
          </p:nvSpPr>
          <p:spPr bwMode="auto">
            <a:xfrm>
              <a:off x="960" y="2444"/>
              <a:ext cx="1968" cy="343"/>
            </a:xfrm>
            <a:custGeom>
              <a:avLst/>
              <a:gdLst>
                <a:gd name="T0" fmla="*/ 0 w 2409"/>
                <a:gd name="T1" fmla="*/ 0 h 343"/>
                <a:gd name="T2" fmla="*/ 0 w 2409"/>
                <a:gd name="T3" fmla="*/ 343 h 343"/>
                <a:gd name="T4" fmla="*/ 2 w 2409"/>
                <a:gd name="T5" fmla="*/ 343 h 343"/>
                <a:gd name="T6" fmla="*/ 2 w 2409"/>
                <a:gd name="T7" fmla="*/ 5 h 34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409"/>
                <a:gd name="T13" fmla="*/ 0 h 343"/>
                <a:gd name="T14" fmla="*/ 2409 w 2409"/>
                <a:gd name="T15" fmla="*/ 343 h 34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409" h="343">
                  <a:moveTo>
                    <a:pt x="0" y="0"/>
                  </a:moveTo>
                  <a:lnTo>
                    <a:pt x="0" y="343"/>
                  </a:lnTo>
                  <a:lnTo>
                    <a:pt x="2409" y="343"/>
                  </a:lnTo>
                  <a:lnTo>
                    <a:pt x="2409" y="5"/>
                  </a:lnTo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56338" name="Line 24"/>
            <p:cNvSpPr>
              <a:spLocks noChangeShapeType="1"/>
            </p:cNvSpPr>
            <p:nvPr/>
          </p:nvSpPr>
          <p:spPr bwMode="auto">
            <a:xfrm>
              <a:off x="959" y="2557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56339" name="Line 26"/>
            <p:cNvSpPr>
              <a:spLocks noChangeShapeType="1"/>
            </p:cNvSpPr>
            <p:nvPr/>
          </p:nvSpPr>
          <p:spPr bwMode="auto">
            <a:xfrm>
              <a:off x="2114" y="2794"/>
              <a:ext cx="0" cy="2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  <p:sp>
          <p:nvSpPr>
            <p:cNvPr id="56340" name="Oval 27"/>
            <p:cNvSpPr>
              <a:spLocks noChangeArrowheads="1"/>
            </p:cNvSpPr>
            <p:nvPr/>
          </p:nvSpPr>
          <p:spPr bwMode="auto">
            <a:xfrm>
              <a:off x="2097" y="2772"/>
              <a:ext cx="34" cy="34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round/>
              <a:headEnd/>
              <a:tailEnd type="none" w="lg" len="lg"/>
            </a:ln>
          </p:spPr>
          <p:txBody>
            <a:bodyPr wrap="none" lIns="90000" tIns="46800" rIns="90000" bIns="46800" anchor="ctr"/>
            <a:lstStyle/>
            <a:p>
              <a:pPr eaLnBrk="1" hangingPunct="1"/>
              <a:endParaRPr lang="ru-RU" altLang="ru-RU"/>
            </a:p>
          </p:txBody>
        </p:sp>
        <p:sp>
          <p:nvSpPr>
            <p:cNvPr id="56341" name="Text Box 28"/>
            <p:cNvSpPr txBox="1">
              <a:spLocks noChangeArrowheads="1"/>
            </p:cNvSpPr>
            <p:nvPr/>
          </p:nvSpPr>
          <p:spPr bwMode="auto">
            <a:xfrm>
              <a:off x="960" y="1443"/>
              <a:ext cx="431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ru-RU" altLang="ru-RU"/>
                <a:t>да</a:t>
              </a:r>
            </a:p>
          </p:txBody>
        </p:sp>
        <p:sp>
          <p:nvSpPr>
            <p:cNvPr id="56342" name="Text Box 29"/>
            <p:cNvSpPr txBox="1">
              <a:spLocks noChangeArrowheads="1"/>
            </p:cNvSpPr>
            <p:nvPr/>
          </p:nvSpPr>
          <p:spPr bwMode="auto">
            <a:xfrm>
              <a:off x="2640" y="1455"/>
              <a:ext cx="431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 type="none" w="lg" len="lg"/>
            </a:ln>
          </p:spPr>
          <p:txBody>
            <a:bodyPr lIns="90000" tIns="46800" rIns="90000" bIns="46800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ru-RU" altLang="ru-RU"/>
                <a:t>нет</a:t>
              </a:r>
            </a:p>
          </p:txBody>
        </p:sp>
        <p:sp>
          <p:nvSpPr>
            <p:cNvPr id="19" name="AutoShape 9"/>
            <p:cNvSpPr>
              <a:spLocks noChangeArrowheads="1"/>
            </p:cNvSpPr>
            <p:nvPr/>
          </p:nvSpPr>
          <p:spPr bwMode="auto">
            <a:xfrm>
              <a:off x="1456" y="2990"/>
              <a:ext cx="1320" cy="336"/>
            </a:xfrm>
            <a:prstGeom prst="flowChartInputOutput">
              <a:avLst/>
            </a:prstGeom>
            <a:ln>
              <a:headEnd/>
              <a:tailEnd type="non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90000" tIns="46800" rIns="90000" bIns="46800" anchor="ctr"/>
            <a:lstStyle/>
            <a:p>
              <a:pPr algn="ctr" eaLnBrk="1" hangingPunct="1">
                <a:defRPr/>
              </a:pPr>
              <a:r>
                <a:rPr lang="ru-RU" sz="2200" b="1" dirty="0">
                  <a:latin typeface="Courier New" pitchFamily="49" charset="0"/>
                  <a:cs typeface="Courier New" pitchFamily="49" charset="0"/>
                </a:rPr>
                <a:t>вывод </a:t>
              </a:r>
              <a:r>
                <a:rPr lang="en-US" sz="2200" b="1" dirty="0">
                  <a:latin typeface="Courier New" pitchFamily="49" charset="0"/>
                  <a:cs typeface="Courier New" pitchFamily="49" charset="0"/>
                </a:rPr>
                <a:t>M</a:t>
              </a:r>
              <a:endParaRPr lang="ru-RU" sz="2200" b="1" dirty="0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1639" y="889"/>
              <a:ext cx="998" cy="370"/>
            </a:xfrm>
            <a:prstGeom prst="rect">
              <a:avLst/>
            </a:prstGeom>
            <a:ln>
              <a:headEnd/>
              <a:tailEnd type="none" w="lg" len="lg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lIns="90000" tIns="46800" rIns="90000" bIns="46800" anchor="ctr"/>
            <a:lstStyle/>
            <a:p>
              <a:pPr algn="ctr" eaLnBrk="1" hangingPunct="1">
                <a:defRPr/>
              </a:pPr>
              <a:r>
                <a:rPr lang="en-US" sz="2200" b="1" dirty="0">
                  <a:latin typeface="Courier New" pitchFamily="49" charset="0"/>
                </a:rPr>
                <a:t>M</a:t>
              </a:r>
              <a:r>
                <a:rPr lang="en-US" sz="2200" b="1" dirty="0"/>
                <a:t> </a:t>
              </a:r>
              <a:r>
                <a:rPr lang="en-US" sz="2200" b="1" dirty="0">
                  <a:latin typeface="Courier New" pitchFamily="49" charset="0"/>
                </a:rPr>
                <a:t>=</a:t>
              </a:r>
              <a:r>
                <a:rPr lang="en-US" sz="2200" b="1" dirty="0"/>
                <a:t> </a:t>
              </a:r>
              <a:r>
                <a:rPr lang="en-US" sz="2200" b="1" dirty="0">
                  <a:latin typeface="Courier New" pitchFamily="49" charset="0"/>
                </a:rPr>
                <a:t>a</a:t>
              </a:r>
              <a:endParaRPr lang="ru-RU" sz="2200" b="1" dirty="0">
                <a:latin typeface="Courier New" pitchFamily="49" charset="0"/>
              </a:endParaRPr>
            </a:p>
          </p:txBody>
        </p:sp>
        <p:sp>
          <p:nvSpPr>
            <p:cNvPr id="56345" name="Line 17"/>
            <p:cNvSpPr>
              <a:spLocks noChangeShapeType="1"/>
            </p:cNvSpPr>
            <p:nvPr/>
          </p:nvSpPr>
          <p:spPr bwMode="auto">
            <a:xfrm>
              <a:off x="2138" y="690"/>
              <a:ext cx="0" cy="2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lg" len="lg"/>
            </a:ln>
          </p:spPr>
          <p:txBody>
            <a:bodyPr wrap="none" lIns="90000" tIns="46800" rIns="90000" bIns="46800" anchor="ctr"/>
            <a:lstStyle/>
            <a:p>
              <a:endParaRPr lang="ru-RU"/>
            </a:p>
          </p:txBody>
        </p:sp>
      </p:grpSp>
      <p:sp>
        <p:nvSpPr>
          <p:cNvPr id="20" name="Rectangle 31"/>
          <p:cNvSpPr>
            <a:spLocks noChangeArrowheads="1"/>
          </p:cNvSpPr>
          <p:nvPr/>
        </p:nvSpPr>
        <p:spPr bwMode="auto">
          <a:xfrm>
            <a:off x="404813" y="1978025"/>
            <a:ext cx="4616450" cy="2401888"/>
          </a:xfrm>
          <a:prstGeom prst="rect">
            <a:avLst/>
          </a:prstGeom>
          <a:noFill/>
          <a:ln w="12700">
            <a:solidFill>
              <a:srgbClr val="FF0000"/>
            </a:solidFill>
            <a:prstDash val="dash"/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eaLnBrk="1" hangingPunct="1"/>
            <a:endParaRPr lang="ru-RU" altLang="ru-RU"/>
          </a:p>
        </p:txBody>
      </p:sp>
      <p:sp>
        <p:nvSpPr>
          <p:cNvPr id="21" name="AutoShape 53"/>
          <p:cNvSpPr>
            <a:spLocks noChangeArrowheads="1"/>
          </p:cNvSpPr>
          <p:nvPr/>
        </p:nvSpPr>
        <p:spPr bwMode="auto">
          <a:xfrm>
            <a:off x="5519738" y="3384550"/>
            <a:ext cx="1935162" cy="1358900"/>
          </a:xfrm>
          <a:prstGeom prst="wedgeRoundRectCallout">
            <a:avLst>
              <a:gd name="adj1" fmla="val -89917"/>
              <a:gd name="adj2" fmla="val 16949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400"/>
              <a:t>неполная форма ветвления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424488" y="1038225"/>
            <a:ext cx="2720975" cy="171739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spcBef>
                <a:spcPct val="15000"/>
              </a:spcBef>
              <a:defRPr/>
            </a:pPr>
            <a:r>
              <a:rPr lang="en-US" sz="3200" b="1" dirty="0">
                <a:latin typeface="Courier New" pitchFamily="49" charset="0"/>
              </a:rPr>
              <a:t>M = a   </a:t>
            </a:r>
          </a:p>
          <a:p>
            <a:pPr eaLnBrk="1" hangingPunct="1">
              <a:spcBef>
                <a:spcPct val="15000"/>
              </a:spcBef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if</a:t>
            </a:r>
            <a:r>
              <a:rPr lang="en-US" sz="3200" b="1" dirty="0">
                <a:latin typeface="Courier New" pitchFamily="49" charset="0"/>
              </a:rPr>
              <a:t> b &gt; a: </a:t>
            </a:r>
          </a:p>
          <a:p>
            <a:pPr eaLnBrk="1" hangingPunct="1">
              <a:spcBef>
                <a:spcPct val="15000"/>
              </a:spcBef>
              <a:defRPr/>
            </a:pPr>
            <a:r>
              <a:rPr lang="en-US" sz="3200" b="1" dirty="0">
                <a:latin typeface="Courier New" pitchFamily="49" charset="0"/>
              </a:rPr>
              <a:t>  M = b</a:t>
            </a:r>
            <a:endParaRPr lang="ru-RU" sz="3200" b="1" dirty="0">
              <a:latin typeface="Courier New" pitchFamily="49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831850" y="5911850"/>
            <a:ext cx="3079750" cy="523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spcBef>
                <a:spcPct val="15000"/>
              </a:spcBef>
              <a:defRPr/>
            </a:pPr>
            <a:r>
              <a:rPr lang="en-US" sz="2800" b="1" dirty="0">
                <a:latin typeface="Courier New" pitchFamily="49" charset="0"/>
              </a:rPr>
              <a:t>M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>
                <a:latin typeface="Courier New" pitchFamily="49" charset="0"/>
              </a:rPr>
              <a:t>=</a:t>
            </a:r>
            <a:r>
              <a:rPr lang="en-US" sz="2800" b="1" dirty="0">
                <a:latin typeface="+mn-lt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</a:rPr>
              <a:t>max</a:t>
            </a:r>
            <a:r>
              <a:rPr lang="en-US" sz="2800" b="1" dirty="0">
                <a:latin typeface="Courier New" pitchFamily="49" charset="0"/>
              </a:rPr>
              <a:t>(a, b)</a:t>
            </a:r>
            <a:endParaRPr lang="ru-RU" sz="2800" b="1" dirty="0">
              <a:latin typeface="Courier New" pitchFamily="49" charset="0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333375" y="5359400"/>
            <a:ext cx="3569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</a:rPr>
              <a:t>Решение в стиле </a:t>
            </a:r>
            <a:r>
              <a:rPr lang="en-US" altLang="ru-RU" sz="2400" b="1" dirty="0">
                <a:solidFill>
                  <a:schemeClr val="accent1">
                    <a:lumMod val="75000"/>
                  </a:schemeClr>
                </a:solidFill>
              </a:rPr>
              <a:t>Python:</a:t>
            </a:r>
            <a:endParaRPr lang="ru-RU" alt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197350" y="5911850"/>
            <a:ext cx="4629150" cy="523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80340" indent="90170" algn="just" eaLnBrk="1" hangingPunct="1">
              <a:spcAft>
                <a:spcPts val="0"/>
              </a:spcAft>
              <a:defRPr/>
            </a:pPr>
            <a:r>
              <a:rPr lang="en-US" sz="2800" b="1" dirty="0">
                <a:latin typeface="Courier New"/>
                <a:ea typeface="Times New Roman"/>
              </a:rPr>
              <a:t>M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=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a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if</a:t>
            </a:r>
            <a:r>
              <a:rPr lang="en-US" sz="2800" b="1" dirty="0">
                <a:latin typeface="Courier New"/>
                <a:ea typeface="Times New Roman"/>
              </a:rPr>
              <a:t> a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&gt;</a:t>
            </a:r>
            <a:r>
              <a:rPr lang="en-US" sz="2800" b="1" dirty="0">
                <a:latin typeface="Calibri"/>
                <a:ea typeface="Times New Roman"/>
              </a:rPr>
              <a:t> </a:t>
            </a:r>
            <a:r>
              <a:rPr lang="en-US" sz="2800" b="1" dirty="0">
                <a:latin typeface="Courier New"/>
                <a:ea typeface="Times New Roman"/>
              </a:rPr>
              <a:t>b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else</a:t>
            </a:r>
            <a:r>
              <a:rPr lang="en-US" sz="2800" b="1" dirty="0">
                <a:latin typeface="Courier New"/>
                <a:ea typeface="Times New Roman"/>
              </a:rPr>
              <a:t> b</a:t>
            </a:r>
            <a:endParaRPr lang="ru-RU" sz="2800" b="1" dirty="0">
              <a:latin typeface="Courier New"/>
              <a:ea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8" grpId="0" animBg="1"/>
      <p:bldP spid="23" grpId="0" animBg="1"/>
      <p:bldP spid="24" grpId="0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88950" y="1227155"/>
            <a:ext cx="3368675" cy="228370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15000"/>
              </a:spcBef>
              <a:defRPr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</a:rPr>
              <a:t>if</a:t>
            </a:r>
            <a:r>
              <a:rPr lang="en-US" sz="3200" b="1" dirty="0">
                <a:latin typeface="Courier New" pitchFamily="49" charset="0"/>
              </a:rPr>
              <a:t> a &lt; b: </a:t>
            </a:r>
          </a:p>
          <a:p>
            <a:pPr eaLnBrk="1" hangingPunct="1">
              <a:spcBef>
                <a:spcPct val="15000"/>
              </a:spcBef>
              <a:defRPr/>
            </a:pPr>
            <a:r>
              <a:rPr lang="en-US" sz="3200" b="1" dirty="0">
                <a:latin typeface="Courier New" pitchFamily="49" charset="0"/>
              </a:rPr>
              <a:t>  </a:t>
            </a:r>
            <a:r>
              <a:rPr lang="ru-RU" sz="3200" b="1" dirty="0">
                <a:latin typeface="Courier New" pitchFamily="49" charset="0"/>
              </a:rPr>
              <a:t>с</a:t>
            </a:r>
            <a:r>
              <a:rPr lang="en-US" sz="3200" b="1" dirty="0">
                <a:latin typeface="Courier New" pitchFamily="49" charset="0"/>
              </a:rPr>
              <a:t> = a   </a:t>
            </a:r>
          </a:p>
          <a:p>
            <a:pPr eaLnBrk="1" hangingPunct="1">
              <a:spcBef>
                <a:spcPct val="15000"/>
              </a:spcBef>
              <a:defRPr/>
            </a:pPr>
            <a:r>
              <a:rPr lang="ru-RU" sz="3200" b="1" dirty="0">
                <a:latin typeface="Courier New" pitchFamily="49" charset="0"/>
              </a:rPr>
              <a:t>  </a:t>
            </a:r>
            <a:r>
              <a:rPr lang="en-US" sz="3200" b="1" dirty="0">
                <a:latin typeface="Courier New" pitchFamily="49" charset="0"/>
              </a:rPr>
              <a:t>a = b</a:t>
            </a:r>
          </a:p>
          <a:p>
            <a:pPr eaLnBrk="1" hangingPunct="1">
              <a:spcBef>
                <a:spcPct val="15000"/>
              </a:spcBef>
              <a:defRPr/>
            </a:pPr>
            <a:r>
              <a:rPr lang="en-US" sz="3200" b="1" dirty="0">
                <a:latin typeface="Courier New" pitchFamily="49" charset="0"/>
              </a:rPr>
              <a:t>  b = c </a:t>
            </a:r>
            <a:endParaRPr lang="ru-RU" sz="3200" b="1" dirty="0">
              <a:latin typeface="Courier New" pitchFamily="49" charset="0"/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4159250" y="1254143"/>
            <a:ext cx="2711450" cy="663575"/>
            <a:chOff x="433" y="3902"/>
            <a:chExt cx="1708" cy="418"/>
          </a:xfrm>
        </p:grpSpPr>
        <p:sp>
          <p:nvSpPr>
            <p:cNvPr id="6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414" cy="296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Что делает</a:t>
              </a:r>
              <a:r>
                <a:rPr lang="en-US" sz="2400" dirty="0"/>
                <a:t>?</a:t>
              </a:r>
              <a:endParaRPr lang="ru-RU" sz="2400" dirty="0"/>
            </a:p>
          </p:txBody>
        </p:sp>
        <p:sp>
          <p:nvSpPr>
            <p:cNvPr id="57368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4373563" y="2740043"/>
            <a:ext cx="860425" cy="577850"/>
          </a:xfrm>
          <a:prstGeom prst="rect">
            <a:avLst/>
          </a:prstGeom>
          <a:solidFill>
            <a:srgbClr val="0000FF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ru-RU" sz="3200" b="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9" name="Rectangle 28"/>
          <p:cNvSpPr>
            <a:spLocks noChangeArrowheads="1"/>
          </p:cNvSpPr>
          <p:nvPr/>
        </p:nvSpPr>
        <p:spPr bwMode="auto">
          <a:xfrm>
            <a:off x="6726238" y="2727343"/>
            <a:ext cx="860425" cy="577850"/>
          </a:xfrm>
          <a:prstGeom prst="rect">
            <a:avLst/>
          </a:prstGeom>
          <a:solidFill>
            <a:srgbClr val="008000"/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ru-RU" sz="3200" b="1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0" name="Rectangle 29"/>
          <p:cNvSpPr>
            <a:spLocks noChangeArrowheads="1"/>
          </p:cNvSpPr>
          <p:nvPr/>
        </p:nvSpPr>
        <p:spPr bwMode="auto">
          <a:xfrm>
            <a:off x="5716588" y="4314843"/>
            <a:ext cx="860425" cy="577850"/>
          </a:xfrm>
          <a:prstGeom prst="rect">
            <a:avLst/>
          </a:prstGeom>
          <a:solidFill>
            <a:schemeClr val="bg1">
              <a:lumMod val="65000"/>
            </a:schemeClr>
          </a:solidFill>
          <a:ln w="12700">
            <a:noFill/>
            <a:miter lim="800000"/>
            <a:headEnd/>
            <a:tailEnd type="none" w="lg" len="lg"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en-US" sz="3200" b="1">
                <a:solidFill>
                  <a:schemeClr val="bg1"/>
                </a:solidFill>
              </a:rPr>
              <a:t>?</a:t>
            </a:r>
            <a:endParaRPr lang="ru-RU" sz="3200" b="1">
              <a:solidFill>
                <a:schemeClr val="bg1"/>
              </a:solidFill>
            </a:endParaRPr>
          </a:p>
        </p:txBody>
      </p:sp>
      <p:sp>
        <p:nvSpPr>
          <p:cNvPr id="11" name="Rectangle 30"/>
          <p:cNvSpPr>
            <a:spLocks noChangeArrowheads="1"/>
          </p:cNvSpPr>
          <p:nvPr/>
        </p:nvSpPr>
        <p:spPr bwMode="auto">
          <a:xfrm>
            <a:off x="5716588" y="4314843"/>
            <a:ext cx="860425" cy="577850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en-US" sz="3200" b="1">
                <a:solidFill>
                  <a:schemeClr val="bg1"/>
                </a:solidFill>
              </a:rPr>
              <a:t>4</a:t>
            </a:r>
            <a:endParaRPr lang="ru-RU" sz="3200" b="1">
              <a:solidFill>
                <a:schemeClr val="bg1"/>
              </a:solidFill>
            </a:endParaRPr>
          </a:p>
        </p:txBody>
      </p:sp>
      <p:sp>
        <p:nvSpPr>
          <p:cNvPr id="12" name="Rectangle 31"/>
          <p:cNvSpPr>
            <a:spLocks noChangeArrowheads="1"/>
          </p:cNvSpPr>
          <p:nvPr/>
        </p:nvSpPr>
        <p:spPr bwMode="auto">
          <a:xfrm>
            <a:off x="4373563" y="2740043"/>
            <a:ext cx="860425" cy="577850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en-US" sz="3200" b="1">
                <a:solidFill>
                  <a:schemeClr val="bg1"/>
                </a:solidFill>
              </a:rPr>
              <a:t>6</a:t>
            </a:r>
            <a:endParaRPr lang="ru-RU" sz="3200" b="1">
              <a:solidFill>
                <a:schemeClr val="bg1"/>
              </a:solidFill>
            </a:endParaRPr>
          </a:p>
        </p:txBody>
      </p:sp>
      <p:sp>
        <p:nvSpPr>
          <p:cNvPr id="13" name="Rectangle 32"/>
          <p:cNvSpPr>
            <a:spLocks noChangeArrowheads="1"/>
          </p:cNvSpPr>
          <p:nvPr/>
        </p:nvSpPr>
        <p:spPr bwMode="auto">
          <a:xfrm>
            <a:off x="6726238" y="2727343"/>
            <a:ext cx="860425" cy="577850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lIns="90000" tIns="46800" rIns="90000" bIns="46800" anchor="ctr"/>
          <a:lstStyle/>
          <a:p>
            <a:pPr algn="ctr" eaLnBrk="1" hangingPunct="1">
              <a:defRPr/>
            </a:pPr>
            <a:r>
              <a:rPr lang="en-US" sz="3200" b="1">
                <a:solidFill>
                  <a:schemeClr val="bg1"/>
                </a:solidFill>
              </a:rPr>
              <a:t>4</a:t>
            </a:r>
            <a:endParaRPr lang="ru-RU" sz="3200" b="1">
              <a:solidFill>
                <a:schemeClr val="bg1"/>
              </a:solidFill>
            </a:endParaRPr>
          </a:p>
        </p:txBody>
      </p:sp>
      <p:sp>
        <p:nvSpPr>
          <p:cNvPr id="14" name="Rectangle 33"/>
          <p:cNvSpPr>
            <a:spLocks noChangeArrowheads="1"/>
          </p:cNvSpPr>
          <p:nvPr/>
        </p:nvSpPr>
        <p:spPr bwMode="auto">
          <a:xfrm>
            <a:off x="4518025" y="2205055"/>
            <a:ext cx="479425" cy="512763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en-US" altLang="ru-RU" sz="3200" b="1">
                <a:latin typeface="Courier New" pitchFamily="49" charset="0"/>
                <a:cs typeface="Courier New" pitchFamily="49" charset="0"/>
              </a:rPr>
              <a:t>a</a:t>
            </a:r>
            <a:endParaRPr lang="ru-RU" altLang="ru-RU" sz="32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34"/>
          <p:cNvSpPr>
            <a:spLocks noChangeArrowheads="1"/>
          </p:cNvSpPr>
          <p:nvPr/>
        </p:nvSpPr>
        <p:spPr bwMode="auto">
          <a:xfrm>
            <a:off x="6824663" y="2171718"/>
            <a:ext cx="479425" cy="51276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en-US" altLang="ru-RU" sz="3200" b="1">
                <a:latin typeface="Courier New" pitchFamily="49" charset="0"/>
                <a:cs typeface="Courier New" pitchFamily="49" charset="0"/>
              </a:rPr>
              <a:t>b</a:t>
            </a:r>
            <a:endParaRPr lang="ru-RU" altLang="ru-RU" sz="32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AutoShape 39"/>
          <p:cNvSpPr>
            <a:spLocks noChangeArrowheads="1"/>
          </p:cNvSpPr>
          <p:nvPr/>
        </p:nvSpPr>
        <p:spPr bwMode="auto">
          <a:xfrm rot="7473148" flipH="1">
            <a:off x="6370638" y="3487755"/>
            <a:ext cx="979488" cy="668337"/>
          </a:xfrm>
          <a:prstGeom prst="rightArrow">
            <a:avLst>
              <a:gd name="adj1" fmla="val 50000"/>
              <a:gd name="adj2" fmla="val 36639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10800000" wrap="none" lIns="90000" tIns="46800" rIns="90000" bIns="46800" anchor="ctr"/>
          <a:lstStyle/>
          <a:p>
            <a:pPr algn="ctr" eaLnBrk="1" hangingPunct="1">
              <a:defRPr/>
            </a:pPr>
            <a:r>
              <a:rPr lang="ru-RU" sz="2400" b="1"/>
              <a:t>3</a:t>
            </a:r>
          </a:p>
        </p:txBody>
      </p:sp>
      <p:sp>
        <p:nvSpPr>
          <p:cNvPr id="17" name="AutoShape 40"/>
          <p:cNvSpPr>
            <a:spLocks noChangeArrowheads="1"/>
          </p:cNvSpPr>
          <p:nvPr/>
        </p:nvSpPr>
        <p:spPr bwMode="auto">
          <a:xfrm rot="10800000">
            <a:off x="5500688" y="2700355"/>
            <a:ext cx="979487" cy="668338"/>
          </a:xfrm>
          <a:prstGeom prst="rightArrow">
            <a:avLst>
              <a:gd name="adj1" fmla="val 50000"/>
              <a:gd name="adj2" fmla="val 36639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10800000" wrap="none" lIns="90000" tIns="46800" rIns="90000" bIns="46800" anchor="ctr"/>
          <a:lstStyle/>
          <a:p>
            <a:pPr algn="ctr" eaLnBrk="1" hangingPunct="1">
              <a:defRPr/>
            </a:pPr>
            <a:r>
              <a:rPr lang="ru-RU" sz="2400" b="1"/>
              <a:t>2</a:t>
            </a:r>
          </a:p>
        </p:txBody>
      </p:sp>
      <p:sp>
        <p:nvSpPr>
          <p:cNvPr id="18" name="AutoShape 41"/>
          <p:cNvSpPr>
            <a:spLocks noChangeArrowheads="1"/>
          </p:cNvSpPr>
          <p:nvPr/>
        </p:nvSpPr>
        <p:spPr bwMode="auto">
          <a:xfrm rot="13718115" flipH="1">
            <a:off x="4876800" y="3568718"/>
            <a:ext cx="979487" cy="668338"/>
          </a:xfrm>
          <a:prstGeom prst="rightArrow">
            <a:avLst>
              <a:gd name="adj1" fmla="val 50000"/>
              <a:gd name="adj2" fmla="val 36639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10800000" wrap="none" lIns="90000" tIns="46800" rIns="90000" bIns="46800" anchor="ctr"/>
          <a:lstStyle/>
          <a:p>
            <a:pPr algn="ctr" eaLnBrk="1" hangingPunct="1">
              <a:defRPr/>
            </a:pPr>
            <a:r>
              <a:rPr lang="ru-RU" sz="2400" b="1"/>
              <a:t>1</a:t>
            </a:r>
          </a:p>
        </p:txBody>
      </p: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501650" y="3605230"/>
            <a:ext cx="3765550" cy="969963"/>
            <a:chOff x="363" y="3702"/>
            <a:chExt cx="2372" cy="611"/>
          </a:xfrm>
        </p:grpSpPr>
        <p:sp>
          <p:nvSpPr>
            <p:cNvPr id="20" name="Text Box 43"/>
            <p:cNvSpPr txBox="1">
              <a:spLocks noChangeArrowheads="1"/>
            </p:cNvSpPr>
            <p:nvPr/>
          </p:nvSpPr>
          <p:spPr bwMode="auto">
            <a:xfrm>
              <a:off x="657" y="3751"/>
              <a:ext cx="2078" cy="56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Можно ли обойтись </a:t>
              </a:r>
              <a:endParaRPr lang="en-US" sz="2400" dirty="0"/>
            </a:p>
            <a:p>
              <a:pPr>
                <a:spcBef>
                  <a:spcPts val="0"/>
                </a:spcBef>
                <a:defRPr/>
              </a:pPr>
              <a:r>
                <a:rPr lang="en-US" sz="2400" dirty="0"/>
                <a:t>  </a:t>
              </a:r>
              <a:r>
                <a:rPr lang="ru-RU" sz="2400" dirty="0"/>
                <a:t>без переменной </a:t>
              </a:r>
              <a:r>
                <a:rPr lang="en-US" sz="2800" b="1" dirty="0">
                  <a:latin typeface="Courier New" pitchFamily="49" charset="0"/>
                </a:rPr>
                <a:t>c</a:t>
              </a:r>
              <a:r>
                <a:rPr lang="en-US" sz="2400" dirty="0"/>
                <a:t>?</a:t>
              </a:r>
              <a:endParaRPr lang="ru-RU" sz="2400" dirty="0"/>
            </a:p>
          </p:txBody>
        </p:sp>
        <p:sp>
          <p:nvSpPr>
            <p:cNvPr id="57366" name="Oval 44"/>
            <p:cNvSpPr>
              <a:spLocks noChangeArrowheads="1"/>
            </p:cNvSpPr>
            <p:nvPr/>
          </p:nvSpPr>
          <p:spPr bwMode="auto">
            <a:xfrm>
              <a:off x="363" y="37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2" name="Rectangle 34"/>
          <p:cNvSpPr>
            <a:spLocks noChangeArrowheads="1"/>
          </p:cNvSpPr>
          <p:nvPr/>
        </p:nvSpPr>
        <p:spPr bwMode="auto">
          <a:xfrm>
            <a:off x="5919788" y="4895868"/>
            <a:ext cx="479425" cy="512762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/>
          <a:p>
            <a:pPr algn="ctr" eaLnBrk="1" hangingPunct="1"/>
            <a:r>
              <a:rPr lang="en-US" altLang="ru-RU" sz="3200" b="1">
                <a:latin typeface="Courier New" pitchFamily="49" charset="0"/>
                <a:cs typeface="Courier New" pitchFamily="49" charset="0"/>
              </a:rPr>
              <a:t>c</a:t>
            </a:r>
            <a:endParaRPr lang="ru-RU" altLang="ru-RU" sz="3200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73150" y="5405455"/>
            <a:ext cx="3079750" cy="5238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spcBef>
                <a:spcPct val="15000"/>
              </a:spcBef>
              <a:defRPr/>
            </a:pPr>
            <a:r>
              <a:rPr lang="en-US" sz="2800" b="1" dirty="0">
                <a:latin typeface="Courier New" pitchFamily="49" charset="0"/>
              </a:rPr>
              <a:t>a</a:t>
            </a:r>
            <a:r>
              <a:rPr lang="ru-RU" sz="2800" b="1" dirty="0">
                <a:latin typeface="Courier New" pitchFamily="49" charset="0"/>
              </a:rPr>
              <a:t>, </a:t>
            </a:r>
            <a:r>
              <a:rPr lang="en-US" sz="2800" b="1" dirty="0">
                <a:latin typeface="Courier New" pitchFamily="49" charset="0"/>
              </a:rPr>
              <a:t>b = b, a</a:t>
            </a:r>
            <a:endParaRPr lang="ru-RU" sz="2800" b="1" dirty="0">
              <a:latin typeface="Courier New" pitchFamily="49" charset="0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574675" y="4853005"/>
            <a:ext cx="3569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 dirty="0">
                <a:solidFill>
                  <a:schemeClr val="accent1">
                    <a:lumMod val="75000"/>
                  </a:schemeClr>
                </a:solidFill>
              </a:rPr>
              <a:t>Решение в стиле </a:t>
            </a:r>
            <a:r>
              <a:rPr lang="en-US" altLang="ru-RU" sz="2400" b="1" dirty="0">
                <a:solidFill>
                  <a:schemeClr val="accent1">
                    <a:lumMod val="75000"/>
                  </a:schemeClr>
                </a:solidFill>
              </a:rPr>
              <a:t>Python:</a:t>
            </a:r>
            <a:endParaRPr lang="ru-RU" alt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Заголовок 4"/>
          <p:cNvSpPr txBox="1">
            <a:spLocks/>
          </p:cNvSpPr>
          <p:nvPr/>
        </p:nvSpPr>
        <p:spPr>
          <a:xfrm>
            <a:off x="357158" y="142852"/>
            <a:ext cx="8375650" cy="773113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8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Условный оператор</a:t>
            </a:r>
            <a:endParaRPr kumimoji="0" lang="ru-RU" altLang="ru-RU" sz="4800" b="1" i="0" u="none" strike="noStrike" kern="120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2" grpId="0" animBg="1"/>
      <p:bldP spid="13" grpId="0" animBg="1"/>
      <p:bldP spid="14" grpId="0"/>
      <p:bldP spid="15" grpId="0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22" grpId="0"/>
      <p:bldP spid="23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14290"/>
            <a:ext cx="8929718" cy="773113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altLang="ru-RU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Знаки отношений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71550" y="1444061"/>
            <a:ext cx="46198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82725" y="1444061"/>
            <a:ext cx="461986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66825" y="2187011"/>
            <a:ext cx="739305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000000"/>
                </a:solidFill>
                <a:latin typeface="Courier New" pitchFamily="49" charset="0"/>
              </a:rPr>
              <a:t>&gt;</a:t>
            </a:r>
            <a:r>
              <a:rPr lang="ru-RU" sz="3600" b="1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266825" y="2929961"/>
            <a:ext cx="739305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ru-RU" sz="3600" b="1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266825" y="3672911"/>
            <a:ext cx="739305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ru-RU" sz="3600" b="1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266825" y="4415861"/>
            <a:ext cx="739305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000000"/>
                </a:solidFill>
                <a:latin typeface="Courier New" pitchFamily="49" charset="0"/>
              </a:rPr>
              <a:t>!=</a:t>
            </a:r>
            <a:endParaRPr lang="ru-RU" sz="2400" dirty="0"/>
          </a:p>
        </p:txBody>
      </p:sp>
      <p:sp>
        <p:nvSpPr>
          <p:cNvPr id="58378" name="Прямоугольник 9"/>
          <p:cNvSpPr>
            <a:spLocks noChangeArrowheads="1"/>
          </p:cNvSpPr>
          <p:nvPr/>
        </p:nvSpPr>
        <p:spPr bwMode="auto">
          <a:xfrm>
            <a:off x="2073275" y="1494861"/>
            <a:ext cx="31089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200"/>
              <a:t>больше, меньше</a:t>
            </a:r>
          </a:p>
        </p:txBody>
      </p:sp>
      <p:sp>
        <p:nvSpPr>
          <p:cNvPr id="58379" name="Прямоугольник 10"/>
          <p:cNvSpPr>
            <a:spLocks noChangeArrowheads="1"/>
          </p:cNvSpPr>
          <p:nvPr/>
        </p:nvSpPr>
        <p:spPr bwMode="auto">
          <a:xfrm>
            <a:off x="2073275" y="2228286"/>
            <a:ext cx="34118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200"/>
              <a:t>больше</a:t>
            </a:r>
            <a:r>
              <a:rPr lang="en-US" altLang="ru-RU" sz="3200"/>
              <a:t> </a:t>
            </a:r>
            <a:r>
              <a:rPr lang="ru-RU" altLang="ru-RU" sz="3200"/>
              <a:t>или равно</a:t>
            </a:r>
          </a:p>
        </p:txBody>
      </p:sp>
      <p:sp>
        <p:nvSpPr>
          <p:cNvPr id="58380" name="Прямоугольник 11"/>
          <p:cNvSpPr>
            <a:spLocks noChangeArrowheads="1"/>
          </p:cNvSpPr>
          <p:nvPr/>
        </p:nvSpPr>
        <p:spPr bwMode="auto">
          <a:xfrm>
            <a:off x="2073275" y="2971236"/>
            <a:ext cx="34756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200"/>
              <a:t>меньше</a:t>
            </a:r>
            <a:r>
              <a:rPr lang="en-US" altLang="ru-RU" sz="3200"/>
              <a:t> </a:t>
            </a:r>
            <a:r>
              <a:rPr lang="ru-RU" altLang="ru-RU" sz="3200"/>
              <a:t>или равно</a:t>
            </a:r>
          </a:p>
        </p:txBody>
      </p:sp>
      <p:sp>
        <p:nvSpPr>
          <p:cNvPr id="58381" name="Прямоугольник 12"/>
          <p:cNvSpPr>
            <a:spLocks noChangeArrowheads="1"/>
          </p:cNvSpPr>
          <p:nvPr/>
        </p:nvSpPr>
        <p:spPr bwMode="auto">
          <a:xfrm>
            <a:off x="2073275" y="3714186"/>
            <a:ext cx="12314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200"/>
              <a:t>равно</a:t>
            </a:r>
          </a:p>
        </p:txBody>
      </p:sp>
      <p:sp>
        <p:nvSpPr>
          <p:cNvPr id="58382" name="Прямоугольник 13"/>
          <p:cNvSpPr>
            <a:spLocks noChangeArrowheads="1"/>
          </p:cNvSpPr>
          <p:nvPr/>
        </p:nvSpPr>
        <p:spPr bwMode="auto">
          <a:xfrm>
            <a:off x="2073275" y="4476186"/>
            <a:ext cx="17475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3200"/>
              <a:t>не равно</a:t>
            </a:r>
          </a:p>
        </p:txBody>
      </p:sp>
      <p:pic>
        <p:nvPicPr>
          <p:cNvPr id="21506" name="Picture 2" descr="https://steamuserimages-a.akamaihd.net/ugc/946219835806282284/D1179AA95880DECCFFA1DADF06C4084941FF94F4/?imw=512&amp;amp;imh=512&amp;amp;ima=fit&amp;amp;impolicy=Letterbox&amp;amp;imcolor=%23000000&amp;amp;letterbox=tr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1785926"/>
            <a:ext cx="2588628" cy="258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alt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Вложенные условные операторы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5775" y="1998678"/>
            <a:ext cx="6499225" cy="267811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a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b:</a:t>
            </a:r>
          </a:p>
          <a:p>
            <a:pPr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altLang="ru-RU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Одного возраста</a:t>
            </a:r>
            <a:r>
              <a:rPr lang="en-US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eaLnBrk="1" hangingPunct="1">
              <a:defRPr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</a:t>
            </a:r>
            <a:endParaRPr lang="en-US" sz="2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ru-RU" sz="2400" b="1" dirty="0">
                <a:latin typeface="Courier New" pitchFamily="49" charset="0"/>
                <a:cs typeface="Courier New" pitchFamily="49" charset="0"/>
              </a:rPr>
              <a:t>  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181" name="Прямоугольник 4"/>
          <p:cNvSpPr>
            <a:spLocks noChangeArrowheads="1"/>
          </p:cNvSpPr>
          <p:nvPr/>
        </p:nvSpPr>
        <p:spPr bwMode="auto">
          <a:xfrm>
            <a:off x="838200" y="3065478"/>
            <a:ext cx="5765800" cy="157003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 sz="24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ru-RU" sz="2400" b="1" dirty="0">
                <a:latin typeface="Courier New" pitchFamily="49" charset="0"/>
                <a:cs typeface="Courier New" pitchFamily="49" charset="0"/>
              </a:rPr>
              <a:t> a</a:t>
            </a:r>
            <a:r>
              <a:rPr lang="ru-RU" alt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4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ru-RU" alt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400" b="1" dirty="0">
                <a:latin typeface="Courier New" pitchFamily="49" charset="0"/>
                <a:cs typeface="Courier New" pitchFamily="49" charset="0"/>
              </a:rPr>
              <a:t>b:</a:t>
            </a:r>
          </a:p>
          <a:p>
            <a:pPr eaLnBrk="1" hangingPunct="1"/>
            <a:r>
              <a:rPr lang="en-US" alt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altLang="ru-RU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ru-RU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Андрей старше</a:t>
            </a:r>
            <a:r>
              <a:rPr lang="en-US" altLang="ru-RU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altLang="ru-RU" sz="2400" b="1" dirty="0">
                <a:latin typeface="Courier New" pitchFamily="49" charset="0"/>
                <a:cs typeface="Courier New" pitchFamily="49" charset="0"/>
              </a:rPr>
              <a:t>)</a:t>
            </a:r>
            <a:endParaRPr lang="ru-RU" altLang="ru-RU" sz="24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en-US" altLang="ru-RU" sz="24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altLang="ru-RU" sz="2400" b="1" dirty="0">
                <a:latin typeface="Courier New" pitchFamily="49" charset="0"/>
                <a:cs typeface="Courier New" pitchFamily="49" charset="0"/>
              </a:rPr>
              <a:t>:</a:t>
            </a:r>
            <a:endParaRPr lang="en-US" altLang="ru-RU" sz="24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/>
            <a:r>
              <a:rPr lang="ru-RU" alt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4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altLang="ru-RU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ru-RU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altLang="ru-RU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Борис старше</a:t>
            </a:r>
            <a:r>
              <a:rPr lang="en-US" altLang="ru-RU" sz="24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altLang="ru-RU" sz="24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altLang="ru-RU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  <p:sp>
        <p:nvSpPr>
          <p:cNvPr id="6" name="AutoShape 53"/>
          <p:cNvSpPr>
            <a:spLocks noChangeArrowheads="1"/>
          </p:cNvSpPr>
          <p:nvPr/>
        </p:nvSpPr>
        <p:spPr bwMode="auto">
          <a:xfrm>
            <a:off x="5392738" y="4779978"/>
            <a:ext cx="3157537" cy="863600"/>
          </a:xfrm>
          <a:prstGeom prst="wedgeRoundRectCallout">
            <a:avLst>
              <a:gd name="adj1" fmla="val -45583"/>
              <a:gd name="adj2" fmla="val -93435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вложенный условный оператор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609600" y="4899041"/>
            <a:ext cx="2917825" cy="663575"/>
            <a:chOff x="433" y="3902"/>
            <a:chExt cx="1838" cy="418"/>
          </a:xfrm>
        </p:grpSpPr>
        <p:sp>
          <p:nvSpPr>
            <p:cNvPr id="8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544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Зачем нужен</a:t>
              </a:r>
              <a:r>
                <a:rPr lang="en-US" sz="2400" dirty="0"/>
                <a:t>?</a:t>
              </a:r>
              <a:endParaRPr lang="ru-RU" sz="2400" dirty="0"/>
            </a:p>
          </p:txBody>
        </p:sp>
        <p:sp>
          <p:nvSpPr>
            <p:cNvPr id="59405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59400" name="Прямоугольник 6"/>
          <p:cNvSpPr>
            <a:spLocks noChangeArrowheads="1"/>
          </p:cNvSpPr>
          <p:nvPr/>
        </p:nvSpPr>
        <p:spPr bwMode="auto">
          <a:xfrm>
            <a:off x="382588" y="806450"/>
            <a:ext cx="84566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 indent="-360363" eaLnBrk="1" hangingPunct="1"/>
            <a:r>
              <a:rPr lang="ru-RU" altLang="ru-RU" sz="2400" b="1" i="1" dirty="0"/>
              <a:t>Задача</a:t>
            </a:r>
            <a:r>
              <a:rPr lang="ru-RU" altLang="ru-RU" sz="2400" b="1" dirty="0"/>
              <a:t>: в переменных </a:t>
            </a:r>
            <a:r>
              <a:rPr lang="en-US" altLang="ru-RU" sz="24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altLang="ru-RU" sz="2400" b="1" dirty="0"/>
              <a:t> </a:t>
            </a:r>
            <a:r>
              <a:rPr lang="ru-RU" altLang="ru-RU" sz="2400" b="1" dirty="0"/>
              <a:t>и </a:t>
            </a:r>
            <a:r>
              <a:rPr lang="en-US" altLang="ru-RU" sz="2400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altLang="ru-RU" sz="2400" b="1" dirty="0"/>
              <a:t> </a:t>
            </a:r>
            <a:r>
              <a:rPr lang="ru-RU" altLang="ru-RU" sz="2400" b="1" dirty="0"/>
              <a:t>записаны</a:t>
            </a:r>
            <a:r>
              <a:rPr lang="en-US" altLang="ru-RU" sz="2400" b="1" dirty="0"/>
              <a:t> </a:t>
            </a:r>
            <a:r>
              <a:rPr lang="ru-RU" altLang="ru-RU" sz="2400" b="1" dirty="0"/>
              <a:t>возрасты Андрея и Бориса. Кто из них старше?</a:t>
            </a:r>
          </a:p>
        </p:txBody>
      </p: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4924425" y="1509728"/>
            <a:ext cx="3841750" cy="663575"/>
            <a:chOff x="433" y="3902"/>
            <a:chExt cx="2420" cy="418"/>
          </a:xfrm>
        </p:grpSpPr>
        <p:sp>
          <p:nvSpPr>
            <p:cNvPr id="12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2126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marL="179388" indent="-179388">
                <a:spcBef>
                  <a:spcPct val="50000"/>
                </a:spcBef>
                <a:defRPr/>
              </a:pPr>
              <a:r>
                <a:rPr lang="ru-RU" sz="2400" dirty="0"/>
                <a:t>  Сколько вариантов</a:t>
              </a:r>
              <a:r>
                <a:rPr lang="en-US" sz="2400" dirty="0"/>
                <a:t>?</a:t>
              </a:r>
              <a:endParaRPr lang="ru-RU" sz="2400" dirty="0"/>
            </a:p>
          </p:txBody>
        </p:sp>
        <p:sp>
          <p:nvSpPr>
            <p:cNvPr id="59403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0181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57235" y="1547822"/>
            <a:ext cx="6272219" cy="2677656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a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b:</a:t>
            </a:r>
          </a:p>
          <a:p>
            <a:pPr eaLnBrk="1" hangingPunct="1">
              <a:defRPr/>
            </a:pPr>
            <a:r>
              <a:rPr lang="ru-RU" sz="28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Одного возраста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28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eaLnBrk="1" hangingPunct="1">
              <a:defRPr/>
            </a:pP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elif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a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b:</a:t>
            </a:r>
          </a:p>
          <a:p>
            <a:pPr eaLnBrk="1" hangingPunct="1">
              <a:defRPr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Андрей старше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</a:t>
            </a:r>
            <a:endParaRPr lang="ru-RU" sz="2800" b="1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else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:</a:t>
            </a:r>
            <a:endParaRPr lang="en-US" sz="2800" b="1" dirty="0">
              <a:solidFill>
                <a:srgbClr val="0000FF"/>
              </a:solidFill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defRPr/>
            </a:pPr>
            <a:r>
              <a:rPr lang="ru-RU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ru-RU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Борис старше</a:t>
            </a:r>
            <a:r>
              <a:rPr lang="en-US" sz="28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</a:t>
            </a:r>
            <a:endParaRPr lang="ru-RU" sz="28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642910" y="4500570"/>
            <a:ext cx="4500563" cy="735013"/>
            <a:chOff x="354" y="3902"/>
            <a:chExt cx="2835" cy="463"/>
          </a:xfrm>
        </p:grpSpPr>
        <p:sp>
          <p:nvSpPr>
            <p:cNvPr id="18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2462" cy="36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3200" dirty="0"/>
                <a:t>  </a:t>
              </a:r>
              <a:r>
                <a:rPr lang="en-US" sz="3200" b="1" dirty="0" err="1">
                  <a:solidFill>
                    <a:schemeClr val="accent1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elif</a:t>
              </a:r>
              <a:r>
                <a:rPr lang="en-US" sz="3200" b="1" dirty="0">
                  <a:latin typeface="+mn-lt"/>
                  <a:cs typeface="Courier New" pitchFamily="49" charset="0"/>
                </a:rPr>
                <a:t> </a:t>
              </a:r>
              <a:r>
                <a:rPr lang="en-US" sz="3200" b="1" dirty="0">
                  <a:latin typeface="Courier New" pitchFamily="49" charset="0"/>
                  <a:cs typeface="Courier New" pitchFamily="49" charset="0"/>
                </a:rPr>
                <a:t>=</a:t>
              </a:r>
              <a:r>
                <a:rPr lang="en-US" sz="3200" b="1" dirty="0">
                  <a:latin typeface="+mn-lt"/>
                  <a:cs typeface="Courier New" pitchFamily="49" charset="0"/>
                </a:rPr>
                <a:t> </a:t>
              </a:r>
              <a:r>
                <a:rPr lang="en-US" sz="3200" b="1" dirty="0">
                  <a:solidFill>
                    <a:schemeClr val="accent1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else if</a:t>
              </a:r>
              <a:endParaRPr lang="ru-RU" sz="32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60423" name="Oval 57"/>
            <p:cNvSpPr>
              <a:spLocks noChangeArrowheads="1"/>
            </p:cNvSpPr>
            <p:nvPr/>
          </p:nvSpPr>
          <p:spPr bwMode="auto">
            <a:xfrm>
              <a:off x="354" y="3902"/>
              <a:ext cx="488" cy="463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8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7" name="Заголовок 1"/>
          <p:cNvSpPr txBox="1">
            <a:spLocks/>
          </p:cNvSpPr>
          <p:nvPr/>
        </p:nvSpPr>
        <p:spPr>
          <a:xfrm>
            <a:off x="0" y="214290"/>
            <a:ext cx="9144000" cy="773113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66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Каскадное ветвление</a:t>
            </a:r>
            <a:endParaRPr kumimoji="0" lang="ru-RU" altLang="ru-RU" sz="6600" b="1" i="0" u="none" strike="noStrike" kern="120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14290"/>
            <a:ext cx="9144000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alt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Каскадное ветвление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76317" y="1389078"/>
            <a:ext cx="5343525" cy="34163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marL="179388" indent="-90488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latin typeface="Courier New"/>
                <a:ea typeface="Times New Roman"/>
                <a:cs typeface="Courier New"/>
              </a:rPr>
              <a:t>cost</a:t>
            </a:r>
            <a:r>
              <a:rPr lang="ru-RU" sz="2400" b="1" dirty="0">
                <a:latin typeface="Courier New"/>
                <a:ea typeface="Times New Roman"/>
                <a:cs typeface="Courier New"/>
              </a:rPr>
              <a:t> = 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Courier New"/>
                <a:ea typeface="Times New Roman"/>
                <a:cs typeface="Courier New"/>
              </a:rPr>
              <a:t>1500</a:t>
            </a:r>
            <a:r>
              <a:rPr lang="ru-RU" sz="2400" dirty="0">
                <a:solidFill>
                  <a:srgbClr val="00B0F0"/>
                </a:solidFill>
                <a:latin typeface="Calibri"/>
                <a:ea typeface="Times New Roman"/>
                <a:cs typeface="Times New Roman"/>
              </a:rPr>
              <a:t> </a:t>
            </a:r>
            <a:endParaRPr lang="en-US" sz="2400" b="1" dirty="0">
              <a:solidFill>
                <a:srgbClr val="00B0F0"/>
              </a:solidFill>
              <a:latin typeface="Courier New"/>
              <a:ea typeface="Times New Roman"/>
            </a:endParaRPr>
          </a:p>
          <a:p>
            <a:pPr marL="179388" indent="-90488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if</a:t>
            </a:r>
            <a:r>
              <a:rPr lang="en-US" sz="2400" b="1" dirty="0">
                <a:latin typeface="Courier New"/>
                <a:ea typeface="Times New Roman"/>
              </a:rPr>
              <a:t> cost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&lt;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/>
                <a:ea typeface="Times New Roman"/>
              </a:rPr>
              <a:t>1000</a:t>
            </a:r>
            <a:r>
              <a:rPr lang="en-US" sz="2400" b="1" dirty="0">
                <a:latin typeface="Courier New"/>
                <a:ea typeface="Times New Roman"/>
              </a:rPr>
              <a:t>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0488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print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</a:t>
            </a:r>
            <a:r>
              <a:rPr lang="ru-RU" sz="2400" b="1" dirty="0">
                <a:solidFill>
                  <a:srgbClr val="C00000"/>
                </a:solidFill>
                <a:latin typeface="Courier New"/>
                <a:ea typeface="Times New Roman"/>
              </a:rPr>
              <a:t>Скидок нет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." </a:t>
            </a:r>
            <a:r>
              <a:rPr lang="en-US" sz="2400" b="1" dirty="0">
                <a:latin typeface="Courier New"/>
                <a:ea typeface="Times New Roman"/>
              </a:rPr>
              <a:t>)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0488" algn="just" eaLnBrk="1" hangingPunct="1">
              <a:spcAft>
                <a:spcPts val="0"/>
              </a:spcAft>
              <a:defRPr/>
            </a:pP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elif</a:t>
            </a:r>
            <a:r>
              <a:rPr lang="en-US" sz="2400" b="1" dirty="0">
                <a:latin typeface="Courier New"/>
                <a:ea typeface="Times New Roman"/>
              </a:rPr>
              <a:t> cost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&lt;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/>
                <a:ea typeface="Times New Roman"/>
              </a:rPr>
              <a:t>2000</a:t>
            </a:r>
            <a:r>
              <a:rPr lang="en-US" sz="2400" b="1" dirty="0">
                <a:latin typeface="Courier New"/>
                <a:ea typeface="Times New Roman"/>
              </a:rPr>
              <a:t>:  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0488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print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</a:t>
            </a:r>
            <a:r>
              <a:rPr lang="ru-RU" sz="2400" b="1" dirty="0">
                <a:solidFill>
                  <a:srgbClr val="C00000"/>
                </a:solidFill>
                <a:latin typeface="Courier New"/>
                <a:ea typeface="Times New Roman"/>
              </a:rPr>
              <a:t>Скидка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 2%." </a:t>
            </a:r>
            <a:r>
              <a:rPr lang="en-US" sz="2400" b="1" dirty="0">
                <a:latin typeface="Courier New"/>
                <a:ea typeface="Times New Roman"/>
              </a:rPr>
              <a:t>)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0488" algn="just" eaLnBrk="1" hangingPunct="1">
              <a:spcAft>
                <a:spcPts val="0"/>
              </a:spcAft>
              <a:defRPr/>
            </a:pPr>
            <a:r>
              <a:rPr lang="en-US" sz="2400" b="1" dirty="0" err="1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elif</a:t>
            </a:r>
            <a:r>
              <a:rPr lang="en-US" sz="2400" b="1" dirty="0">
                <a:latin typeface="Courier New"/>
                <a:ea typeface="Times New Roman"/>
              </a:rPr>
              <a:t> cost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&lt;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/>
                <a:ea typeface="Times New Roman"/>
              </a:rPr>
              <a:t>5000</a:t>
            </a:r>
            <a:r>
              <a:rPr lang="en-US" sz="2400" b="1" dirty="0">
                <a:latin typeface="Courier New"/>
                <a:ea typeface="Times New Roman"/>
              </a:rPr>
              <a:t>:  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0488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print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</a:t>
            </a:r>
            <a:r>
              <a:rPr lang="ru-RU" sz="2400" b="1" dirty="0">
                <a:solidFill>
                  <a:srgbClr val="C00000"/>
                </a:solidFill>
                <a:latin typeface="Courier New"/>
                <a:ea typeface="Times New Roman"/>
              </a:rPr>
              <a:t>Скидка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 5%." </a:t>
            </a:r>
            <a:r>
              <a:rPr lang="en-US" sz="2400" b="1" dirty="0">
                <a:latin typeface="Courier New"/>
                <a:ea typeface="Times New Roman"/>
              </a:rPr>
              <a:t>)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0488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else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Courier New"/>
                <a:ea typeface="Times New Roman"/>
              </a:rPr>
              <a:t>:</a:t>
            </a:r>
          </a:p>
          <a:p>
            <a:pPr marL="179388" indent="-90488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latin typeface="Courier New"/>
                <a:ea typeface="Times New Roman"/>
              </a:rPr>
              <a:t>print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( </a:t>
            </a:r>
            <a:r>
              <a:rPr lang="ru-RU" sz="2400" b="1" dirty="0">
                <a:solidFill>
                  <a:srgbClr val="C00000"/>
                </a:solidFill>
                <a:latin typeface="Courier New"/>
                <a:ea typeface="Times New Roman"/>
              </a:rPr>
              <a:t>"Скидка 10%.</a:t>
            </a:r>
            <a:r>
              <a:rPr lang="ru-RU" sz="2400" b="1" dirty="0">
                <a:latin typeface="Courier New"/>
                <a:ea typeface="Times New Roman"/>
              </a:rPr>
              <a:t>" )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900142" y="5051441"/>
            <a:ext cx="2917825" cy="663575"/>
            <a:chOff x="433" y="3902"/>
            <a:chExt cx="1838" cy="418"/>
          </a:xfrm>
        </p:grpSpPr>
        <p:sp>
          <p:nvSpPr>
            <p:cNvPr id="9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544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/>
                <a:t>  Что выведет</a:t>
              </a:r>
              <a:r>
                <a:rPr lang="en-US" sz="2400" dirty="0"/>
                <a:t>?</a:t>
              </a:r>
              <a:endParaRPr lang="ru-RU" sz="2400" dirty="0"/>
            </a:p>
          </p:txBody>
        </p:sp>
        <p:sp>
          <p:nvSpPr>
            <p:cNvPr id="61449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11" name="AutoShape 53"/>
          <p:cNvSpPr>
            <a:spLocks noChangeArrowheads="1"/>
          </p:cNvSpPr>
          <p:nvPr/>
        </p:nvSpPr>
        <p:spPr bwMode="auto">
          <a:xfrm>
            <a:off x="5276880" y="2481278"/>
            <a:ext cx="3509962" cy="844550"/>
          </a:xfrm>
          <a:prstGeom prst="wedgeRoundRectCallout">
            <a:avLst>
              <a:gd name="adj1" fmla="val -93046"/>
              <a:gd name="adj2" fmla="val -21375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/>
              <a:t>первое сработавшее условие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051330" y="5180028"/>
            <a:ext cx="2028825" cy="4603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Скидка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2%.</a:t>
            </a:r>
            <a:endParaRPr lang="ru-RU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1071546"/>
            <a:ext cx="8572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ru-RU" sz="2800" b="1" dirty="0" smtClean="0"/>
              <a:t>Объясните, чем различаются следующие фрагменты программ:</a:t>
            </a:r>
            <a:endParaRPr lang="ru-RU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000232" y="142852"/>
            <a:ext cx="5143536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6000" b="1" dirty="0" smtClean="0">
                <a:ln/>
                <a:solidFill>
                  <a:schemeClr val="accent3"/>
                </a:solidFill>
              </a:rPr>
              <a:t>Вопросы:</a:t>
            </a:r>
            <a:endParaRPr lang="ru-RU" sz="6000" b="1" dirty="0">
              <a:ln/>
              <a:solidFill>
                <a:schemeClr val="accent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3929066"/>
            <a:ext cx="85725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/>
            <a:r>
              <a:rPr lang="ru-RU" sz="2800" dirty="0" smtClean="0"/>
              <a:t>Приведите примеры исходных данных, для которых результаты выполнения обеих программ (значение переменной а):</a:t>
            </a:r>
          </a:p>
          <a:p>
            <a:pPr indent="361950"/>
            <a:r>
              <a:rPr lang="ru-RU" sz="2800" dirty="0" smtClean="0"/>
              <a:t>А) будут одинаковыми</a:t>
            </a:r>
          </a:p>
          <a:p>
            <a:pPr indent="361950"/>
            <a:r>
              <a:rPr lang="ru-RU" sz="2800" dirty="0" smtClean="0"/>
              <a:t>Б) будут различными</a:t>
            </a:r>
            <a:endParaRPr lang="ru-RU" sz="2800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 l="5551" t="3874" r="67525" b="80180"/>
          <a:stretch>
            <a:fillRect/>
          </a:stretch>
        </p:blipFill>
        <p:spPr bwMode="auto">
          <a:xfrm>
            <a:off x="1000100" y="2071678"/>
            <a:ext cx="292895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бычн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465</Words>
  <Application>Microsoft Office PowerPoint</Application>
  <PresentationFormat>Экран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Обычная</vt:lpstr>
      <vt:lpstr>Ветвления</vt:lpstr>
      <vt:lpstr>Условный оператор</vt:lpstr>
      <vt:lpstr>Условный оператор: неполная форма</vt:lpstr>
      <vt:lpstr>Слайд 4</vt:lpstr>
      <vt:lpstr>Знаки отношений</vt:lpstr>
      <vt:lpstr>Вложенные условные операторы</vt:lpstr>
      <vt:lpstr>Слайд 7</vt:lpstr>
      <vt:lpstr>Каскадное ветвление</vt:lpstr>
      <vt:lpstr>Слайд 9</vt:lpstr>
      <vt:lpstr>Слайд 10</vt:lpstr>
      <vt:lpstr>Слайд 11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Ветвления</dc:title>
  <dc:creator>. я</dc:creator>
  <cp:lastModifiedBy>. я</cp:lastModifiedBy>
  <cp:revision>19</cp:revision>
  <dcterms:created xsi:type="dcterms:W3CDTF">2022-01-28T10:54:56Z</dcterms:created>
  <dcterms:modified xsi:type="dcterms:W3CDTF">2022-01-28T12:26:55Z</dcterms:modified>
</cp:coreProperties>
</file>