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72" r:id="rId2"/>
    <p:sldId id="376" r:id="rId3"/>
    <p:sldId id="398" r:id="rId4"/>
    <p:sldId id="397" r:id="rId5"/>
    <p:sldId id="399" r:id="rId6"/>
    <p:sldId id="401" r:id="rId7"/>
    <p:sldId id="400" r:id="rId8"/>
    <p:sldId id="402" r:id="rId9"/>
    <p:sldId id="403" r:id="rId10"/>
    <p:sldId id="404" r:id="rId11"/>
    <p:sldId id="405" r:id="rId12"/>
    <p:sldId id="406" r:id="rId13"/>
    <p:sldId id="407" r:id="rId14"/>
    <p:sldId id="39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2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F62BE-44E3-4BDD-AEA7-CD312182F9F2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14BE0-1FE5-4FEA-AE6B-7A5B9EDA3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2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568B-8F2B-43DB-AC85-EB410EB69369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6500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63" Type="http://schemas.openxmlformats.org/officeDocument/2006/relationships/slideLayout" Target="../slideLayouts/slideLayout63.xml"/><Relationship Id="rId84" Type="http://schemas.openxmlformats.org/officeDocument/2006/relationships/slideLayout" Target="../slideLayouts/slideLayout84.xml"/><Relationship Id="rId138" Type="http://schemas.openxmlformats.org/officeDocument/2006/relationships/slideLayout" Target="../slideLayouts/slideLayout138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43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47" Type="http://schemas.openxmlformats.org/officeDocument/2006/relationships/slideLayout" Target="../slideLayouts/slideLayout47.xml"/><Relationship Id="rId68" Type="http://schemas.openxmlformats.org/officeDocument/2006/relationships/slideLayout" Target="../slideLayouts/slideLayout68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6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0C86-F1CB-491A-8695-5E96F053D3C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4282" y="357166"/>
            <a:ext cx="8653462" cy="278608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Динамическое программирование в задачах ЕГЭ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00438"/>
            <a:ext cx="722821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ru-RU" sz="4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642918"/>
            <a:ext cx="8929718" cy="1200329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400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400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400" b="1" dirty="0" smtClean="0"/>
              <a:t>Имеется набор данных, состоящий из положительных целых чисел.</a:t>
            </a:r>
            <a:r>
              <a:rPr lang="ru-RU" sz="2400" dirty="0" smtClean="0"/>
              <a:t> </a:t>
            </a:r>
            <a:r>
              <a:rPr lang="ru-RU" sz="2400" b="1" dirty="0" smtClean="0"/>
              <a:t>Необходимо найти максимальную сумму пары, кратную 193.</a:t>
            </a:r>
            <a:endParaRPr lang="ru-RU" sz="24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42844" y="1785926"/>
            <a:ext cx="90011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cs typeface="Courier New" pitchFamily="49" charset="0"/>
              </a:rPr>
              <a:t>Рассмотрим неэффективное (переборное) решение для пункта </a:t>
            </a:r>
            <a:r>
              <a:rPr lang="en-US" sz="2000" b="1" dirty="0" smtClean="0">
                <a:solidFill>
                  <a:schemeClr val="tx2"/>
                </a:solidFill>
                <a:cs typeface="Courier New" pitchFamily="49" charset="0"/>
              </a:rPr>
              <a:t>A</a:t>
            </a:r>
            <a:endParaRPr lang="ru-RU" sz="2000" b="1" dirty="0" smtClean="0">
              <a:solidFill>
                <a:schemeClr val="tx2"/>
              </a:solidFill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("пример 4 27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txt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())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количество чисел в файле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переменная для максимальной суммы чисел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j in range(0,i):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if (a[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]+a[j]) % 193 == 0: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if a[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]+a[j]&gt;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a[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]+a[j]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выводим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ответ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ru-RU" sz="2000" b="1" i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71462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4 решение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571480"/>
            <a:ext cx="8929718" cy="707886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000" b="1" i="1" dirty="0" smtClean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000" b="1" dirty="0" smtClean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000" b="1" dirty="0" smtClean="0"/>
              <a:t>Имеется набор данных, состоящий из положительных целых чисел.</a:t>
            </a:r>
            <a:r>
              <a:rPr lang="ru-RU" sz="2000" dirty="0" smtClean="0"/>
              <a:t> </a:t>
            </a:r>
            <a:r>
              <a:rPr lang="ru-RU" sz="2000" b="1" dirty="0" smtClean="0"/>
              <a:t>Необходимо найти максимальную сумму пары, кратную 193.</a:t>
            </a:r>
            <a:endParaRPr lang="ru-RU" sz="20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214422"/>
            <a:ext cx="864399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("пример 4 27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txt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[0]*193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наибольшие предыдущие числа с остатком 0 ..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192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range(n) 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x % 193 == 0: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ost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ost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193 - 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% 193)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дополняющий остаток, чтобы сумма делилась на 193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x+k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ost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],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записываем наибольшую из текущей суммы и предыдущей максимальной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% 193] =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x%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193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])# записываем наибольшее из текущего числа с данным остатком и предыдущим, с таким же остатком при делении на 193</a:t>
            </a:r>
          </a:p>
          <a:p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5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642918"/>
            <a:ext cx="8929718" cy="14465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r>
              <a:rPr lang="ru-RU" sz="2200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200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200" b="1" dirty="0" smtClean="0"/>
              <a:t>Имеется набор данных, состоящий из пар положительных целых чисел. Необходимо выбрать </a:t>
            </a:r>
            <a:r>
              <a:rPr lang="ru-RU" sz="2200" b="1" i="1" dirty="0" smtClean="0"/>
              <a:t>из каждой пары ровно одно число</a:t>
            </a:r>
            <a:r>
              <a:rPr lang="ru-RU" sz="2200" b="1" dirty="0" smtClean="0"/>
              <a:t> так, чтобы сумма всех выбранных чисел </a:t>
            </a:r>
            <a:r>
              <a:rPr lang="ru-RU" sz="2200" b="1" i="1" dirty="0" smtClean="0"/>
              <a:t>не делилась на 3</a:t>
            </a:r>
            <a:r>
              <a:rPr lang="ru-RU" sz="2200" b="1" dirty="0" smtClean="0"/>
              <a:t> и при этом была максимально возможной. </a:t>
            </a:r>
            <a:endParaRPr lang="ru-RU" sz="22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2000240"/>
            <a:ext cx="892971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cs typeface="Courier New" pitchFamily="49" charset="0"/>
              </a:rPr>
              <a:t>Решение 1: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= open("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пример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 27-b.txt")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количество пар чисел в файле 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 = 0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максимальная сумма чисел в файле 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dMin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10001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разница между числами пары, не кратная 3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a, b = map(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().split())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считали 2 числа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s += max(a, b)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добавим к сумме большее из них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 = abs(a-b)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модуль разности чисел в паре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d % 3 &gt; 0: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dMin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min(d,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dMin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s % 3 != 0: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если сумма всех чисел не кратна 3, выводим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print(s)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dMin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вычитаем из суммы мин. разность, не кратную 3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71462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5 решение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571480"/>
            <a:ext cx="8929718" cy="1323439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000" b="1" i="1" dirty="0" smtClean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000" b="1" dirty="0" smtClean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000" b="1" dirty="0" smtClean="0"/>
              <a:t>Имеется набор данных, состоящий из пар положительных целых чисел. Необходимо выбрать </a:t>
            </a:r>
            <a:r>
              <a:rPr lang="ru-RU" sz="2000" b="1" i="1" dirty="0" smtClean="0"/>
              <a:t>из каждой пары ровно одно число</a:t>
            </a:r>
            <a:r>
              <a:rPr lang="ru-RU" sz="2000" b="1" dirty="0" smtClean="0"/>
              <a:t> так, чтобы сумма всех выбранных чисел </a:t>
            </a:r>
            <a:r>
              <a:rPr lang="ru-RU" sz="2000" b="1" i="1" dirty="0" smtClean="0"/>
              <a:t>не делилась на 3</a:t>
            </a:r>
            <a:r>
              <a:rPr lang="ru-RU" sz="2000" b="1" dirty="0" smtClean="0"/>
              <a:t> и при этом была максимально возможной. </a:t>
            </a:r>
            <a:endParaRPr lang="ru-RU" sz="20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872020"/>
            <a:ext cx="885828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 2: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("пример 5 27-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txt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 </a:t>
            </a:r>
            <a:r>
              <a:rPr lang="ru-RU" b="1" dirty="0" smtClean="0">
                <a:solidFill>
                  <a:schemeClr val="accent1"/>
                </a:solidFill>
                <a:cs typeface="Courier New" pitchFamily="49" charset="0"/>
              </a:rPr>
              <a:t># количество пар чисел в файле </a:t>
            </a:r>
            <a:endParaRPr lang="ru-RU" sz="2000" dirty="0" smtClean="0"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 = [0, 0, 0] </a:t>
            </a:r>
            <a:r>
              <a:rPr lang="ru-RU" b="1" dirty="0" smtClean="0">
                <a:solidFill>
                  <a:schemeClr val="accent1"/>
                </a:solidFill>
              </a:rPr>
              <a:t># наибольшие возможные суммы чисел с остатками 0, 1, 2 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a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 for x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().split()]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#список из  пары чисел 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m1 = [0, 0, 0]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# временный массив максимальных сумм с новой парой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x in a: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# перебираем  числа из пары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y in m: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# перебираем  макс. суммы с разными остатками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)%3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m1[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cs typeface="Courier New" pitchFamily="49" charset="0"/>
              </a:rPr>
              <a:t>#</a:t>
            </a:r>
            <a:r>
              <a:rPr lang="ru-RU" b="1" dirty="0" smtClean="0">
                <a:solidFill>
                  <a:schemeClr val="accent1"/>
                </a:solidFill>
                <a:cs typeface="Courier New" pitchFamily="49" charset="0"/>
              </a:rPr>
              <a:t> если новая сумма больше старой</a:t>
            </a:r>
            <a:endParaRPr lang="ru-RU" sz="2000" dirty="0" smtClean="0">
              <a:solidFill>
                <a:schemeClr val="accent1"/>
              </a:solidFill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m1[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m = m1.copy()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# обновляем список сумм по разным остаткам </a:t>
            </a:r>
            <a:r>
              <a:rPr lang="en-US" b="1" dirty="0" smtClean="0">
                <a:solidFill>
                  <a:schemeClr val="accent1"/>
                </a:solidFill>
              </a:rPr>
              <a:t>m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print(max(m[1], m[2]))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# наибольшая сумма, не кратная трем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28596" y="1571612"/>
            <a:ext cx="8429652" cy="303848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1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642918"/>
            <a:ext cx="8929718" cy="1107996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200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200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200" b="1" dirty="0" smtClean="0"/>
              <a:t>Имеется набор данных, состоящий из положительных целых чисел. Необходимо определить количество пар различных  элементов последовательности,  произведение которых кратно 5.</a:t>
            </a:r>
            <a:endParaRPr lang="ru-RU" sz="22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42844" y="1785926"/>
            <a:ext cx="90011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cs typeface="Courier New" pitchFamily="49" charset="0"/>
              </a:rPr>
              <a:t>Рассмотрим неэффективное (переборное) решение для пункта </a:t>
            </a:r>
            <a:r>
              <a:rPr lang="en-US" sz="2000" b="1" dirty="0" smtClean="0">
                <a:solidFill>
                  <a:schemeClr val="tx2"/>
                </a:solidFill>
                <a:cs typeface="Courier New" pitchFamily="49" charset="0"/>
              </a:rPr>
              <a:t>A</a:t>
            </a:r>
            <a:endParaRPr lang="ru-RU" sz="2000" b="1" dirty="0" smtClean="0">
              <a:solidFill>
                <a:schemeClr val="tx2"/>
              </a:solidFill>
              <a:cs typeface="Courier New" pitchFamily="49" charset="0"/>
            </a:endParaRPr>
          </a:p>
          <a:p>
            <a:endParaRPr lang="ru-RU" sz="2000" dirty="0" smtClean="0">
              <a:solidFill>
                <a:schemeClr val="tx2"/>
              </a:solidFill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("пример 1 27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txt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")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открываем файл </a:t>
            </a: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())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количество чисел в файле </a:t>
            </a: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0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счётчик количества пар</a:t>
            </a: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()))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вносим все числа в список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j in range(0,i):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if (a[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]*a[j]) %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0: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count +=1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выводим ответ </a:t>
            </a: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закрываем файл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strike="noStrike" cap="none" normalizeH="0" baseline="0" dirty="0" smtClean="0">
              <a:ln>
                <a:noFill/>
              </a:ln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1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642918"/>
            <a:ext cx="8929718" cy="1107996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200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200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200" b="1" dirty="0" smtClean="0"/>
              <a:t>Имеется набор данных, состоящий из положительных целых чисел. Необходимо определить количество пар различных  элементов последовательности,  произведение которых кратно 5.</a:t>
            </a:r>
            <a:endParaRPr lang="ru-RU" sz="22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785926"/>
            <a:ext cx="857256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Идея динамического решения: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cs typeface="Arial" pitchFamily="34" charset="0"/>
              </a:rPr>
              <a:t>Пусть в файле 6 чисел: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4 2 15 50 9 7.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Посмотрим как можно собирать пары. Их</a:t>
            </a:r>
            <a:r>
              <a:rPr kumimoji="0" lang="ru-RU" sz="2000" i="0" strike="noStrike" cap="none" normalizeH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 количество обозначим </a:t>
            </a:r>
            <a:r>
              <a:rPr kumimoji="0" lang="en-US" sz="2000" i="0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Courier New" pitchFamily="49" charset="0"/>
              </a:rPr>
              <a:t>count</a:t>
            </a:r>
            <a:r>
              <a:rPr kumimoji="0" lang="ru-RU" sz="2000" i="0" strike="noStrike" cap="none" normalizeH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.</a:t>
            </a:r>
            <a:endParaRPr kumimoji="0" lang="ru-RU" sz="2000" i="0" strike="noStrike" cap="none" normalizeH="0" baseline="0" dirty="0" smtClean="0">
              <a:ln>
                <a:noFill/>
              </a:ln>
              <a:effectLst/>
              <a:latin typeface="+mj-lt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Будем идти по файлу и подсчитывать, сколько чисел мы просмотрели всего (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Courier New" pitchFamily="49" charset="0"/>
              </a:rPr>
              <a:t>k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)</a:t>
            </a:r>
            <a:r>
              <a:rPr kumimoji="0" lang="ru-RU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 и сколько из них кратных 5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 (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Courier New" pitchFamily="49" charset="0"/>
              </a:rPr>
              <a:t>k5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)</a:t>
            </a:r>
            <a:r>
              <a:rPr kumimoji="0" lang="ru-RU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+mj-lt"/>
                <a:cs typeface="Courier New" pitchFamily="49" charset="0"/>
              </a:rPr>
              <a:t>Просмотрели число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000" dirty="0" smtClean="0">
                <a:latin typeface="+mj-lt"/>
                <a:cs typeface="Courier New" pitchFamily="49" charset="0"/>
              </a:rPr>
              <a:t>, никаких пар составить нельзя</a:t>
            </a:r>
            <a:r>
              <a:rPr lang="en-US" sz="2000" dirty="0" smtClean="0">
                <a:latin typeface="+mj-lt"/>
                <a:cs typeface="Courier New" pitchFamily="49" charset="0"/>
              </a:rPr>
              <a:t> (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k = 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0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, k5 = 0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,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count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 = 0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  <a:r>
              <a:rPr lang="ru-RU" sz="2000" dirty="0" smtClean="0">
                <a:latin typeface="+mj-lt"/>
                <a:cs typeface="Courier New" pitchFamily="49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Просмотрим</a:t>
            </a:r>
            <a:r>
              <a:rPr kumimoji="0" lang="ru-RU" sz="2000" i="0" strike="noStrike" cap="none" normalizeH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 </a:t>
            </a:r>
            <a:r>
              <a:rPr kumimoji="0" lang="ru-RU" sz="2000" b="1" i="0" strike="noStrike" cap="none" normalizeH="0" dirty="0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4 2 </a:t>
            </a:r>
            <a:r>
              <a:rPr kumimoji="0" lang="ru-RU" sz="2000" i="0" strike="noStrike" cap="none" normalizeH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– пары состав</a:t>
            </a:r>
            <a:r>
              <a:rPr lang="ru-RU" sz="2000" dirty="0" smtClean="0">
                <a:latin typeface="+mj-lt"/>
                <a:cs typeface="Courier New" pitchFamily="49" charset="0"/>
              </a:rPr>
              <a:t>и</a:t>
            </a:r>
            <a:r>
              <a:rPr kumimoji="0" lang="ru-RU" sz="2000" i="0" strike="noStrike" cap="none" normalizeH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ть нельзя </a:t>
            </a:r>
            <a:r>
              <a:rPr lang="en-US" sz="2000" dirty="0" smtClean="0">
                <a:latin typeface="+mj-lt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k = 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1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, k5 = 0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,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count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 = 0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  <a:r>
              <a:rPr kumimoji="0" lang="ru-RU" sz="2000" i="0" strike="noStrike" cap="none" normalizeH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aseline="0" dirty="0" smtClean="0">
                <a:latin typeface="+mj-lt"/>
                <a:cs typeface="Courier New" pitchFamily="49" charset="0"/>
              </a:rPr>
              <a:t>Просмотрим </a:t>
            </a:r>
            <a:r>
              <a:rPr lang="ru-RU" sz="2000" b="1" baseline="0" dirty="0" smtClean="0">
                <a:latin typeface="Courier New" pitchFamily="49" charset="0"/>
                <a:cs typeface="Courier New" pitchFamily="49" charset="0"/>
              </a:rPr>
              <a:t>4 2 15 </a:t>
            </a:r>
            <a:r>
              <a:rPr lang="ru-RU" sz="2000" baseline="0" dirty="0" smtClean="0">
                <a:cs typeface="Courier New" pitchFamily="49" charset="0"/>
              </a:rPr>
              <a:t>- здесь можно</a:t>
            </a:r>
            <a:r>
              <a:rPr lang="ru-RU" sz="2000" dirty="0" smtClean="0">
                <a:cs typeface="Courier New" pitchFamily="49" charset="0"/>
              </a:rPr>
              <a:t> составить 2 пары: 4 и 15, 2 и 15. </a:t>
            </a:r>
            <a:r>
              <a:rPr lang="en-US" sz="2000" dirty="0" smtClean="0">
                <a:latin typeface="+mj-lt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k = 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2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, k5 = 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1,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count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 = 0+2= 2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  <a:r>
              <a:rPr lang="ru-RU" sz="2000" dirty="0" smtClean="0">
                <a:latin typeface="+mj-lt"/>
                <a:cs typeface="Courier New" pitchFamily="49" charset="0"/>
              </a:rPr>
              <a:t>.</a:t>
            </a:r>
            <a:endParaRPr lang="ru-RU" sz="2000" dirty="0" smtClean="0"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cs typeface="Courier New" pitchFamily="49" charset="0"/>
              </a:rPr>
              <a:t>Просмотрим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4 2 15 50 </a:t>
            </a:r>
            <a:r>
              <a:rPr lang="ru-RU" sz="2000" dirty="0" smtClean="0">
                <a:cs typeface="Courier New" pitchFamily="49" charset="0"/>
              </a:rPr>
              <a:t>- здесь можно составить 5 пар: 4 и 15, 2 и 15, 4 и 50, 2 и 50, 15 и 50. </a:t>
            </a:r>
            <a:r>
              <a:rPr lang="en-US" sz="2000" dirty="0" smtClean="0">
                <a:latin typeface="+mj-lt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k = 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3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, k5 = 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2,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count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 = 2+3= 5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  <a:r>
              <a:rPr lang="ru-RU" sz="2000" dirty="0" smtClean="0">
                <a:latin typeface="+mj-lt"/>
                <a:cs typeface="Courier New" pitchFamily="49" charset="0"/>
              </a:rPr>
              <a:t>.</a:t>
            </a:r>
            <a:endParaRPr lang="ru-RU" sz="2000" dirty="0" smtClean="0"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cs typeface="Courier New" pitchFamily="49" charset="0"/>
              </a:rPr>
              <a:t>Просмотрим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4 2 15 50 9 </a:t>
            </a:r>
            <a:r>
              <a:rPr lang="ru-RU" sz="2000" dirty="0" smtClean="0">
                <a:cs typeface="Courier New" pitchFamily="49" charset="0"/>
              </a:rPr>
              <a:t>- здесь можно составить 7 пар: 4 и 15, 2 и 15, 4 и 50, 2 и 50, 15 и 50, 9 и 15, 9 и 50. </a:t>
            </a:r>
            <a:r>
              <a:rPr lang="en-US" sz="2000" dirty="0" smtClean="0"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k = 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4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, k5 = 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2, 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count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 = 5+2= 7</a:t>
            </a:r>
            <a:r>
              <a:rPr lang="en-US" sz="2000" dirty="0" smtClean="0">
                <a:cs typeface="Courier New" pitchFamily="49" charset="0"/>
              </a:rPr>
              <a:t>)</a:t>
            </a:r>
            <a:r>
              <a:rPr lang="ru-RU" sz="2000" dirty="0" smtClean="0">
                <a:cs typeface="Courier New" pitchFamily="49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cs typeface="Courier New" pitchFamily="49" charset="0"/>
              </a:rPr>
              <a:t>Просмотрим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4 2 15 50 9 7 </a:t>
            </a:r>
            <a:r>
              <a:rPr lang="ru-RU" sz="2000" dirty="0" smtClean="0">
                <a:cs typeface="Courier New" pitchFamily="49" charset="0"/>
              </a:rPr>
              <a:t>- здесь можно составить 9 пар: 4 и 15, 2 и 15, 4 и 50, 2 и 50, 15 и 50, 9 и 15, 9 и 50, 7 и 15, 7 и 50. </a:t>
            </a:r>
            <a:r>
              <a:rPr lang="en-US" sz="2000" dirty="0" smtClean="0"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k = 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5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, k5 = 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2, 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count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 = 7+2= 9</a:t>
            </a:r>
            <a:r>
              <a:rPr lang="en-US" sz="2000" dirty="0" smtClean="0">
                <a:cs typeface="Courier New" pitchFamily="49" charset="0"/>
              </a:rPr>
              <a:t>)</a:t>
            </a:r>
            <a:r>
              <a:rPr lang="ru-RU" sz="2000" dirty="0" smtClean="0">
                <a:cs typeface="Courier New" pitchFamily="49" charset="0"/>
              </a:rPr>
              <a:t>.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strike="noStrike" cap="none" normalizeH="0" baseline="0" dirty="0" smtClean="0">
              <a:ln>
                <a:noFill/>
              </a:ln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1 решение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642918"/>
            <a:ext cx="8929718" cy="1107996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200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200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200" b="1" dirty="0" smtClean="0"/>
              <a:t>Имеется набор данных, состоящий из положительных целых чисел. Необходимо определить количество пар различных  элементов последовательности,  произведение которых кратно 5.</a:t>
            </a:r>
            <a:endParaRPr lang="ru-RU" sz="22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643050"/>
            <a:ext cx="857256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 =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open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("пример 1 27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txt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")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открываем файл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F.readline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())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# считываем количество чисел в файле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count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0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# счётчик количества пар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k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0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# количество предыдущих чисел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k5 = 0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# количество предыдущих чисел, кратных 5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for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in range(n):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F.readline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())</a:t>
            </a:r>
            <a:r>
              <a:rPr lang="ru-RU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ввод числа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15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if x % 5 == 0: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count += k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пары собираем со всеми предыдущими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if x % 5 !=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count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+= k5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пары возможны только с кратными 5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#  учет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в счётчиках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k += 1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увеличиваем количество предыдущих чисел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if x % 5 == 0: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увеличиваем число, кратных 5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k5 += 1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print(count)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выводим ответ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F.close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()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# закрываем файл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16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16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16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2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642918"/>
            <a:ext cx="8929718" cy="1107996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200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200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200" b="1" dirty="0" smtClean="0"/>
              <a:t>Имеется набор данных, состоящий из положительных целых чисел. Необходимо определить количество пар различных  элементов последовательности,  произведение которых кратно 6.</a:t>
            </a:r>
            <a:endParaRPr lang="ru-RU" sz="22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42844" y="1785926"/>
            <a:ext cx="90011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cs typeface="Courier New" pitchFamily="49" charset="0"/>
              </a:rPr>
              <a:t>Рассмотрим неэффективное (переборное) решение для пункта </a:t>
            </a:r>
            <a:r>
              <a:rPr lang="en-US" sz="2000" b="1" dirty="0" smtClean="0">
                <a:solidFill>
                  <a:schemeClr val="tx2"/>
                </a:solidFill>
                <a:cs typeface="Courier New" pitchFamily="49" charset="0"/>
              </a:rPr>
              <a:t>A</a:t>
            </a:r>
            <a:endParaRPr lang="ru-RU" sz="2000" b="1" dirty="0" smtClean="0">
              <a:solidFill>
                <a:schemeClr val="tx2"/>
              </a:solidFill>
              <a:cs typeface="Courier New" pitchFamily="49" charset="0"/>
            </a:endParaRPr>
          </a:p>
          <a:p>
            <a:endParaRPr lang="ru-RU" sz="2000" dirty="0" smtClean="0">
              <a:solidFill>
                <a:schemeClr val="tx2"/>
              </a:solidFill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= open("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пример 2 27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A.txt")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открываем файл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количество чисел в файле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= 0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счётчик количества пар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[]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j in range(0,i):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if (a[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]*a[j]) % 6 == 0: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count +=1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print(count)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выводим ответ 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закрываем файл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2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642918"/>
            <a:ext cx="8929718" cy="1107996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200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200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200" b="1" dirty="0" smtClean="0"/>
              <a:t>Имеется набор данных, состоящий из положительных целых чисел. Необходимо определить количество пар различных  элементов последовательности,  произведение которых кратно 6.</a:t>
            </a:r>
            <a:endParaRPr lang="ru-RU" sz="22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785926"/>
            <a:ext cx="857256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Идея динамического решения: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cs typeface="Arial" pitchFamily="34" charset="0"/>
              </a:rPr>
              <a:t>Пусть в файле 5 чисел: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5 6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12.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Посмотрим как можно собирать пары. Их</a:t>
            </a:r>
            <a:r>
              <a:rPr kumimoji="0" lang="ru-RU" sz="2000" i="0" strike="noStrike" cap="none" normalizeH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 количество обозначим </a:t>
            </a:r>
            <a:r>
              <a:rPr kumimoji="0" lang="en-US" sz="2000" i="0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Courier New" pitchFamily="49" charset="0"/>
              </a:rPr>
              <a:t>count</a:t>
            </a:r>
            <a:r>
              <a:rPr kumimoji="0" lang="ru-RU" sz="2000" i="0" strike="noStrike" cap="none" normalizeH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.</a:t>
            </a:r>
            <a:endParaRPr kumimoji="0" lang="ru-RU" sz="2000" i="0" strike="noStrike" cap="none" normalizeH="0" baseline="0" dirty="0" smtClean="0">
              <a:ln>
                <a:noFill/>
              </a:ln>
              <a:effectLst/>
              <a:latin typeface="+mj-lt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Будем идти по файлу и подсчитывать, сколько чисел мы просмотрели всего (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Courier New" pitchFamily="49" charset="0"/>
              </a:rPr>
              <a:t>k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)</a:t>
            </a:r>
            <a:r>
              <a:rPr kumimoji="0" lang="ru-RU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 и сколько из них кратных 2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 (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Courier New" pitchFamily="49" charset="0"/>
              </a:rPr>
              <a:t>k</a:t>
            </a:r>
            <a:r>
              <a:rPr kumimoji="0" lang="ru-RU" sz="2000" i="0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Courier New" pitchFamily="49" charset="0"/>
              </a:rPr>
              <a:t>2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)</a:t>
            </a:r>
            <a:r>
              <a:rPr kumimoji="0" lang="ru-RU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, кратных 3(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k3</a:t>
            </a:r>
            <a:r>
              <a:rPr kumimoji="0" lang="ru-RU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), кратных 6 (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k6</a:t>
            </a:r>
            <a:r>
              <a:rPr kumimoji="0" lang="ru-RU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+mj-lt"/>
                <a:cs typeface="Courier New" pitchFamily="49" charset="0"/>
              </a:rPr>
              <a:t>Просмотрели число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000" dirty="0" smtClean="0">
                <a:latin typeface="+mj-lt"/>
                <a:cs typeface="Courier New" pitchFamily="49" charset="0"/>
              </a:rPr>
              <a:t>, никаких пар составить нельзя</a:t>
            </a:r>
            <a:r>
              <a:rPr lang="en-US" sz="2000" dirty="0" smtClean="0">
                <a:latin typeface="+mj-lt"/>
                <a:cs typeface="Courier New" pitchFamily="49" charset="0"/>
              </a:rPr>
              <a:t> (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k = 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0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, k2 = 0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,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k3 = 1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 k6 = 0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,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count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 = 0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  <a:r>
              <a:rPr lang="ru-RU" sz="2000" dirty="0" smtClean="0">
                <a:latin typeface="+mj-lt"/>
                <a:cs typeface="Courier New" pitchFamily="49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strike="noStrike" cap="none" normalizeH="0" baseline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Просмотрим</a:t>
            </a:r>
            <a:r>
              <a:rPr kumimoji="0" lang="ru-RU" sz="2000" i="0" strike="noStrike" cap="none" normalizeH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 </a:t>
            </a:r>
            <a:r>
              <a:rPr kumimoji="0" lang="en-US" sz="2000" b="1" i="0" strike="noStrike" cap="none" normalizeH="0" dirty="0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3</a:t>
            </a:r>
            <a:r>
              <a:rPr kumimoji="0" lang="ru-RU" sz="2000" b="1" i="0" strike="noStrike" cap="none" normalizeH="0" dirty="0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1" i="0" strike="noStrike" cap="none" normalizeH="0" dirty="0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5</a:t>
            </a:r>
            <a:r>
              <a:rPr kumimoji="0" lang="ru-RU" sz="2000" b="1" i="0" strike="noStrike" cap="none" normalizeH="0" dirty="0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ru-RU" sz="2000" i="0" strike="noStrike" cap="none" normalizeH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– пары состав</a:t>
            </a:r>
            <a:r>
              <a:rPr lang="ru-RU" sz="2000" dirty="0" smtClean="0">
                <a:latin typeface="+mj-lt"/>
                <a:cs typeface="Courier New" pitchFamily="49" charset="0"/>
              </a:rPr>
              <a:t>и</a:t>
            </a:r>
            <a:r>
              <a:rPr kumimoji="0" lang="ru-RU" sz="2000" i="0" strike="noStrike" cap="none" normalizeH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ть нельзя </a:t>
            </a:r>
            <a:r>
              <a:rPr lang="en-US" sz="2000" dirty="0" smtClean="0">
                <a:latin typeface="+mj-lt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k = </a:t>
            </a:r>
            <a:r>
              <a:rPr lang="ru-RU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1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, 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k2 = 0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, 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k3 = 1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 k6 = 0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, 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count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 = 0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  <a:r>
              <a:rPr kumimoji="0" lang="ru-RU" sz="2000" i="0" strike="noStrike" cap="none" normalizeH="0" dirty="0" smtClean="0">
                <a:ln>
                  <a:noFill/>
                </a:ln>
                <a:effectLst/>
                <a:latin typeface="+mj-lt"/>
                <a:cs typeface="Courier New" pitchFamily="49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aseline="0" dirty="0" smtClean="0">
                <a:latin typeface="+mj-lt"/>
                <a:cs typeface="Courier New" pitchFamily="49" charset="0"/>
              </a:rPr>
              <a:t>Просмотрим </a:t>
            </a:r>
            <a:r>
              <a:rPr lang="en-US" sz="2000" b="1" baseline="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000" b="1" baseline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baseline="0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ru-RU" sz="2000" b="1" baseline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baseline="0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ru-RU" sz="2000" b="1" baseline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aseline="0" dirty="0" smtClean="0">
                <a:cs typeface="Courier New" pitchFamily="49" charset="0"/>
              </a:rPr>
              <a:t>- здесь можно</a:t>
            </a:r>
            <a:r>
              <a:rPr lang="ru-RU" sz="2000" dirty="0" smtClean="0">
                <a:cs typeface="Courier New" pitchFamily="49" charset="0"/>
              </a:rPr>
              <a:t> составить 2 пары: </a:t>
            </a:r>
            <a:r>
              <a:rPr lang="en-US" sz="2000" dirty="0" smtClean="0">
                <a:cs typeface="Courier New" pitchFamily="49" charset="0"/>
              </a:rPr>
              <a:t>3</a:t>
            </a:r>
            <a:r>
              <a:rPr lang="ru-RU" sz="2000" dirty="0" smtClean="0">
                <a:cs typeface="Courier New" pitchFamily="49" charset="0"/>
              </a:rPr>
              <a:t> и </a:t>
            </a:r>
            <a:r>
              <a:rPr lang="en-US" sz="2000" dirty="0" smtClean="0">
                <a:cs typeface="Courier New" pitchFamily="49" charset="0"/>
              </a:rPr>
              <a:t>6</a:t>
            </a:r>
            <a:r>
              <a:rPr lang="ru-RU" sz="2000" dirty="0" smtClean="0">
                <a:cs typeface="Courier New" pitchFamily="49" charset="0"/>
              </a:rPr>
              <a:t>, </a:t>
            </a:r>
            <a:r>
              <a:rPr lang="en-US" sz="2000" dirty="0" smtClean="0">
                <a:cs typeface="Courier New" pitchFamily="49" charset="0"/>
              </a:rPr>
              <a:t>5</a:t>
            </a:r>
            <a:r>
              <a:rPr lang="ru-RU" sz="2000" dirty="0" smtClean="0">
                <a:cs typeface="Courier New" pitchFamily="49" charset="0"/>
              </a:rPr>
              <a:t> и </a:t>
            </a:r>
            <a:r>
              <a:rPr lang="en-US" sz="2000" dirty="0" smtClean="0">
                <a:cs typeface="Courier New" pitchFamily="49" charset="0"/>
              </a:rPr>
              <a:t>6</a:t>
            </a:r>
            <a:r>
              <a:rPr lang="ru-RU" sz="2000" dirty="0" smtClean="0">
                <a:cs typeface="Courier New" pitchFamily="49" charset="0"/>
              </a:rPr>
              <a:t>. </a:t>
            </a:r>
            <a:r>
              <a:rPr lang="en-US" sz="2000" dirty="0" smtClean="0">
                <a:latin typeface="+mj-lt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k = 2, k2 = 0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, 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k3 = 1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 k6 = 1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, 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count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2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  <a:r>
              <a:rPr lang="ru-RU" sz="2000" dirty="0" smtClean="0">
                <a:latin typeface="+mj-lt"/>
                <a:cs typeface="Courier New" pitchFamily="49" charset="0"/>
              </a:rPr>
              <a:t>.</a:t>
            </a:r>
            <a:endParaRPr lang="ru-RU" sz="2000" dirty="0" smtClean="0"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cs typeface="Courier New" pitchFamily="49" charset="0"/>
              </a:rPr>
              <a:t>Просмотрим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 smtClean="0">
                <a:cs typeface="Courier New" pitchFamily="49" charset="0"/>
              </a:rPr>
              <a:t>- здесь можно составить </a:t>
            </a:r>
            <a:r>
              <a:rPr lang="en-US" sz="2000" dirty="0" smtClean="0">
                <a:cs typeface="Courier New" pitchFamily="49" charset="0"/>
              </a:rPr>
              <a:t>4</a:t>
            </a:r>
            <a:r>
              <a:rPr lang="ru-RU" sz="2000" dirty="0" smtClean="0">
                <a:cs typeface="Courier New" pitchFamily="49" charset="0"/>
              </a:rPr>
              <a:t> пары: </a:t>
            </a:r>
            <a:r>
              <a:rPr lang="en-US" sz="2000" dirty="0" smtClean="0">
                <a:cs typeface="Courier New" pitchFamily="49" charset="0"/>
              </a:rPr>
              <a:t>3</a:t>
            </a:r>
            <a:r>
              <a:rPr lang="ru-RU" sz="2000" dirty="0" smtClean="0">
                <a:cs typeface="Courier New" pitchFamily="49" charset="0"/>
              </a:rPr>
              <a:t> и </a:t>
            </a:r>
            <a:r>
              <a:rPr lang="en-US" sz="2000" dirty="0" smtClean="0">
                <a:cs typeface="Courier New" pitchFamily="49" charset="0"/>
              </a:rPr>
              <a:t>6</a:t>
            </a:r>
            <a:r>
              <a:rPr lang="ru-RU" sz="2000" dirty="0" smtClean="0">
                <a:cs typeface="Courier New" pitchFamily="49" charset="0"/>
              </a:rPr>
              <a:t>, </a:t>
            </a:r>
            <a:r>
              <a:rPr lang="en-US" sz="2000" dirty="0" smtClean="0">
                <a:cs typeface="Courier New" pitchFamily="49" charset="0"/>
              </a:rPr>
              <a:t>5</a:t>
            </a:r>
            <a:r>
              <a:rPr lang="ru-RU" sz="2000" dirty="0" smtClean="0">
                <a:cs typeface="Courier New" pitchFamily="49" charset="0"/>
              </a:rPr>
              <a:t> и </a:t>
            </a:r>
            <a:r>
              <a:rPr lang="en-US" sz="2000" dirty="0" smtClean="0">
                <a:cs typeface="Courier New" pitchFamily="49" charset="0"/>
              </a:rPr>
              <a:t>6, 6</a:t>
            </a:r>
            <a:r>
              <a:rPr lang="ru-RU" sz="2000" dirty="0" smtClean="0">
                <a:cs typeface="Courier New" pitchFamily="49" charset="0"/>
              </a:rPr>
              <a:t> и </a:t>
            </a:r>
            <a:r>
              <a:rPr lang="en-US" sz="2000" dirty="0" smtClean="0">
                <a:cs typeface="Courier New" pitchFamily="49" charset="0"/>
              </a:rPr>
              <a:t>4</a:t>
            </a:r>
            <a:r>
              <a:rPr lang="ru-RU" sz="2000" dirty="0" smtClean="0">
                <a:cs typeface="Courier New" pitchFamily="49" charset="0"/>
              </a:rPr>
              <a:t>, </a:t>
            </a:r>
            <a:r>
              <a:rPr lang="en-US" sz="2000" dirty="0" smtClean="0">
                <a:cs typeface="Courier New" pitchFamily="49" charset="0"/>
              </a:rPr>
              <a:t>3</a:t>
            </a:r>
            <a:r>
              <a:rPr lang="ru-RU" sz="2000" dirty="0" smtClean="0">
                <a:cs typeface="Courier New" pitchFamily="49" charset="0"/>
              </a:rPr>
              <a:t> и </a:t>
            </a:r>
            <a:r>
              <a:rPr lang="en-US" sz="2000" dirty="0" smtClean="0">
                <a:cs typeface="Courier New" pitchFamily="49" charset="0"/>
              </a:rPr>
              <a:t>4 </a:t>
            </a:r>
            <a:r>
              <a:rPr lang="en-US" sz="2000" dirty="0" smtClean="0">
                <a:latin typeface="+mj-lt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k =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 3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, k2 =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 1, 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k3 = 1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 k6 = 1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, 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count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 = 2+2= 4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  <a:r>
              <a:rPr lang="ru-RU" sz="2000" dirty="0" smtClean="0">
                <a:latin typeface="+mj-lt"/>
                <a:cs typeface="Courier New" pitchFamily="49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cs typeface="Courier New" pitchFamily="49" charset="0"/>
              </a:rPr>
              <a:t>Просмотрим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12 </a:t>
            </a:r>
            <a:r>
              <a:rPr lang="ru-RU" sz="2000" dirty="0" smtClean="0">
                <a:cs typeface="Courier New" pitchFamily="49" charset="0"/>
              </a:rPr>
              <a:t>- здесь можно составить 8 пар: </a:t>
            </a:r>
            <a:r>
              <a:rPr lang="en-US" sz="2000" dirty="0" smtClean="0">
                <a:cs typeface="Courier New" pitchFamily="49" charset="0"/>
              </a:rPr>
              <a:t>3</a:t>
            </a:r>
            <a:r>
              <a:rPr lang="ru-RU" sz="2000" dirty="0" smtClean="0">
                <a:cs typeface="Courier New" pitchFamily="49" charset="0"/>
              </a:rPr>
              <a:t> и </a:t>
            </a:r>
            <a:r>
              <a:rPr lang="en-US" sz="2000" dirty="0" smtClean="0">
                <a:cs typeface="Courier New" pitchFamily="49" charset="0"/>
              </a:rPr>
              <a:t>6</a:t>
            </a:r>
            <a:r>
              <a:rPr lang="ru-RU" sz="2000" dirty="0" smtClean="0">
                <a:cs typeface="Courier New" pitchFamily="49" charset="0"/>
              </a:rPr>
              <a:t>, </a:t>
            </a:r>
            <a:r>
              <a:rPr lang="en-US" sz="2000" dirty="0" smtClean="0">
                <a:cs typeface="Courier New" pitchFamily="49" charset="0"/>
              </a:rPr>
              <a:t>5</a:t>
            </a:r>
            <a:r>
              <a:rPr lang="ru-RU" sz="2000" dirty="0" smtClean="0">
                <a:cs typeface="Courier New" pitchFamily="49" charset="0"/>
              </a:rPr>
              <a:t> и </a:t>
            </a:r>
            <a:r>
              <a:rPr lang="en-US" sz="2000" dirty="0" smtClean="0">
                <a:cs typeface="Courier New" pitchFamily="49" charset="0"/>
              </a:rPr>
              <a:t>6, 6</a:t>
            </a:r>
            <a:r>
              <a:rPr lang="ru-RU" sz="2000" dirty="0" smtClean="0">
                <a:cs typeface="Courier New" pitchFamily="49" charset="0"/>
              </a:rPr>
              <a:t> и </a:t>
            </a:r>
            <a:r>
              <a:rPr lang="en-US" sz="2000" dirty="0" smtClean="0">
                <a:cs typeface="Courier New" pitchFamily="49" charset="0"/>
              </a:rPr>
              <a:t>4</a:t>
            </a:r>
            <a:r>
              <a:rPr lang="ru-RU" sz="2000" dirty="0" smtClean="0">
                <a:cs typeface="Courier New" pitchFamily="49" charset="0"/>
              </a:rPr>
              <a:t>, </a:t>
            </a:r>
            <a:r>
              <a:rPr lang="en-US" sz="2000" dirty="0" smtClean="0">
                <a:cs typeface="Courier New" pitchFamily="49" charset="0"/>
              </a:rPr>
              <a:t>3</a:t>
            </a:r>
            <a:r>
              <a:rPr lang="ru-RU" sz="2000" dirty="0" smtClean="0">
                <a:cs typeface="Courier New" pitchFamily="49" charset="0"/>
              </a:rPr>
              <a:t> и </a:t>
            </a:r>
            <a:r>
              <a:rPr lang="en-US" sz="2000" dirty="0" smtClean="0">
                <a:cs typeface="Courier New" pitchFamily="49" charset="0"/>
              </a:rPr>
              <a:t>4</a:t>
            </a:r>
            <a:r>
              <a:rPr lang="ru-RU" sz="2000" dirty="0" smtClean="0">
                <a:cs typeface="Courier New" pitchFamily="49" charset="0"/>
              </a:rPr>
              <a:t>, 3 и 12, 5 и 12, 6 и 12, 4 и 12</a:t>
            </a:r>
            <a:r>
              <a:rPr lang="en-US" sz="2000" dirty="0" smtClean="0">
                <a:cs typeface="Courier New" pitchFamily="49" charset="0"/>
              </a:rPr>
              <a:t> (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k =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 4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, k2 =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 1, 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k3 = 1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 k6 = 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2, </a:t>
            </a:r>
            <a:r>
              <a:rPr lang="en-US" sz="2000" dirty="0" smtClean="0">
                <a:solidFill>
                  <a:schemeClr val="accent1"/>
                </a:solidFill>
                <a:cs typeface="Courier New" pitchFamily="49" charset="0"/>
              </a:rPr>
              <a:t>count</a:t>
            </a:r>
            <a:r>
              <a:rPr lang="ru-RU" sz="2000" dirty="0" smtClean="0">
                <a:solidFill>
                  <a:schemeClr val="accent1"/>
                </a:solidFill>
                <a:cs typeface="Courier New" pitchFamily="49" charset="0"/>
              </a:rPr>
              <a:t> = 4+4= 8</a:t>
            </a:r>
            <a:r>
              <a:rPr lang="en-US" sz="2000" dirty="0" smtClean="0">
                <a:cs typeface="Courier New" pitchFamily="49" charset="0"/>
              </a:rPr>
              <a:t>)</a:t>
            </a:r>
            <a:r>
              <a:rPr lang="ru-RU" sz="2000" dirty="0" smtClean="0">
                <a:cs typeface="Courier New" pitchFamily="49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71462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2 решение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500042"/>
            <a:ext cx="8929718" cy="10156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000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000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000" b="1" dirty="0" smtClean="0"/>
              <a:t>Имеется набор данных, состоящий из положительных целых чисел. Необходимо определить количество пар различных  элементов последовательности,  произведение которых кратно 6.</a:t>
            </a:r>
            <a:endParaRPr lang="ru-RU" sz="20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428736"/>
            <a:ext cx="857256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F =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open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("пример 2 27B.txt")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открываем файл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=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F.readline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())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считываем количество чисел в файле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count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= 0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счётчик количества пар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k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= 0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количество предыдущих чисел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k2 = 0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количество предыдущих чисел, кратных 2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k3 = 0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количество предыдущих чисел, кратных 3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k6 = 0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количество предыдущих чисел, кратных 6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for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i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in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range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) 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=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F.readline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())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if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% 6 == 0: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count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+=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k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пары собираем со всеми предыдущими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k6 += 1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else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if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% 2 == 0: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count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+= k3 + k6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пары возможны только с кратными 3 или 6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k2 += 1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elif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% 3 == 0: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count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+= k2 + k6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пары возможны только с кратными 2 или 6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k3 += 1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else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count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+= k6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пары возможны только с кратными 6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k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+=1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увеличиваем количество предыдущих чисел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print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count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)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выводим ответ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F.close</a:t>
            </a:r>
            <a:r>
              <a:rPr lang="ru-RU" sz="1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() </a:t>
            </a:r>
            <a:r>
              <a:rPr lang="ru-RU" sz="1400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закрываем файл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6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16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16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16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16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16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16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16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6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16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1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3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642918"/>
            <a:ext cx="8929718" cy="1107996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200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200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200" b="1" dirty="0" smtClean="0"/>
              <a:t>Имеется набор данных, состоящий из положительных целых чисел. Необходимо определить количество пар различных  элементов последовательности,  сумма которых кратна 131.</a:t>
            </a:r>
            <a:endParaRPr lang="ru-RU" sz="22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42844" y="1785926"/>
            <a:ext cx="90011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cs typeface="Courier New" pitchFamily="49" charset="0"/>
              </a:rPr>
              <a:t>Рассмотрим неэффективное (переборное) решение для пункта </a:t>
            </a:r>
            <a:r>
              <a:rPr lang="en-US" sz="2000" b="1" dirty="0" smtClean="0">
                <a:solidFill>
                  <a:schemeClr val="tx2"/>
                </a:solidFill>
                <a:cs typeface="Courier New" pitchFamily="49" charset="0"/>
              </a:rPr>
              <a:t>A</a:t>
            </a:r>
            <a:endParaRPr lang="ru-RU" sz="2000" b="1" dirty="0" smtClean="0">
              <a:solidFill>
                <a:schemeClr val="tx2"/>
              </a:solidFill>
              <a:cs typeface="Courier New" pitchFamily="49" charset="0"/>
            </a:endParaRPr>
          </a:p>
          <a:p>
            <a:endParaRPr lang="ru-RU" sz="2000" dirty="0" smtClean="0">
              <a:solidFill>
                <a:schemeClr val="tx2"/>
              </a:solidFill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= open("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пример 3 27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A.txt")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открываем файл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количество чисел в файле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= 0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счётчик количества пар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[]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j in range(0,i):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if (a[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a[j]) %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131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0: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count +=1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print(count)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выводим ответ 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закрываем файл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71462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3 решение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500042"/>
            <a:ext cx="8929718" cy="104644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000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000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000" b="1" dirty="0" smtClean="0"/>
              <a:t>Имеется набор данных, состоящий из положительных целых чисел. Необходимо определить количество пар различных  элементов последовательности, сумма которых кратна 131</a:t>
            </a:r>
            <a:endParaRPr lang="ru-RU" sz="20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500174"/>
            <a:ext cx="864399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("пример 3 27B.txt")</a:t>
            </a:r>
          </a:p>
          <a:p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())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считываем количество чисел в файле </a:t>
            </a:r>
          </a:p>
          <a:p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0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счётчик количества пар</a:t>
            </a:r>
          </a:p>
          <a:p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[0]*131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массив количества чисел с определенными остатками от деления на 131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range(n) 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x % 131 == 0: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ost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ost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131 - 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% 131)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дополняющий остаток, чтобы сумма делилась на 131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ost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] 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прибавляем пары числа </a:t>
            </a:r>
            <a:r>
              <a:rPr lang="ru-RU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и чисел с дополняющим остатком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% 131] += 1</a:t>
            </a:r>
          </a:p>
          <a:p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2180</Words>
  <Application>Microsoft Office PowerPoint</Application>
  <PresentationFormat>Экран (4:3)</PresentationFormat>
  <Paragraphs>205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Symbol</vt:lpstr>
      <vt:lpstr>Times New Roman</vt:lpstr>
      <vt:lpstr>Тема Office</vt:lpstr>
      <vt:lpstr>Динамическое программирование в задачах ЕГЭ</vt:lpstr>
      <vt:lpstr>Пример 1</vt:lpstr>
      <vt:lpstr>Пример 1</vt:lpstr>
      <vt:lpstr>Пример 1 решение</vt:lpstr>
      <vt:lpstr>Пример 2</vt:lpstr>
      <vt:lpstr>Пример 2</vt:lpstr>
      <vt:lpstr>Пример 2 решение</vt:lpstr>
      <vt:lpstr>Пример 3</vt:lpstr>
      <vt:lpstr>Пример 3 решение</vt:lpstr>
      <vt:lpstr>Пример 4</vt:lpstr>
      <vt:lpstr>Пример 4 решение</vt:lpstr>
      <vt:lpstr>Пример 5</vt:lpstr>
      <vt:lpstr>Пример 5 решение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 и программирование. Язык Python</dc:title>
  <dc:creator>elvi.nasibullina@outlook.com</dc:creator>
  <cp:lastModifiedBy>user</cp:lastModifiedBy>
  <cp:revision>85</cp:revision>
  <dcterms:created xsi:type="dcterms:W3CDTF">2023-01-03T19:21:31Z</dcterms:created>
  <dcterms:modified xsi:type="dcterms:W3CDTF">2023-03-21T06:38:50Z</dcterms:modified>
</cp:coreProperties>
</file>