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71" r:id="rId7"/>
    <p:sldId id="273" r:id="rId8"/>
    <p:sldId id="274" r:id="rId9"/>
    <p:sldId id="276" r:id="rId10"/>
    <p:sldId id="275" r:id="rId11"/>
    <p:sldId id="260" r:id="rId12"/>
    <p:sldId id="265" r:id="rId13"/>
    <p:sldId id="262" r:id="rId14"/>
    <p:sldId id="277" r:id="rId15"/>
    <p:sldId id="278" r:id="rId16"/>
    <p:sldId id="261" r:id="rId17"/>
    <p:sldId id="269" r:id="rId18"/>
    <p:sldId id="268" r:id="rId19"/>
    <p:sldId id="279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119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3449-87B8-4A64-A8F1-B67CFF4265FB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40BB-85F6-45FE-9CC3-FD27361DD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332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3449-87B8-4A64-A8F1-B67CFF4265FB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40BB-85F6-45FE-9CC3-FD27361DD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72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3449-87B8-4A64-A8F1-B67CFF4265FB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40BB-85F6-45FE-9CC3-FD27361DD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263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3449-87B8-4A64-A8F1-B67CFF4265FB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40BB-85F6-45FE-9CC3-FD27361DD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297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3449-87B8-4A64-A8F1-B67CFF4265FB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40BB-85F6-45FE-9CC3-FD27361DD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543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3449-87B8-4A64-A8F1-B67CFF4265FB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40BB-85F6-45FE-9CC3-FD27361DD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031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3449-87B8-4A64-A8F1-B67CFF4265FB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40BB-85F6-45FE-9CC3-FD27361DD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47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3449-87B8-4A64-A8F1-B67CFF4265FB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40BB-85F6-45FE-9CC3-FD27361DD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523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3449-87B8-4A64-A8F1-B67CFF4265FB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40BB-85F6-45FE-9CC3-FD27361DD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99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3449-87B8-4A64-A8F1-B67CFF4265FB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40BB-85F6-45FE-9CC3-FD27361DD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487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3449-87B8-4A64-A8F1-B67CFF4265FB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40BB-85F6-45FE-9CC3-FD27361DD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396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13449-87B8-4A64-A8F1-B67CFF4265FB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B40BB-85F6-45FE-9CC3-FD27361DD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744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Темы для презентаций\1 фон (2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726"/>
            <a:ext cx="9287802" cy="696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15616" y="1844824"/>
            <a:ext cx="68407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«Особенностью живого ума является то, что ему нужно лишь немного увидеть и услышать для того, чтобы он мог долго размышлять и многое понять». </a:t>
            </a:r>
            <a:br>
              <a:rPr lang="ru-RU" sz="36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                   Джордано Бруно</a:t>
            </a:r>
            <a:endParaRPr lang="ru-RU" sz="36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80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Темы для презентаций\1 фон (2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" y="0"/>
            <a:ext cx="9251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14400" y="313383"/>
            <a:ext cx="8229600" cy="1286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Найдите друг друга</a:t>
            </a:r>
            <a:endParaRPr lang="ru-RU" b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51620" y="1456383"/>
            <a:ext cx="68407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AutoNum type="arabicPeriod"/>
            </a:pPr>
            <a:r>
              <a:rPr lang="ru-RU" sz="2400" b="1" dirty="0" smtClean="0">
                <a:latin typeface="Century Schoolbook" panose="02040604050505020304" pitchFamily="18" charset="0"/>
              </a:rPr>
              <a:t>Все вещества в любом агрегатном состоянии состоят из отдельных частиц (атомов, молекул).</a:t>
            </a:r>
          </a:p>
          <a:p>
            <a:pPr marL="457200" lvl="0" indent="-457200" algn="just">
              <a:buAutoNum type="arabicPeriod"/>
            </a:pPr>
            <a:r>
              <a:rPr lang="ru-RU" sz="2400" b="1" dirty="0" smtClean="0">
                <a:latin typeface="Century Schoolbook" panose="02040604050505020304" pitchFamily="18" charset="0"/>
              </a:rPr>
              <a:t>Между молекулами в веществе и между атомами существуют промежутки.</a:t>
            </a:r>
          </a:p>
          <a:p>
            <a:pPr marL="457200" lvl="0" indent="-457200" algn="just">
              <a:buAutoNum type="arabicPeriod"/>
            </a:pPr>
            <a:r>
              <a:rPr lang="ru-RU" sz="2400" b="1" dirty="0" smtClean="0">
                <a:latin typeface="Century Schoolbook" panose="02040604050505020304" pitchFamily="18" charset="0"/>
              </a:rPr>
              <a:t>Частицы вещества находятся в состоянии непрерывного и хаотичного движения.</a:t>
            </a:r>
          </a:p>
          <a:p>
            <a:pPr marL="457200" lvl="0" indent="-457200" algn="just">
              <a:buAutoNum type="arabicPeriod"/>
            </a:pPr>
            <a:r>
              <a:rPr lang="ru-RU" sz="2400" b="1" dirty="0" smtClean="0">
                <a:latin typeface="Century Schoolbook" panose="02040604050505020304" pitchFamily="18" charset="0"/>
              </a:rPr>
              <a:t>Между частицами одновременно действуют силы притяжения и отталкивания, зависящие от расстояния. </a:t>
            </a:r>
            <a:endParaRPr lang="ru-RU" sz="2400" b="1" dirty="0" smtClean="0">
              <a:effectLst/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35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\Desktop\Темы для презентаций\1 фон (2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1760" y="188640"/>
            <a:ext cx="53285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Schoolbook" panose="02040604050505020304" pitchFamily="18" charset="0"/>
              </a:rPr>
              <a:t>Физический диктант</a:t>
            </a:r>
            <a:endParaRPr lang="ru-RU" sz="2800" b="1" dirty="0">
              <a:solidFill>
                <a:schemeClr val="accent3">
                  <a:lumMod val="20000"/>
                  <a:lumOff val="80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2996952"/>
            <a:ext cx="62646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latin typeface="Century Schoolbook" panose="02040604050505020304" pitchFamily="18" charset="0"/>
              </a:rPr>
              <a:t>1.Самопроизвольное </a:t>
            </a:r>
            <a:r>
              <a:rPr lang="ru-RU" sz="2000" b="1" dirty="0">
                <a:latin typeface="Century Schoolbook" panose="02040604050505020304" pitchFamily="18" charset="0"/>
              </a:rPr>
              <a:t>перемешивание веществ </a:t>
            </a:r>
            <a:r>
              <a:rPr lang="ru-RU" sz="2000" b="1" dirty="0" smtClean="0">
                <a:latin typeface="Century Schoolbook" panose="02040604050505020304" pitchFamily="18" charset="0"/>
              </a:rPr>
              <a:t>–</a:t>
            </a:r>
          </a:p>
          <a:p>
            <a:pPr lvl="0"/>
            <a:r>
              <a:rPr lang="ru-RU" sz="2000" b="1" dirty="0" smtClean="0">
                <a:latin typeface="Century Schoolbook" panose="02040604050505020304" pitchFamily="18" charset="0"/>
              </a:rPr>
              <a:t>2.Всевозможные </a:t>
            </a:r>
            <a:r>
              <a:rPr lang="ru-RU" sz="2000" b="1" dirty="0">
                <a:latin typeface="Century Schoolbook" panose="02040604050505020304" pitchFamily="18" charset="0"/>
              </a:rPr>
              <a:t>изменения в окружающем </a:t>
            </a:r>
            <a:r>
              <a:rPr lang="ru-RU" sz="2000" b="1" dirty="0" smtClean="0">
                <a:latin typeface="Century Schoolbook" panose="02040604050505020304" pitchFamily="18" charset="0"/>
              </a:rPr>
              <a:t>мире- </a:t>
            </a:r>
          </a:p>
          <a:p>
            <a:pPr lvl="0"/>
            <a:r>
              <a:rPr lang="ru-RU" sz="2000" b="1" dirty="0" smtClean="0">
                <a:latin typeface="Century Schoolbook" panose="02040604050505020304" pitchFamily="18" charset="0"/>
              </a:rPr>
              <a:t>3.Состояние </a:t>
            </a:r>
            <a:r>
              <a:rPr lang="ru-RU" sz="2000" b="1" dirty="0">
                <a:latin typeface="Century Schoolbook" panose="02040604050505020304" pitchFamily="18" charset="0"/>
              </a:rPr>
              <a:t>вещества, при котором оно не имеет формы и объема </a:t>
            </a:r>
            <a:r>
              <a:rPr lang="ru-RU" sz="2000" b="1" dirty="0" smtClean="0">
                <a:latin typeface="Century Schoolbook" panose="02040604050505020304" pitchFamily="18" charset="0"/>
              </a:rPr>
              <a:t>-</a:t>
            </a:r>
            <a:endParaRPr lang="ru-RU" sz="2000" b="1" dirty="0">
              <a:latin typeface="Century Schoolbook" panose="02040604050505020304" pitchFamily="18" charset="0"/>
            </a:endParaRPr>
          </a:p>
          <a:p>
            <a:pPr lvl="0"/>
            <a:r>
              <a:rPr lang="ru-RU" sz="2000" b="1" dirty="0" smtClean="0">
                <a:latin typeface="Century Schoolbook" panose="02040604050505020304" pitchFamily="18" charset="0"/>
              </a:rPr>
              <a:t>4.Агрегатное </a:t>
            </a:r>
            <a:r>
              <a:rPr lang="ru-RU" sz="2000" b="1" dirty="0">
                <a:latin typeface="Century Schoolbook" panose="02040604050505020304" pitchFamily="18" charset="0"/>
              </a:rPr>
              <a:t>состояние, при котором оно сохраняет объем, но легко меняет свою форму </a:t>
            </a:r>
            <a:r>
              <a:rPr lang="ru-RU" sz="2000" b="1" dirty="0" smtClean="0">
                <a:latin typeface="Century Schoolbook" panose="02040604050505020304" pitchFamily="18" charset="0"/>
              </a:rPr>
              <a:t>–</a:t>
            </a:r>
          </a:p>
          <a:p>
            <a:pPr lvl="0"/>
            <a:r>
              <a:rPr lang="ru-RU" sz="2000" b="1" dirty="0" smtClean="0">
                <a:latin typeface="Century Schoolbook" panose="02040604050505020304" pitchFamily="18" charset="0"/>
              </a:rPr>
              <a:t>5.Мельчайшая </a:t>
            </a:r>
            <a:r>
              <a:rPr lang="ru-RU" sz="2000" b="1" dirty="0">
                <a:latin typeface="Century Schoolbook" panose="02040604050505020304" pitchFamily="18" charset="0"/>
              </a:rPr>
              <a:t>частица вещества </a:t>
            </a:r>
            <a:r>
              <a:rPr lang="ru-RU" sz="2000" b="1" dirty="0" smtClean="0">
                <a:latin typeface="Century Schoolbook" panose="02040604050505020304" pitchFamily="18" charset="0"/>
              </a:rPr>
              <a:t>–</a:t>
            </a:r>
          </a:p>
          <a:p>
            <a:pPr lvl="0"/>
            <a:r>
              <a:rPr lang="ru-RU" sz="2000" b="1" dirty="0" smtClean="0">
                <a:latin typeface="Century Schoolbook" panose="02040604050505020304" pitchFamily="18" charset="0"/>
              </a:rPr>
              <a:t>6.Частицы </a:t>
            </a:r>
            <a:r>
              <a:rPr lang="ru-RU" sz="2000" b="1" dirty="0">
                <a:latin typeface="Century Schoolbook" panose="02040604050505020304" pitchFamily="18" charset="0"/>
              </a:rPr>
              <a:t>не слипаются друг с другом, потому что между ними есть – </a:t>
            </a:r>
            <a:endParaRPr lang="ru-RU" sz="2000" b="1" dirty="0">
              <a:effectLst/>
              <a:latin typeface="Century Schoolbook" panose="020406040505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380460"/>
              </p:ext>
            </p:extLst>
          </p:nvPr>
        </p:nvGraphicFramePr>
        <p:xfrm>
          <a:off x="2195735" y="711860"/>
          <a:ext cx="5544616" cy="21945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04011"/>
                <a:gridCol w="806474"/>
                <a:gridCol w="905243"/>
                <a:gridCol w="1056117"/>
                <a:gridCol w="806365"/>
                <a:gridCol w="966406"/>
              </a:tblGrid>
              <a:tr h="1721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b="1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6    </a:t>
                      </a:r>
                      <a:endParaRPr lang="ru-RU" sz="24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Times New Roman"/>
                        </a:rPr>
                        <a:t>    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3 </a:t>
                      </a:r>
                      <a:endParaRPr lang="ru-RU" sz="24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Times New Roman"/>
                        </a:rPr>
                        <a:t>      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2    </a:t>
                      </a:r>
                      <a:endParaRPr lang="ru-RU" sz="24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b="1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5 </a:t>
                      </a:r>
                      <a:endParaRPr lang="ru-RU" sz="24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b="1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4     </a:t>
                      </a:r>
                      <a:endParaRPr lang="ru-RU" sz="24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Times New Roman"/>
                        </a:rPr>
                        <a:t>  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449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Темы для презентаций\1 фон (2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9" y="0"/>
            <a:ext cx="90860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83264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Century Schoolbook" panose="02040604050505020304" pitchFamily="18" charset="0"/>
              </a:rPr>
              <a:t>Ди</a:t>
            </a:r>
            <a:r>
              <a:rPr lang="ru-RU" sz="4000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ф</a:t>
            </a:r>
            <a:r>
              <a:rPr lang="ru-RU" sz="4000" b="1" dirty="0" smtClean="0">
                <a:latin typeface="Century Schoolbook" panose="02040604050505020304" pitchFamily="18" charset="0"/>
              </a:rPr>
              <a:t>фузия</a:t>
            </a:r>
            <a:br>
              <a:rPr lang="ru-RU" sz="4000" b="1" dirty="0" smtClean="0">
                <a:latin typeface="Century Schoolbook" panose="02040604050505020304" pitchFamily="18" charset="0"/>
              </a:rPr>
            </a:br>
            <a:r>
              <a:rPr lang="ru-RU" sz="4000" b="1" dirty="0" smtClean="0">
                <a:latin typeface="Century Schoolbook" panose="02040604050505020304" pitchFamily="18" charset="0"/>
              </a:rPr>
              <a:t>явлен</a:t>
            </a:r>
            <a:r>
              <a:rPr lang="ru-RU" sz="4000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и</a:t>
            </a:r>
            <a:r>
              <a:rPr lang="ru-RU" sz="4000" b="1" dirty="0" smtClean="0">
                <a:latin typeface="Century Schoolbook" panose="02040604050505020304" pitchFamily="18" charset="0"/>
              </a:rPr>
              <a:t>я </a:t>
            </a:r>
            <a:br>
              <a:rPr lang="ru-RU" sz="4000" b="1" dirty="0" smtClean="0">
                <a:latin typeface="Century Schoolbook" panose="02040604050505020304" pitchFamily="18" charset="0"/>
              </a:rPr>
            </a:br>
            <a:r>
              <a:rPr lang="ru-RU" sz="4000" b="1" dirty="0" smtClean="0">
                <a:latin typeface="Century Schoolbook" panose="02040604050505020304" pitchFamily="18" charset="0"/>
              </a:rPr>
              <a:t>га</a:t>
            </a:r>
            <a:r>
              <a:rPr lang="ru-RU" sz="4000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з</a:t>
            </a:r>
            <a:r>
              <a:rPr lang="ru-RU" sz="4000" b="1" dirty="0" smtClean="0">
                <a:latin typeface="Century Schoolbook" panose="02040604050505020304" pitchFamily="18" charset="0"/>
              </a:rPr>
              <a:t>ообразное</a:t>
            </a:r>
            <a:br>
              <a:rPr lang="ru-RU" sz="4000" b="1" dirty="0" smtClean="0">
                <a:latin typeface="Century Schoolbook" panose="02040604050505020304" pitchFamily="18" charset="0"/>
              </a:rPr>
            </a:br>
            <a:r>
              <a:rPr lang="ru-RU" sz="4000" b="1" dirty="0" smtClean="0">
                <a:latin typeface="Century Schoolbook" panose="02040604050505020304" pitchFamily="18" charset="0"/>
              </a:rPr>
              <a:t>ж</a:t>
            </a:r>
            <a:r>
              <a:rPr lang="ru-RU" sz="4000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и</a:t>
            </a:r>
            <a:r>
              <a:rPr lang="ru-RU" sz="4000" b="1" dirty="0" smtClean="0">
                <a:latin typeface="Century Schoolbook" panose="02040604050505020304" pitchFamily="18" charset="0"/>
              </a:rPr>
              <a:t>дкость</a:t>
            </a:r>
            <a:br>
              <a:rPr lang="ru-RU" sz="4000" b="1" dirty="0" smtClean="0">
                <a:latin typeface="Century Schoolbook" panose="02040604050505020304" pitchFamily="18" charset="0"/>
              </a:rPr>
            </a:br>
            <a:r>
              <a:rPr lang="ru-RU" sz="4000" b="1" dirty="0" smtClean="0">
                <a:latin typeface="Century Schoolbook" panose="02040604050505020304" pitchFamily="18" charset="0"/>
              </a:rPr>
              <a:t>моле</a:t>
            </a:r>
            <a:r>
              <a:rPr lang="ru-RU" sz="4000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к</a:t>
            </a:r>
            <a:r>
              <a:rPr lang="ru-RU" sz="4000" b="1" dirty="0" smtClean="0">
                <a:latin typeface="Century Schoolbook" panose="02040604050505020304" pitchFamily="18" charset="0"/>
              </a:rPr>
              <a:t>ула</a:t>
            </a:r>
            <a:br>
              <a:rPr lang="ru-RU" sz="4000" b="1" dirty="0" smtClean="0">
                <a:latin typeface="Century Schoolbook" panose="02040604050505020304" pitchFamily="18" charset="0"/>
              </a:rPr>
            </a:br>
            <a:r>
              <a:rPr lang="ru-RU" sz="4000" b="1" dirty="0" smtClean="0">
                <a:latin typeface="Century Schoolbook" panose="02040604050505020304" pitchFamily="18" charset="0"/>
              </a:rPr>
              <a:t>отт</a:t>
            </a:r>
            <a:r>
              <a:rPr lang="ru-RU" sz="4000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а</a:t>
            </a:r>
            <a:r>
              <a:rPr lang="ru-RU" sz="4000" b="1" dirty="0" smtClean="0">
                <a:latin typeface="Century Schoolbook" panose="02040604050505020304" pitchFamily="18" charset="0"/>
              </a:rPr>
              <a:t>лкивание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612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Темы для презентаций\1 фон (2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5445224"/>
            <a:ext cx="5760640" cy="122413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81858"/>
              </p:ext>
            </p:extLst>
          </p:nvPr>
        </p:nvGraphicFramePr>
        <p:xfrm>
          <a:off x="1370020" y="1700808"/>
          <a:ext cx="6512069" cy="4353492"/>
        </p:xfrm>
        <a:graphic>
          <a:graphicData uri="http://schemas.openxmlformats.org/drawingml/2006/table">
            <a:tbl>
              <a:tblPr/>
              <a:tblGrid>
                <a:gridCol w="1155844"/>
                <a:gridCol w="1148412"/>
                <a:gridCol w="1080120"/>
                <a:gridCol w="1080120"/>
                <a:gridCol w="1885013"/>
                <a:gridCol w="162560"/>
              </a:tblGrid>
              <a:tr h="67167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>
                          <a:effectLst/>
                          <a:latin typeface="Times New Roman"/>
                        </a:rPr>
                        <a:t> </a:t>
                      </a:r>
                      <a:endParaRPr lang="ru-RU" sz="2400" b="1" dirty="0">
                        <a:effectLst/>
                        <a:latin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>
                          <a:effectLst/>
                          <a:latin typeface="Times New Roman"/>
                        </a:rPr>
                        <a:t>Состояние</a:t>
                      </a:r>
                      <a:endParaRPr lang="ru-RU" sz="2400" b="1" dirty="0">
                        <a:effectLst/>
                        <a:latin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>
                          <a:effectLst/>
                          <a:latin typeface="Times New Roman"/>
                        </a:rPr>
                        <a:t>вещества</a:t>
                      </a:r>
                      <a:endParaRPr lang="ru-RU" sz="2400" b="1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>
                          <a:effectLst/>
                          <a:latin typeface="Times New Roman"/>
                        </a:rPr>
                        <a:t>свойства</a:t>
                      </a:r>
                      <a:endParaRPr lang="ru-RU" sz="2400" b="1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100" b="1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100" b="1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45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>
                          <a:effectLst/>
                          <a:latin typeface="Times New Roman"/>
                        </a:rPr>
                        <a:t>форма</a:t>
                      </a:r>
                      <a:endParaRPr lang="ru-RU" sz="2400" b="1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>
                          <a:effectLst/>
                          <a:latin typeface="Times New Roman"/>
                        </a:rPr>
                        <a:t>объем</a:t>
                      </a:r>
                      <a:endParaRPr lang="ru-RU" sz="2400" b="1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>
                          <a:effectLst/>
                          <a:latin typeface="Times New Roman"/>
                        </a:rPr>
                        <a:t>сжимаемость</a:t>
                      </a:r>
                      <a:endParaRPr lang="ru-RU" sz="2400" b="1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 smtClean="0">
                          <a:effectLst/>
                          <a:latin typeface="Times New Roman"/>
                        </a:rPr>
                        <a:t>Дополнительные свойства</a:t>
                      </a:r>
                      <a:r>
                        <a:rPr lang="ru-RU" sz="2400" b="1" dirty="0">
                          <a:effectLst/>
                          <a:latin typeface="Times New Roman"/>
                        </a:rPr>
                        <a:t> </a:t>
                      </a:r>
                      <a:endParaRPr lang="ru-RU" sz="2400" b="1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  <a:latin typeface="Times New Roman"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  <a:latin typeface="Times New Roman"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  <a:latin typeface="Times New Roman"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  <a:latin typeface="Times New Roman"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38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>
                          <a:effectLst/>
                          <a:latin typeface="Times New Roman"/>
                        </a:rPr>
                        <a:t>Твердое тело</a:t>
                      </a:r>
                      <a:endParaRPr lang="ru-RU" sz="2400" b="1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>
                          <a:effectLst/>
                          <a:latin typeface="Times New Roman"/>
                        </a:rPr>
                        <a:t> </a:t>
                      </a:r>
                      <a:endParaRPr lang="ru-RU" sz="2400" b="1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>
                          <a:effectLst/>
                          <a:latin typeface="Times New Roman"/>
                        </a:rPr>
                        <a:t> </a:t>
                      </a:r>
                      <a:endParaRPr lang="ru-RU" sz="2400" b="1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>
                          <a:effectLst/>
                          <a:latin typeface="Times New Roman"/>
                        </a:rPr>
                        <a:t> </a:t>
                      </a:r>
                      <a:endParaRPr lang="ru-RU" sz="2400" b="1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400" b="1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100" b="1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2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>
                          <a:effectLst/>
                          <a:latin typeface="Times New Roman"/>
                        </a:rPr>
                        <a:t>жидкость</a:t>
                      </a:r>
                      <a:endParaRPr lang="ru-RU" sz="2400" b="1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>
                          <a:effectLst/>
                          <a:latin typeface="Times New Roman"/>
                        </a:rPr>
                        <a:t> </a:t>
                      </a:r>
                      <a:endParaRPr lang="ru-RU" sz="2400" b="1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>
                          <a:effectLst/>
                          <a:latin typeface="Times New Roman"/>
                        </a:rPr>
                        <a:t> </a:t>
                      </a:r>
                      <a:endParaRPr lang="ru-RU" sz="2400" b="1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>
                          <a:effectLst/>
                          <a:latin typeface="Times New Roman"/>
                        </a:rPr>
                        <a:t> </a:t>
                      </a:r>
                      <a:endParaRPr lang="ru-RU" sz="2400" b="1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>
                          <a:effectLst/>
                          <a:latin typeface="Times New Roman"/>
                        </a:rPr>
                        <a:t> </a:t>
                      </a:r>
                      <a:endParaRPr lang="ru-RU" sz="2400" b="1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100" b="1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>
                          <a:effectLst/>
                          <a:latin typeface="Times New Roman"/>
                        </a:rPr>
                        <a:t>газ</a:t>
                      </a:r>
                      <a:endParaRPr lang="ru-RU" sz="2400" b="1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>
                          <a:effectLst/>
                          <a:latin typeface="Times New Roman"/>
                        </a:rPr>
                        <a:t> </a:t>
                      </a:r>
                      <a:endParaRPr lang="ru-RU" sz="2400" b="1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>
                          <a:effectLst/>
                          <a:latin typeface="Times New Roman"/>
                        </a:rPr>
                        <a:t> </a:t>
                      </a:r>
                      <a:endParaRPr lang="ru-RU" sz="2400" b="1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>
                          <a:effectLst/>
                          <a:latin typeface="Times New Roman"/>
                        </a:rPr>
                        <a:t> </a:t>
                      </a:r>
                      <a:endParaRPr lang="ru-RU" sz="2400" b="1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>
                          <a:effectLst/>
                          <a:latin typeface="Times New Roman"/>
                        </a:rPr>
                        <a:t> </a:t>
                      </a:r>
                      <a:endParaRPr lang="ru-RU" sz="2400" b="1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100" b="1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365250" y="3073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14400" y="313383"/>
            <a:ext cx="8229600" cy="1286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Заполните таблицу</a:t>
            </a:r>
            <a:endParaRPr lang="ru-RU" b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28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Темы для презентаций\1 фон (2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" y="0"/>
            <a:ext cx="9251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14400" y="313383"/>
            <a:ext cx="8229600" cy="1286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Д</a:t>
            </a:r>
            <a:r>
              <a:rPr lang="ru-RU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айте объяснение</a:t>
            </a:r>
            <a:endParaRPr lang="ru-RU" b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23628" y="1582933"/>
            <a:ext cx="68407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AutoNum type="arabicPeriod"/>
            </a:pPr>
            <a:r>
              <a:rPr lang="ru-RU" sz="2400" b="1" dirty="0" smtClean="0">
                <a:latin typeface="Century Schoolbook" panose="02040604050505020304" pitchFamily="18" charset="0"/>
              </a:rPr>
              <a:t>1 группа: Почему жидкости сохраняют объём?</a:t>
            </a:r>
          </a:p>
          <a:p>
            <a:pPr marL="457200" lvl="0" indent="-457200" algn="just">
              <a:buAutoNum type="arabicPeriod"/>
            </a:pPr>
            <a:endParaRPr lang="ru-RU" sz="2400" b="1" dirty="0" smtClean="0">
              <a:latin typeface="Century Schoolbook" panose="02040604050505020304" pitchFamily="18" charset="0"/>
            </a:endParaRPr>
          </a:p>
          <a:p>
            <a:pPr marL="457200" lvl="0" indent="-457200" algn="just">
              <a:buAutoNum type="arabicPeriod"/>
            </a:pPr>
            <a:r>
              <a:rPr lang="ru-RU" sz="2400" b="1" dirty="0" smtClean="0">
                <a:latin typeface="Century Schoolbook" panose="02040604050505020304" pitchFamily="18" charset="0"/>
              </a:rPr>
              <a:t>2 группа: Почему жидкости легко меняют форму?</a:t>
            </a:r>
          </a:p>
          <a:p>
            <a:pPr marL="457200" lvl="0" indent="-457200" algn="just">
              <a:buAutoNum type="arabicPeriod"/>
            </a:pPr>
            <a:endParaRPr lang="ru-RU" sz="2400" b="1" dirty="0" smtClean="0">
              <a:latin typeface="Century Schoolbook" panose="02040604050505020304" pitchFamily="18" charset="0"/>
            </a:endParaRPr>
          </a:p>
          <a:p>
            <a:pPr marL="457200" lvl="0" indent="-457200" algn="just">
              <a:buAutoNum type="arabicPeriod"/>
            </a:pPr>
            <a:r>
              <a:rPr lang="ru-RU" sz="2400" b="1" dirty="0" smtClean="0">
                <a:latin typeface="Century Schoolbook" panose="02040604050505020304" pitchFamily="18" charset="0"/>
              </a:rPr>
              <a:t>3 группа: Почему газы легко меняют форму?</a:t>
            </a:r>
          </a:p>
          <a:p>
            <a:pPr marL="457200" lvl="0" indent="-457200" algn="just">
              <a:buAutoNum type="arabicPeriod"/>
            </a:pPr>
            <a:endParaRPr lang="ru-RU" sz="2400" b="1" dirty="0" smtClean="0">
              <a:latin typeface="Century Schoolbook" panose="02040604050505020304" pitchFamily="18" charset="0"/>
            </a:endParaRPr>
          </a:p>
          <a:p>
            <a:pPr marL="457200" lvl="0" indent="-457200" algn="just">
              <a:buAutoNum type="arabicPeriod"/>
            </a:pPr>
            <a:r>
              <a:rPr lang="ru-RU" sz="2400" b="1" dirty="0" smtClean="0">
                <a:latin typeface="Century Schoolbook" panose="02040604050505020304" pitchFamily="18" charset="0"/>
              </a:rPr>
              <a:t>4 группа: Почему газы не сохраняют свой объём? </a:t>
            </a:r>
          </a:p>
        </p:txBody>
      </p:sp>
    </p:spTree>
    <p:extLst>
      <p:ext uri="{BB962C8B-B14F-4D97-AF65-F5344CB8AC3E}">
        <p14:creationId xmlns:p14="http://schemas.microsoft.com/office/powerpoint/2010/main" val="292068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Темы для презентаций\1 фон (2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" y="0"/>
            <a:ext cx="9251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14400" y="313383"/>
            <a:ext cx="8229600" cy="1286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Расскажи соседу</a:t>
            </a:r>
            <a:endParaRPr lang="ru-RU" b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23628" y="1582933"/>
            <a:ext cx="684076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AutoNum type="arabicPeriod"/>
            </a:pPr>
            <a:r>
              <a:rPr lang="ru-RU" sz="2800" b="1" dirty="0" smtClean="0">
                <a:latin typeface="Century Schoolbook" panose="02040604050505020304" pitchFamily="18" charset="0"/>
              </a:rPr>
              <a:t>В твёрдом состоянии вещества … потому что…</a:t>
            </a:r>
          </a:p>
          <a:p>
            <a:pPr marL="457200" lvl="0" indent="-457200" algn="just">
              <a:buAutoNum type="arabicPeriod"/>
            </a:pPr>
            <a:endParaRPr lang="ru-RU" sz="2800" b="1" dirty="0" smtClean="0">
              <a:latin typeface="Century Schoolbook" panose="02040604050505020304" pitchFamily="18" charset="0"/>
            </a:endParaRPr>
          </a:p>
          <a:p>
            <a:pPr marL="457200" lvl="0" indent="-457200" algn="just">
              <a:buAutoNum type="arabicPeriod"/>
            </a:pPr>
            <a:r>
              <a:rPr lang="ru-RU" sz="2800" b="1" dirty="0" smtClean="0">
                <a:latin typeface="Century Schoolbook" panose="02040604050505020304" pitchFamily="18" charset="0"/>
              </a:rPr>
              <a:t>В жидком состоянии вещества … потому что…</a:t>
            </a:r>
          </a:p>
          <a:p>
            <a:pPr marL="457200" lvl="0" indent="-457200" algn="just">
              <a:buAutoNum type="arabicPeriod"/>
            </a:pPr>
            <a:endParaRPr lang="ru-RU" sz="2800" b="1" dirty="0" smtClean="0">
              <a:latin typeface="Century Schoolbook" panose="02040604050505020304" pitchFamily="18" charset="0"/>
            </a:endParaRPr>
          </a:p>
          <a:p>
            <a:pPr marL="457200" lvl="0" indent="-457200" algn="just">
              <a:buAutoNum type="arabicPeriod"/>
            </a:pPr>
            <a:r>
              <a:rPr lang="ru-RU" sz="2800" b="1" dirty="0" smtClean="0">
                <a:latin typeface="Century Schoolbook" panose="02040604050505020304" pitchFamily="18" charset="0"/>
              </a:rPr>
              <a:t>В газообразном состоянии вещества… потому что…</a:t>
            </a:r>
          </a:p>
          <a:p>
            <a:pPr marL="457200" lvl="0" indent="-457200" algn="just">
              <a:buAutoNum type="arabicPeriod"/>
            </a:pPr>
            <a:endParaRPr lang="ru-RU" sz="2400" b="1" dirty="0" smtClean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14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Темы для презентаций\1 фон (2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008"/>
            <a:ext cx="9144000" cy="693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38160" y="0"/>
            <a:ext cx="7125809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1.Можно </a:t>
            </a:r>
            <a:r>
              <a:rPr lang="ru-RU" altLang="ru-RU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ли отличить воду, полученную из </a:t>
            </a:r>
            <a:r>
              <a:rPr lang="ru-RU" altLang="ru-RU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	сока</a:t>
            </a:r>
            <a:r>
              <a:rPr lang="ru-RU" altLang="ru-RU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от воды, выделенной из молока или </a:t>
            </a:r>
            <a:r>
              <a:rPr lang="ru-RU" altLang="ru-RU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морской </a:t>
            </a:r>
            <a:r>
              <a:rPr lang="ru-RU" altLang="ru-RU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воды? Почему</a:t>
            </a:r>
            <a:r>
              <a:rPr lang="ru-RU" altLang="ru-RU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?</a:t>
            </a:r>
          </a:p>
          <a:p>
            <a:r>
              <a:rPr lang="ru-RU" altLang="ru-RU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2.Чем </a:t>
            </a:r>
            <a:r>
              <a:rPr lang="ru-RU" altLang="ru-RU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схожи и чем различаются холодная и горячая вода</a:t>
            </a:r>
            <a:r>
              <a:rPr lang="ru-RU" altLang="ru-RU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?</a:t>
            </a:r>
          </a:p>
          <a:p>
            <a:r>
              <a:rPr lang="ru-RU" altLang="ru-RU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3.Зачем между плитами бетонного шоссе делают зазоры?</a:t>
            </a:r>
            <a:endParaRPr lang="ru-RU" altLang="ru-RU" sz="24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4.Почему запрещается перевозить продовольственные товары и керосин, бензин, краски?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5.Почему кожаную демисезонную обувь рекомендуется смазывать кремом с жиром?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Какие явления отражаются в народных пословицах</a:t>
            </a:r>
            <a:r>
              <a:rPr lang="ru-RU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? </a:t>
            </a:r>
            <a:r>
              <a:rPr lang="ru-RU" sz="2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– Ложка дёгтя бочку мёда портит. </a:t>
            </a:r>
            <a:endParaRPr lang="ru-RU" sz="2200" b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r>
              <a:rPr lang="ru-RU" sz="2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Волка </a:t>
            </a:r>
            <a:r>
              <a:rPr lang="ru-RU" sz="2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нюх кормит. </a:t>
            </a:r>
            <a:endParaRPr lang="ru-RU" sz="2200" b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ru-RU" sz="2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Отрезанный </a:t>
            </a:r>
            <a:r>
              <a:rPr lang="ru-RU" sz="2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ломоть к </a:t>
            </a:r>
            <a:r>
              <a:rPr lang="ru-RU" sz="2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хлебу обратно </a:t>
            </a:r>
            <a:r>
              <a:rPr lang="ru-RU" sz="2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 приставишь</a:t>
            </a:r>
            <a:r>
              <a:rPr lang="ru-RU" sz="2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ru-RU" sz="2200" dirty="0" smtClean="0">
                <a:effectLst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Как с гуся вода.</a:t>
            </a:r>
            <a:endParaRPr lang="ru-RU" sz="22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86265" y="65249"/>
            <a:ext cx="8229600" cy="555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Сбор мыслей</a:t>
            </a:r>
            <a:endParaRPr lang="ru-RU" b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19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1\Desktop\Темы для презентаций\1 фон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8" y="1412776"/>
            <a:ext cx="9144000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70434" y="1955611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/>
              </a:rPr>
              <a:t>Повторить </a:t>
            </a:r>
            <a:r>
              <a:rPr lang="ru-RU" sz="2400" b="1" dirty="0" smtClean="0">
                <a:latin typeface="Times New Roman"/>
              </a:rPr>
              <a:t>§§7 – 12, знать теорию по учебнику, знать записи в тетради, № 32.16, 32.30, 32.31, 32.34, 32.42, </a:t>
            </a:r>
          </a:p>
          <a:p>
            <a:pPr algn="just">
              <a:spcAft>
                <a:spcPts val="0"/>
              </a:spcAft>
            </a:pPr>
            <a:r>
              <a:rPr lang="ru-RU" sz="2400" b="1" dirty="0" smtClean="0">
                <a:latin typeface="Times New Roman"/>
              </a:rPr>
              <a:t>О-145 </a:t>
            </a:r>
            <a:endParaRPr lang="ru-RU" sz="24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2597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Темы для презентаций\1 фон (2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1720" y="404665"/>
            <a:ext cx="51845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/>
                <a:ea typeface="Calibri"/>
              </a:rPr>
              <a:t>Пословицы: </a:t>
            </a:r>
            <a:endParaRPr lang="ru-RU" sz="2800" b="1" dirty="0">
              <a:solidFill>
                <a:srgbClr val="FF0000"/>
              </a:solidFill>
            </a:endParaRPr>
          </a:p>
          <a:p>
            <a:pPr marL="228600" algn="just">
              <a:spcAft>
                <a:spcPts val="0"/>
              </a:spcAft>
            </a:pPr>
            <a:r>
              <a:rPr lang="ru-RU" sz="2800" b="1" dirty="0">
                <a:latin typeface="Times New Roman"/>
                <a:ea typeface="Calibri"/>
              </a:rPr>
              <a:t>1. Сделал дело, гуляй смело.</a:t>
            </a:r>
            <a:endParaRPr lang="ru-RU" sz="2800" b="1" dirty="0"/>
          </a:p>
          <a:p>
            <a:pPr marL="228600" algn="just">
              <a:spcAft>
                <a:spcPts val="0"/>
              </a:spcAft>
            </a:pPr>
            <a:r>
              <a:rPr lang="ru-RU" sz="2800" b="1" dirty="0">
                <a:latin typeface="Times New Roman"/>
                <a:ea typeface="Calibri"/>
              </a:rPr>
              <a:t>2. Счастье тот добывает, кто уменьем ума набирает.</a:t>
            </a:r>
            <a:endParaRPr lang="ru-RU" sz="2800" b="1" dirty="0"/>
          </a:p>
          <a:p>
            <a:pPr marL="228600" algn="just">
              <a:spcAft>
                <a:spcPts val="0"/>
              </a:spcAft>
            </a:pPr>
            <a:r>
              <a:rPr lang="ru-RU" sz="2800" b="1" dirty="0">
                <a:latin typeface="Times New Roman"/>
                <a:ea typeface="Calibri"/>
              </a:rPr>
              <a:t>3. Работа не волк, в лес не убежит.</a:t>
            </a:r>
            <a:endParaRPr lang="ru-RU" sz="2800" b="1" dirty="0"/>
          </a:p>
          <a:p>
            <a:pPr marL="228600" algn="just">
              <a:spcAft>
                <a:spcPts val="0"/>
              </a:spcAft>
            </a:pPr>
            <a:r>
              <a:rPr lang="ru-RU" sz="2800" b="1" dirty="0">
                <a:latin typeface="Times New Roman"/>
                <a:ea typeface="Calibri"/>
              </a:rPr>
              <a:t>4. Одна голова хорошо, а две лучше.</a:t>
            </a:r>
            <a:endParaRPr lang="ru-RU" sz="2800" b="1" dirty="0"/>
          </a:p>
          <a:p>
            <a:pPr marL="228600" algn="just">
              <a:spcAft>
                <a:spcPts val="0"/>
              </a:spcAft>
            </a:pPr>
            <a:r>
              <a:rPr lang="ru-RU" sz="2800" b="1" dirty="0">
                <a:latin typeface="Times New Roman"/>
                <a:ea typeface="Calibri"/>
              </a:rPr>
              <a:t>5. Что посеешь, то и пожнешь.</a:t>
            </a:r>
            <a:endParaRPr lang="ru-RU" sz="2800" b="1" dirty="0"/>
          </a:p>
          <a:p>
            <a:pPr marL="228600" algn="just">
              <a:spcAft>
                <a:spcPts val="0"/>
              </a:spcAft>
            </a:pPr>
            <a:r>
              <a:rPr lang="ru-RU" sz="2800" b="1" dirty="0">
                <a:latin typeface="Times New Roman"/>
                <a:ea typeface="Calibri"/>
              </a:rPr>
              <a:t>6. Не тот хорош, кто лицом пригож, а тот хорош, кто на дело гож.</a:t>
            </a:r>
            <a:endParaRPr lang="ru-RU" sz="28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8622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19</a:t>
            </a:fld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285728"/>
            <a:ext cx="7286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Попробуйте определить, насколько хорошо вы усвоили новое знание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«Волшебной лестнице знаний»: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festival.1september.ru/articles/417119/Image579.gif"/>
          <p:cNvPicPr/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1472" y="1714488"/>
            <a:ext cx="7715303" cy="457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973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Темы для презентаций\1 фон (2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97" y="-109387"/>
            <a:ext cx="9287802" cy="696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1556793"/>
            <a:ext cx="68407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Century Schoolbook" panose="02040604050505020304" pitchFamily="18" charset="0"/>
              </a:rPr>
              <a:t>молекула, физическое тело, вещество, атом, элементарные </a:t>
            </a:r>
            <a:r>
              <a:rPr lang="ru-RU" sz="3200" b="1" dirty="0" smtClean="0">
                <a:latin typeface="Century Schoolbook" panose="02040604050505020304" pitchFamily="18" charset="0"/>
              </a:rPr>
              <a:t>частицы…</a:t>
            </a:r>
          </a:p>
          <a:p>
            <a:endParaRPr lang="ru-RU" sz="3200" dirty="0">
              <a:latin typeface="Century Schoolbook" panose="02040604050505020304" pitchFamily="18" charset="0"/>
            </a:endParaRPr>
          </a:p>
          <a:p>
            <a:r>
              <a:rPr lang="ru-RU" sz="3200" b="1" i="1" dirty="0" smtClean="0">
                <a:latin typeface="Century Schoolbook" panose="02040604050505020304" pitchFamily="18" charset="0"/>
              </a:rPr>
              <a:t> Постройте </a:t>
            </a:r>
            <a:r>
              <a:rPr lang="ru-RU" sz="3200" b="1" i="1" dirty="0">
                <a:latin typeface="Century Schoolbook" panose="02040604050505020304" pitchFamily="18" charset="0"/>
              </a:rPr>
              <a:t>л</a:t>
            </a:r>
            <a:r>
              <a:rPr lang="ru-RU" sz="3200" b="1" i="1" dirty="0" smtClean="0">
                <a:latin typeface="Century Schoolbook" panose="02040604050505020304" pitchFamily="18" charset="0"/>
              </a:rPr>
              <a:t>огическую цепочку</a:t>
            </a:r>
            <a:endParaRPr lang="ru-RU" sz="3200" b="1" i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09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img5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82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Темы для презентаций\1 фон (2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1" y="-121976"/>
            <a:ext cx="9287802" cy="696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1556792"/>
            <a:ext cx="5310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                 </a:t>
            </a:r>
            <a:endParaRPr lang="ru-RU" sz="36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56346" y="332656"/>
            <a:ext cx="439248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Физическое</a:t>
            </a:r>
            <a:r>
              <a:rPr lang="ru-RU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тело</a:t>
            </a:r>
            <a:endParaRPr lang="ru-RU" b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74627" y="1628800"/>
            <a:ext cx="4389661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Вещество</a:t>
            </a:r>
            <a:endParaRPr lang="ru-RU" b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74627" y="3068961"/>
            <a:ext cx="439248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молекула</a:t>
            </a:r>
            <a:endParaRPr lang="ru-RU" b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71800" y="4393654"/>
            <a:ext cx="439248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атом</a:t>
            </a:r>
            <a:endParaRPr lang="ru-RU" b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12069" y="5733256"/>
            <a:ext cx="4395315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Элементарные частицы</a:t>
            </a:r>
            <a:endParaRPr lang="ru-RU" sz="2400" b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4617606" y="1124744"/>
            <a:ext cx="484632" cy="5463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06" y="2492897"/>
            <a:ext cx="60246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0" y="3861049"/>
            <a:ext cx="582992" cy="504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0" y="5229200"/>
            <a:ext cx="582992" cy="50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Темы для презентаций\1 фон (2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" y="0"/>
            <a:ext cx="9251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151216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В чем смысл этой цепочки?</a:t>
            </a:r>
            <a:endParaRPr lang="ru-RU" b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513137" y="3068960"/>
            <a:ext cx="484632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4005064"/>
            <a:ext cx="5472608" cy="13464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03648" y="4005064"/>
            <a:ext cx="64481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   </a:t>
            </a:r>
            <a:r>
              <a:rPr lang="ru-RU" sz="44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Указывает на                 строение вещества</a:t>
            </a:r>
            <a:endParaRPr lang="ru-RU" sz="2800" b="1" dirty="0">
              <a:solidFill>
                <a:srgbClr val="FF0000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58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Темы для презентаций\1 фон (2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" y="0"/>
            <a:ext cx="9251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93610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Обобщающий урок</a:t>
            </a:r>
            <a:endParaRPr lang="ru-RU" b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47925" y="2492896"/>
            <a:ext cx="6448149" cy="3240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347925" y="2554630"/>
            <a:ext cx="644814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«Первоначальные сведения о строении вещества.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Агрегатные состояния»</a:t>
            </a:r>
            <a:endParaRPr lang="ru-RU" sz="2800" b="1" dirty="0">
              <a:solidFill>
                <a:srgbClr val="FF0000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62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Темы для презентаций\1 фон (2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" y="0"/>
            <a:ext cx="9251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14400" y="313383"/>
            <a:ext cx="8229600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Анализ проверочной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работы «Взаимодействие молекул»</a:t>
            </a:r>
            <a:endParaRPr lang="ru-RU" b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916832"/>
            <a:ext cx="68407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effectLst/>
                <a:latin typeface="Century Schoolbook" panose="02040604050505020304" pitchFamily="18" charset="0"/>
              </a:rPr>
              <a:t>1 Вариант</a:t>
            </a:r>
          </a:p>
          <a:p>
            <a:pPr lvl="0" algn="just"/>
            <a:r>
              <a:rPr lang="ru-RU" sz="2000" b="1" dirty="0" smtClean="0">
                <a:latin typeface="Century Schoolbook" panose="02040604050505020304" pitchFamily="18" charset="0"/>
              </a:rPr>
              <a:t>1.При пайке происходит склеивание, т. е. смачивание припоем меди и стали. Молекулы припоя так близко располагаются с молекулами меди и стали, что между ними возникают большие </a:t>
            </a:r>
            <a:r>
              <a:rPr lang="en-US" sz="2000" b="1" dirty="0" smtClean="0">
                <a:latin typeface="Century Schoolbook" panose="02040604050505020304" pitchFamily="18" charset="0"/>
              </a:rPr>
              <a:t>F</a:t>
            </a:r>
            <a:r>
              <a:rPr lang="ru-RU" sz="2000" b="1" dirty="0" err="1" smtClean="0">
                <a:latin typeface="Century Schoolbook" panose="02040604050505020304" pitchFamily="18" charset="0"/>
              </a:rPr>
              <a:t>прит</a:t>
            </a:r>
            <a:r>
              <a:rPr lang="ru-RU" sz="2000" b="1" dirty="0" smtClean="0">
                <a:latin typeface="Century Schoolbook" panose="02040604050505020304" pitchFamily="18" charset="0"/>
              </a:rPr>
              <a:t>.</a:t>
            </a:r>
          </a:p>
          <a:p>
            <a:pPr lvl="0" algn="just"/>
            <a:r>
              <a:rPr lang="ru-RU" sz="2000" b="1" dirty="0" smtClean="0">
                <a:effectLst/>
                <a:latin typeface="Century Schoolbook" panose="02040604050505020304" pitchFamily="18" charset="0"/>
              </a:rPr>
              <a:t>2.Наибольшее притяжение между молекулами в железе, а наименьшее – в пластилине, т. к. железо </a:t>
            </a:r>
            <a:r>
              <a:rPr lang="ru-RU" sz="2000" b="1" dirty="0" smtClean="0">
                <a:latin typeface="Century Schoolbook" panose="02040604050505020304" pitchFamily="18" charset="0"/>
              </a:rPr>
              <a:t>разломить руками невозможно, а пластилин – легко.</a:t>
            </a:r>
          </a:p>
          <a:p>
            <a:pPr lvl="0" algn="just"/>
            <a:r>
              <a:rPr lang="ru-RU" sz="2000" b="1" dirty="0" smtClean="0">
                <a:effectLst/>
                <a:latin typeface="Century Schoolbook" panose="02040604050505020304" pitchFamily="18" charset="0"/>
              </a:rPr>
              <a:t>3. Отполированные пластинки слипаются легко, т. к. их молекулы приближаются так близко, что между ними возникает большая </a:t>
            </a:r>
            <a:r>
              <a:rPr lang="en-US" sz="2000" b="1" dirty="0" smtClean="0">
                <a:effectLst/>
                <a:latin typeface="Century Schoolbook" panose="02040604050505020304" pitchFamily="18" charset="0"/>
              </a:rPr>
              <a:t>F</a:t>
            </a:r>
            <a:r>
              <a:rPr lang="ru-RU" sz="2000" b="1" dirty="0" smtClean="0">
                <a:effectLst/>
                <a:latin typeface="Century Schoolbook" panose="02040604050505020304" pitchFamily="18" charset="0"/>
              </a:rPr>
              <a:t>пр.</a:t>
            </a:r>
          </a:p>
          <a:p>
            <a:pPr lvl="0" algn="just"/>
            <a:r>
              <a:rPr lang="ru-RU" sz="2000" b="1" dirty="0" smtClean="0">
                <a:latin typeface="Century Schoolbook" panose="02040604050505020304" pitchFamily="18" charset="0"/>
              </a:rPr>
              <a:t>4.</a:t>
            </a:r>
            <a:r>
              <a:rPr lang="en-US" sz="2000" b="1" dirty="0" smtClean="0">
                <a:latin typeface="Century Schoolbook" panose="02040604050505020304" pitchFamily="18" charset="0"/>
              </a:rPr>
              <a:t>F</a:t>
            </a:r>
            <a:r>
              <a:rPr lang="ru-RU" sz="2000" b="1" dirty="0" err="1" smtClean="0">
                <a:latin typeface="Century Schoolbook" panose="02040604050505020304" pitchFamily="18" charset="0"/>
              </a:rPr>
              <a:t>отт</a:t>
            </a:r>
            <a:r>
              <a:rPr lang="ru-RU" sz="2000" b="1" dirty="0" smtClean="0">
                <a:latin typeface="Century Schoolbook" panose="02040604050505020304" pitchFamily="18" charset="0"/>
              </a:rPr>
              <a:t> заметнее проявляются, когда расстояние между ними резко уменьшается. (</a:t>
            </a:r>
            <a:r>
              <a:rPr lang="en-US" sz="2000" b="1" dirty="0" smtClean="0">
                <a:latin typeface="Century Schoolbook" panose="02040604050505020304" pitchFamily="18" charset="0"/>
              </a:rPr>
              <a:t>r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˂˂d</a:t>
            </a:r>
            <a:r>
              <a:rPr lang="ru-RU" sz="2000" b="1" dirty="0" smtClean="0">
                <a:latin typeface="Century Schoolbook" panose="02040604050505020304" pitchFamily="18" charset="0"/>
              </a:rPr>
              <a:t>)</a:t>
            </a:r>
            <a:endParaRPr lang="ru-RU" sz="2000" b="1" dirty="0">
              <a:effectLst/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21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Темы для презентаций\1 фон (2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" y="0"/>
            <a:ext cx="9251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14400" y="313383"/>
            <a:ext cx="8229600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Анализ проверочной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работы «Взаимодействие молекул»</a:t>
            </a:r>
            <a:endParaRPr lang="ru-RU" b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916832"/>
            <a:ext cx="68407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latin typeface="Century Schoolbook" panose="02040604050505020304" pitchFamily="18" charset="0"/>
              </a:rPr>
              <a:t>2</a:t>
            </a:r>
            <a:r>
              <a:rPr lang="ru-RU" sz="2000" b="1" dirty="0" smtClean="0">
                <a:effectLst/>
                <a:latin typeface="Century Schoolbook" panose="02040604050505020304" pitchFamily="18" charset="0"/>
              </a:rPr>
              <a:t> Вариант</a:t>
            </a:r>
          </a:p>
          <a:p>
            <a:pPr algn="just"/>
            <a:r>
              <a:rPr lang="en-US" sz="2000" b="1" dirty="0" smtClean="0">
                <a:effectLst/>
                <a:latin typeface="Century Schoolbook" panose="02040604050505020304" pitchFamily="18" charset="0"/>
              </a:rPr>
              <a:t>1</a:t>
            </a:r>
            <a:r>
              <a:rPr lang="ru-RU" sz="2000" b="1" dirty="0" smtClean="0">
                <a:effectLst/>
                <a:latin typeface="Century Schoolbook" panose="02040604050505020304" pitchFamily="18" charset="0"/>
              </a:rPr>
              <a:t>.</a:t>
            </a:r>
            <a:r>
              <a:rPr lang="ru-RU" sz="2000" b="1" dirty="0" smtClean="0">
                <a:latin typeface="Century Schoolbook" panose="02040604050505020304" pitchFamily="18" charset="0"/>
              </a:rPr>
              <a:t>Наибольшее </a:t>
            </a:r>
            <a:r>
              <a:rPr lang="ru-RU" sz="2000" b="1" dirty="0">
                <a:latin typeface="Century Schoolbook" panose="02040604050505020304" pitchFamily="18" charset="0"/>
              </a:rPr>
              <a:t>притяжение между молекулами </a:t>
            </a:r>
            <a:r>
              <a:rPr lang="ru-RU" sz="2000" b="1" dirty="0" smtClean="0">
                <a:latin typeface="Century Schoolbook" panose="02040604050505020304" pitchFamily="18" charset="0"/>
              </a:rPr>
              <a:t>в</a:t>
            </a:r>
            <a:r>
              <a:rPr lang="en-US" sz="2000" b="1" dirty="0" smtClean="0">
                <a:latin typeface="Century Schoolbook" panose="02040604050505020304" pitchFamily="18" charset="0"/>
              </a:rPr>
              <a:t> </a:t>
            </a:r>
            <a:r>
              <a:rPr lang="ru-RU" sz="2000" b="1" dirty="0" smtClean="0">
                <a:latin typeface="Century Schoolbook" panose="02040604050505020304" pitchFamily="18" charset="0"/>
              </a:rPr>
              <a:t>меди, </a:t>
            </a:r>
            <a:r>
              <a:rPr lang="ru-RU" sz="2000" b="1" dirty="0">
                <a:latin typeface="Century Schoolbook" panose="02040604050505020304" pitchFamily="18" charset="0"/>
              </a:rPr>
              <a:t>а наименьшее – </a:t>
            </a:r>
            <a:r>
              <a:rPr lang="ru-RU" sz="2000" b="1" dirty="0" smtClean="0">
                <a:latin typeface="Century Schoolbook" panose="02040604050505020304" pitchFamily="18" charset="0"/>
              </a:rPr>
              <a:t>в бумаге, </a:t>
            </a:r>
            <a:r>
              <a:rPr lang="ru-RU" sz="2000" b="1" dirty="0">
                <a:latin typeface="Century Schoolbook" panose="02040604050505020304" pitchFamily="18" charset="0"/>
              </a:rPr>
              <a:t>т. к. </a:t>
            </a:r>
            <a:r>
              <a:rPr lang="ru-RU" sz="2000" b="1" dirty="0" smtClean="0">
                <a:latin typeface="Century Schoolbook" panose="02040604050505020304" pitchFamily="18" charset="0"/>
              </a:rPr>
              <a:t>медь разломить </a:t>
            </a:r>
            <a:r>
              <a:rPr lang="ru-RU" sz="2000" b="1" dirty="0">
                <a:latin typeface="Century Schoolbook" panose="02040604050505020304" pitchFamily="18" charset="0"/>
              </a:rPr>
              <a:t>руками невозможно, </a:t>
            </a:r>
            <a:r>
              <a:rPr lang="ru-RU" sz="2000" b="1" dirty="0" smtClean="0">
                <a:latin typeface="Century Schoolbook" panose="02040604050505020304" pitchFamily="18" charset="0"/>
              </a:rPr>
              <a:t>а бумагу – </a:t>
            </a:r>
            <a:r>
              <a:rPr lang="ru-RU" sz="2000" b="1" dirty="0">
                <a:latin typeface="Century Schoolbook" panose="02040604050505020304" pitchFamily="18" charset="0"/>
              </a:rPr>
              <a:t>легко.</a:t>
            </a:r>
          </a:p>
          <a:p>
            <a:pPr lvl="0" algn="just"/>
            <a:r>
              <a:rPr lang="ru-RU" sz="2000" b="1" dirty="0" smtClean="0">
                <a:effectLst/>
                <a:latin typeface="Century Schoolbook" panose="02040604050505020304" pitchFamily="18" charset="0"/>
              </a:rPr>
              <a:t>2.Две половинки ручки не соединяются, т. к. их молекулы не находятся на таком близком расстоянии, при котором возникают </a:t>
            </a:r>
            <a:r>
              <a:rPr lang="en-US" sz="2000" b="1" dirty="0" smtClean="0">
                <a:effectLst/>
                <a:latin typeface="Century Schoolbook" panose="02040604050505020304" pitchFamily="18" charset="0"/>
              </a:rPr>
              <a:t>F</a:t>
            </a:r>
            <a:r>
              <a:rPr lang="ru-RU" sz="2000" b="1" dirty="0" err="1" smtClean="0">
                <a:effectLst/>
                <a:latin typeface="Century Schoolbook" panose="02040604050505020304" pitchFamily="18" charset="0"/>
              </a:rPr>
              <a:t>прит</a:t>
            </a:r>
            <a:r>
              <a:rPr lang="ru-RU" sz="2000" b="1" dirty="0" smtClean="0">
                <a:effectLst/>
                <a:latin typeface="Century Schoolbook" panose="02040604050505020304" pitchFamily="18" charset="0"/>
              </a:rPr>
              <a:t>.</a:t>
            </a:r>
          </a:p>
          <a:p>
            <a:pPr lvl="0" algn="just"/>
            <a:r>
              <a:rPr lang="ru-RU" sz="2000" b="1" dirty="0" smtClean="0">
                <a:latin typeface="Century Schoolbook" panose="02040604050505020304" pitchFamily="18" charset="0"/>
              </a:rPr>
              <a:t>3. Принцип действия спиртовки основан на   смачивании спиртом </a:t>
            </a:r>
            <a:r>
              <a:rPr lang="ru-RU" sz="2000" b="1" dirty="0" err="1" smtClean="0">
                <a:latin typeface="Century Schoolbook" panose="02040604050505020304" pitchFamily="18" charset="0"/>
              </a:rPr>
              <a:t>фителя</a:t>
            </a:r>
            <a:r>
              <a:rPr lang="ru-RU" sz="2000" b="1" dirty="0" smtClean="0">
                <a:latin typeface="Century Schoolbook" panose="02040604050505020304" pitchFamily="18" charset="0"/>
              </a:rPr>
              <a:t>. Спирт     впитывается и поднимается по </a:t>
            </a:r>
            <a:r>
              <a:rPr lang="ru-RU" sz="2000" b="1" dirty="0" err="1" smtClean="0">
                <a:latin typeface="Century Schoolbook" panose="02040604050505020304" pitchFamily="18" charset="0"/>
              </a:rPr>
              <a:t>фителю</a:t>
            </a:r>
            <a:r>
              <a:rPr lang="ru-RU" sz="2000" b="1" dirty="0" smtClean="0">
                <a:latin typeface="Century Schoolbook" panose="02040604050505020304" pitchFamily="18" charset="0"/>
              </a:rPr>
              <a:t> наверх. При зажигании спиртовки горит спирт.</a:t>
            </a:r>
            <a:endParaRPr lang="ru-RU" sz="2000" b="1" dirty="0" smtClean="0">
              <a:effectLst/>
              <a:latin typeface="Century Schoolbook" panose="02040604050505020304" pitchFamily="18" charset="0"/>
            </a:endParaRPr>
          </a:p>
          <a:p>
            <a:pPr lvl="0" algn="just"/>
            <a:r>
              <a:rPr lang="ru-RU" sz="2000" b="1" dirty="0" smtClean="0">
                <a:latin typeface="Century Schoolbook" panose="02040604050505020304" pitchFamily="18" charset="0"/>
              </a:rPr>
              <a:t>     4.</a:t>
            </a:r>
            <a:r>
              <a:rPr lang="en-US" sz="2000" b="1" dirty="0" smtClean="0">
                <a:latin typeface="Century Schoolbook" panose="02040604050505020304" pitchFamily="18" charset="0"/>
              </a:rPr>
              <a:t>F</a:t>
            </a:r>
            <a:r>
              <a:rPr lang="ru-RU" sz="2000" b="1" dirty="0" err="1" smtClean="0">
                <a:latin typeface="Century Schoolbook" panose="02040604050505020304" pitchFamily="18" charset="0"/>
              </a:rPr>
              <a:t>прит</a:t>
            </a:r>
            <a:r>
              <a:rPr lang="ru-RU" sz="2000" b="1" dirty="0" smtClean="0">
                <a:latin typeface="Century Schoolbook" panose="02040604050505020304" pitchFamily="18" charset="0"/>
              </a:rPr>
              <a:t> заметнее проявляются, когда расстояние между молекулами резко увеличивается, но не становится </a:t>
            </a:r>
            <a:r>
              <a:rPr lang="en-US" sz="2000" b="1" dirty="0" smtClean="0">
                <a:latin typeface="Century Schoolbook" panose="02040604050505020304" pitchFamily="18" charset="0"/>
              </a:rPr>
              <a:t>r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˃˃d</a:t>
            </a:r>
            <a:r>
              <a:rPr lang="ru-RU" sz="2000" b="1" dirty="0">
                <a:latin typeface="Century Schoolbook" panose="02040604050505020304" pitchFamily="18" charset="0"/>
              </a:rPr>
              <a:t>.</a:t>
            </a:r>
            <a:endParaRPr lang="ru-RU" sz="2000" b="1" dirty="0">
              <a:effectLst/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37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Темы для презентаций\1 фон (2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" y="0"/>
            <a:ext cx="9251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14400" y="313383"/>
            <a:ext cx="8229600" cy="1286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Проверь себя</a:t>
            </a:r>
            <a:endParaRPr lang="ru-RU" b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51620" y="1600200"/>
            <a:ext cx="68407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 smtClean="0">
                <a:latin typeface="Century Schoolbook" panose="02040604050505020304" pitchFamily="18" charset="0"/>
              </a:rPr>
              <a:t>6. Молекулы были связаны большими </a:t>
            </a:r>
            <a:r>
              <a:rPr lang="en-US" sz="2000" b="1" dirty="0" smtClean="0">
                <a:latin typeface="Century Schoolbook" panose="02040604050505020304" pitchFamily="18" charset="0"/>
              </a:rPr>
              <a:t>F</a:t>
            </a:r>
            <a:r>
              <a:rPr lang="ru-RU" sz="2000" b="1" dirty="0" err="1" smtClean="0">
                <a:latin typeface="Century Schoolbook" panose="02040604050505020304" pitchFamily="18" charset="0"/>
              </a:rPr>
              <a:t>прит</a:t>
            </a:r>
            <a:r>
              <a:rPr lang="ru-RU" sz="2000" b="1" dirty="0" smtClean="0">
                <a:latin typeface="Century Schoolbook" panose="02040604050505020304" pitchFamily="18" charset="0"/>
              </a:rPr>
              <a:t> в кристаллическую решётку. При нагревании вещества стали колебаться быстрее и выскакивать из своих мест. Так движение ускорилось и ослабли силы взаимодействия между молекулами, они стали образовывать «плотную упаковку».</a:t>
            </a:r>
          </a:p>
          <a:p>
            <a:pPr lvl="0" algn="just"/>
            <a:r>
              <a:rPr lang="ru-RU" sz="2000" b="1" dirty="0" smtClean="0">
                <a:effectLst/>
                <a:latin typeface="Century Schoolbook" panose="02040604050505020304" pitchFamily="18" charset="0"/>
              </a:rPr>
              <a:t>7. Сами молекулы не изменились. </a:t>
            </a:r>
            <a:r>
              <a:rPr lang="ru-RU" sz="2000" b="1" dirty="0" smtClean="0">
                <a:latin typeface="Century Schoolbook" panose="02040604050505020304" pitchFamily="18" charset="0"/>
              </a:rPr>
              <a:t>Молекулы стали находиться друг от друга на больших расстояниях, много больше их диаметра. Стали двигаться хаотично с большими скоростями, меньше изменять направления своего          	движения.</a:t>
            </a:r>
            <a:endParaRPr lang="ru-RU" sz="2000" b="1" dirty="0" smtClean="0">
              <a:effectLst/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60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36513"/>
            <a:ext cx="8353425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70C0"/>
                </a:solidFill>
              </a:rPr>
              <a:t>Различия в молекулярном строении твёрдых тел, жидкостей и газов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1862138" y="6165850"/>
            <a:ext cx="6165850" cy="4589463"/>
          </a:xfrm>
        </p:spPr>
        <p:txBody>
          <a:bodyPr/>
          <a:lstStyle/>
          <a:p>
            <a:endParaRPr lang="ru-RU" altLang="ru-RU" sz="2400" smtClean="0"/>
          </a:p>
          <a:p>
            <a:endParaRPr lang="ru-RU" altLang="ru-RU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810116"/>
              </p:ext>
            </p:extLst>
          </p:nvPr>
        </p:nvGraphicFramePr>
        <p:xfrm>
          <a:off x="0" y="1122181"/>
          <a:ext cx="9036496" cy="5595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1741"/>
                <a:gridCol w="2666507"/>
                <a:gridCol w="2430016"/>
                <a:gridCol w="2088232"/>
              </a:tblGrid>
              <a:tr h="87987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Характеристики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Расположение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Характер движения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Взаимодействие</a:t>
                      </a:r>
                      <a:endParaRPr lang="ru-RU" sz="2400" dirty="0"/>
                    </a:p>
                  </a:txBody>
                  <a:tcPr/>
                </a:tc>
              </a:tr>
              <a:tr h="144016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1.Твёрдые</a:t>
                      </a:r>
                      <a:r>
                        <a:rPr lang="ru-RU" sz="2800" baseline="0" dirty="0" smtClean="0"/>
                        <a:t> тела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Кристаллическая решётка </a:t>
                      </a:r>
                      <a:r>
                        <a:rPr lang="en-US" sz="2000" dirty="0" smtClean="0"/>
                        <a:t>r≈d</a:t>
                      </a:r>
                      <a:r>
                        <a:rPr lang="ru-RU" sz="2000" dirty="0" smtClean="0"/>
                        <a:t>,</a:t>
                      </a:r>
                    </a:p>
                    <a:p>
                      <a:r>
                        <a:rPr lang="ru-RU" sz="2000" dirty="0" smtClean="0"/>
                        <a:t>либо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smtClean="0"/>
                        <a:t>r≤d</a:t>
                      </a:r>
                      <a:r>
                        <a:rPr lang="ru-RU" sz="2000" dirty="0" smtClean="0"/>
                        <a:t>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Колебания относительно положения равновесия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Силы взаимодействия</a:t>
                      </a:r>
                      <a:r>
                        <a:rPr lang="ru-RU" sz="2000" baseline="0" dirty="0" smtClean="0"/>
                        <a:t> очень большие</a:t>
                      </a:r>
                      <a:endParaRPr lang="ru-RU" sz="2000" dirty="0"/>
                    </a:p>
                  </a:txBody>
                  <a:tcPr/>
                </a:tc>
              </a:tr>
              <a:tr h="1835616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2.Жидкости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Плотная упаковка</a:t>
                      </a:r>
                      <a:r>
                        <a:rPr lang="en-US" sz="2000" dirty="0" smtClean="0"/>
                        <a:t> r≤d</a:t>
                      </a:r>
                      <a:endParaRPr lang="ru-RU" sz="2000" dirty="0" smtClean="0"/>
                    </a:p>
                    <a:p>
                      <a:r>
                        <a:rPr lang="ru-RU" sz="2000" dirty="0" smtClean="0"/>
                        <a:t>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Молекулы</a:t>
                      </a:r>
                      <a:r>
                        <a:rPr lang="ru-RU" sz="2000" baseline="0" dirty="0" smtClean="0"/>
                        <a:t> колеблются, вращаются, перепрыгивают с места на место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Силы взаимодействия</a:t>
                      </a:r>
                      <a:r>
                        <a:rPr lang="ru-RU" sz="2000" baseline="0" dirty="0" smtClean="0"/>
                        <a:t> большие</a:t>
                      </a:r>
                      <a:endParaRPr lang="ru-RU" sz="2000" dirty="0"/>
                    </a:p>
                  </a:txBody>
                  <a:tcPr/>
                </a:tc>
              </a:tr>
              <a:tr h="144016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3.Газы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r˃˃d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Беспорядочное хаотичное движение </a:t>
                      </a:r>
                      <a:r>
                        <a:rPr lang="en-US" sz="2000" dirty="0" smtClean="0"/>
                        <a:t>ʋ</a:t>
                      </a:r>
                      <a:r>
                        <a:rPr lang="ru-RU" sz="2000" dirty="0" smtClean="0"/>
                        <a:t>=100ни м/с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Силы взаимодействия малы (слабые).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60" y="5724892"/>
            <a:ext cx="1085434" cy="8819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384" y="4143743"/>
            <a:ext cx="1368152" cy="9739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91" y="2438777"/>
            <a:ext cx="1091123" cy="100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15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4153</TotalTime>
  <Words>759</Words>
  <Application>Microsoft Office PowerPoint</Application>
  <PresentationFormat>Экран (4:3)</PresentationFormat>
  <Paragraphs>156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Schoolbook</vt:lpstr>
      <vt:lpstr>Monotype Corsiva</vt:lpstr>
      <vt:lpstr>Segoe Script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В чем смысл этой цепочки?</vt:lpstr>
      <vt:lpstr>Обобщающий урок</vt:lpstr>
      <vt:lpstr>Презентация PowerPoint</vt:lpstr>
      <vt:lpstr>Презентация PowerPoint</vt:lpstr>
      <vt:lpstr>Презентация PowerPoint</vt:lpstr>
      <vt:lpstr>Различия в молекулярном строении твёрдых тел, жидкостей и газов </vt:lpstr>
      <vt:lpstr>Презентация PowerPoint</vt:lpstr>
      <vt:lpstr>Презентация PowerPoint</vt:lpstr>
      <vt:lpstr>Диффузия явления  газообразное жидкость молекула отталкивание  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ADSA</cp:lastModifiedBy>
  <cp:revision>40</cp:revision>
  <dcterms:created xsi:type="dcterms:W3CDTF">2016-09-29T13:34:14Z</dcterms:created>
  <dcterms:modified xsi:type="dcterms:W3CDTF">2020-01-31T13:56:25Z</dcterms:modified>
</cp:coreProperties>
</file>