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71" r:id="rId3"/>
    <p:sldId id="272" r:id="rId4"/>
    <p:sldId id="256" r:id="rId5"/>
    <p:sldId id="273" r:id="rId6"/>
    <p:sldId id="274" r:id="rId7"/>
    <p:sldId id="275" r:id="rId8"/>
    <p:sldId id="276" r:id="rId9"/>
    <p:sldId id="261" r:id="rId10"/>
    <p:sldId id="259" r:id="rId11"/>
    <p:sldId id="257" r:id="rId12"/>
    <p:sldId id="258" r:id="rId13"/>
    <p:sldId id="260" r:id="rId14"/>
    <p:sldId id="262" r:id="rId15"/>
    <p:sldId id="265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B1DF-1E75-4C31-89E7-794066D6A40F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FDD32-08E8-469D-B066-BB5B4E999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1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FDD32-08E8-469D-B066-BB5B4E999ED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FDD32-08E8-469D-B066-BB5B4E999ED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8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CD7-A4B1-4400-8FE3-9E5730FA583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2F8-F931-437B-84B4-D49DCB7DD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7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CD7-A4B1-4400-8FE3-9E5730FA583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2F8-F931-437B-84B4-D49DCB7DD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1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CD7-A4B1-4400-8FE3-9E5730FA583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2F8-F931-437B-84B4-D49DCB7DD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3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CD7-A4B1-4400-8FE3-9E5730FA583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2F8-F931-437B-84B4-D49DCB7DD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3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CD7-A4B1-4400-8FE3-9E5730FA583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2F8-F931-437B-84B4-D49DCB7DD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7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CD7-A4B1-4400-8FE3-9E5730FA583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2F8-F931-437B-84B4-D49DCB7DD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0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CD7-A4B1-4400-8FE3-9E5730FA583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2F8-F931-437B-84B4-D49DCB7DD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0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CD7-A4B1-4400-8FE3-9E5730FA583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2F8-F931-437B-84B4-D49DCB7DD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3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CD7-A4B1-4400-8FE3-9E5730FA583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2F8-F931-437B-84B4-D49DCB7DD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8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CD7-A4B1-4400-8FE3-9E5730FA583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2F8-F931-437B-84B4-D49DCB7DD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6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CD7-A4B1-4400-8FE3-9E5730FA583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42F8-F931-437B-84B4-D49DCB7DD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4CD7-A4B1-4400-8FE3-9E5730FA583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442F8-F931-437B-84B4-D49DCB7DD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69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991386" cy="1926236"/>
          </a:xfrm>
        </p:spPr>
        <p:txBody>
          <a:bodyPr>
            <a:normAutofit/>
          </a:bodyPr>
          <a:lstStyle/>
          <a:p>
            <a:r>
              <a:rPr lang="ru-RU" sz="4000" b="1" dirty="0"/>
              <a:t>Густав Роберт Кирхгоф</a:t>
            </a:r>
            <a:br>
              <a:rPr lang="ru-RU" sz="4000" b="1" dirty="0"/>
            </a:br>
            <a:r>
              <a:rPr lang="ru-RU" sz="4000" b="1" dirty="0"/>
              <a:t>(1824-1887)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39788" y="2577969"/>
            <a:ext cx="4796514" cy="3811588"/>
          </a:xfrm>
        </p:spPr>
        <p:txBody>
          <a:bodyPr>
            <a:normAutofit/>
          </a:bodyPr>
          <a:lstStyle/>
          <a:p>
            <a:r>
              <a:rPr lang="ru-RU" sz="3200" dirty="0" err="1"/>
              <a:t>Gustav</a:t>
            </a:r>
            <a:r>
              <a:rPr lang="ru-RU" sz="3200" dirty="0"/>
              <a:t> </a:t>
            </a:r>
            <a:r>
              <a:rPr lang="ru-RU" sz="3200" dirty="0" err="1"/>
              <a:t>Robert</a:t>
            </a:r>
            <a:r>
              <a:rPr lang="ru-RU" sz="3200" dirty="0"/>
              <a:t> </a:t>
            </a:r>
            <a:r>
              <a:rPr lang="ru-RU" sz="3200" dirty="0" err="1"/>
              <a:t>Kirchhoff</a:t>
            </a:r>
            <a:endParaRPr lang="ru-RU" sz="3200" dirty="0"/>
          </a:p>
          <a:p>
            <a:r>
              <a:rPr lang="ru-RU" sz="3200" dirty="0"/>
              <a:t>Немецкий физик, один из великих физиков </a:t>
            </a:r>
            <a:r>
              <a:rPr lang="en-US" sz="3200" dirty="0"/>
              <a:t>XIX</a:t>
            </a:r>
            <a:r>
              <a:rPr lang="ru-RU" sz="3200" dirty="0"/>
              <a:t> века.</a:t>
            </a:r>
          </a:p>
        </p:txBody>
      </p:sp>
      <p:pic>
        <p:nvPicPr>
          <p:cNvPr id="7" name="Рисунок 6" descr="424px-Gustav_Robert_Kirchhoff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148" b="17230"/>
          <a:stretch>
            <a:fillRect/>
          </a:stretch>
        </p:blipFill>
        <p:spPr>
          <a:xfrm>
            <a:off x="6980419" y="756752"/>
            <a:ext cx="4038600" cy="41434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3158" y="207034"/>
            <a:ext cx="5648864" cy="82804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6522" y="918964"/>
            <a:ext cx="7055705" cy="5511815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4600" b="1" dirty="0">
                <a:solidFill>
                  <a:srgbClr val="C00000"/>
                </a:solidFill>
              </a:rPr>
              <a:t>Электрическая цепь</a:t>
            </a:r>
            <a:r>
              <a:rPr lang="ru-RU" sz="4600" dirty="0">
                <a:solidFill>
                  <a:srgbClr val="C00000"/>
                </a:solidFill>
              </a:rPr>
              <a:t> </a:t>
            </a:r>
            <a:r>
              <a:rPr lang="ru-RU" sz="4600" dirty="0"/>
              <a:t>– совокупность электротехнических устройств, образующих путь для электрического тока.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600" b="1" dirty="0">
                <a:solidFill>
                  <a:srgbClr val="C00000"/>
                </a:solidFill>
              </a:rPr>
              <a:t>Ветвь</a:t>
            </a:r>
            <a:r>
              <a:rPr lang="ru-RU" sz="4600" dirty="0"/>
              <a:t> - участок электрической цепи, по которому проходит ток одного значения и направления.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600" b="1" dirty="0">
                <a:solidFill>
                  <a:srgbClr val="C00000"/>
                </a:solidFill>
              </a:rPr>
              <a:t>Контур</a:t>
            </a:r>
            <a:r>
              <a:rPr lang="ru-RU" sz="4600" dirty="0">
                <a:solidFill>
                  <a:srgbClr val="C00000"/>
                </a:solidFill>
              </a:rPr>
              <a:t> </a:t>
            </a:r>
            <a:r>
              <a:rPr lang="ru-RU" sz="4600" dirty="0"/>
              <a:t>- замкнутая электрическая цепь, образуемая одной или несколькими ветвями.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600" b="1" dirty="0">
                <a:solidFill>
                  <a:srgbClr val="C00000"/>
                </a:solidFill>
              </a:rPr>
              <a:t>Узел</a:t>
            </a:r>
            <a:r>
              <a:rPr lang="ru-RU" sz="4600" dirty="0">
                <a:solidFill>
                  <a:srgbClr val="C00000"/>
                </a:solidFill>
              </a:rPr>
              <a:t> </a:t>
            </a:r>
            <a:r>
              <a:rPr lang="ru-RU" sz="4600" dirty="0"/>
              <a:t>- место соединения нескольких ветвей.</a:t>
            </a:r>
          </a:p>
          <a:p>
            <a:endParaRPr lang="ru-RU" dirty="0"/>
          </a:p>
        </p:txBody>
      </p:sp>
      <p:pic>
        <p:nvPicPr>
          <p:cNvPr id="2050" name="Picture 2" descr="https://electric-220.ru/_nw/11/85280497.jpg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2" y="1383423"/>
            <a:ext cx="41719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0" y="17938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 Кирхгофа </a:t>
            </a:r>
            <a:r>
              <a:rPr lang="ru-RU" dirty="0">
                <a:solidFill>
                  <a:srgbClr val="C00000"/>
                </a:solidFill>
              </a:rPr>
              <a:t>-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83" y="1326162"/>
            <a:ext cx="2971800" cy="272415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972283" y="1126441"/>
            <a:ext cx="6638925" cy="1117600"/>
          </a:xfrm>
          <a:prstGeom prst="rect">
            <a:avLst/>
          </a:prstGeom>
          <a:ln w="47625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алгебраическая сумма сил токов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сходящихся в узле, равна нулю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04172" y="2386612"/>
            <a:ext cx="1076325" cy="60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96452" y="5760894"/>
            <a:ext cx="6038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Вытекает из закона сохранения заряда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624" y="4297107"/>
            <a:ext cx="2399250" cy="1362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9883" y="4639590"/>
                <a:ext cx="606428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83" y="4639590"/>
                <a:ext cx="6064289" cy="67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бъект 2"/>
          <p:cNvSpPr txBox="1">
            <a:spLocks/>
          </p:cNvSpPr>
          <p:nvPr/>
        </p:nvSpPr>
        <p:spPr>
          <a:xfrm>
            <a:off x="4010025" y="3161411"/>
            <a:ext cx="6638925" cy="1117600"/>
          </a:xfrm>
          <a:prstGeom prst="rect">
            <a:avLst/>
          </a:prstGeom>
          <a:ln w="47625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токов, протекающих к точке разветвления (узловой точке), равна сумме токов, утекающих от этой точки</a:t>
            </a:r>
          </a:p>
        </p:txBody>
      </p:sp>
    </p:spTree>
    <p:extLst>
      <p:ext uri="{BB962C8B-B14F-4D97-AF65-F5344CB8AC3E}">
        <p14:creationId xmlns:p14="http://schemas.microsoft.com/office/powerpoint/2010/main" val="298368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053" y="244355"/>
            <a:ext cx="5838645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 Кирхгофа </a:t>
            </a:r>
            <a:r>
              <a:rPr lang="ru-RU" dirty="0">
                <a:solidFill>
                  <a:srgbClr val="C00000"/>
                </a:solidFill>
              </a:rPr>
              <a:t>-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11216" y="1552665"/>
            <a:ext cx="9527516" cy="1742845"/>
          </a:xfrm>
          <a:prstGeom prst="rect">
            <a:avLst/>
          </a:prstGeom>
          <a:ln w="47625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всяком замкнутом контуре алгебраическая сумма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э.д.с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равна алгебраической сумме падений напряжений на отдельных участках этого контура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5382883"/>
            <a:ext cx="10515600" cy="794080"/>
          </a:xfrm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16170" y="3497159"/>
                <a:ext cx="4958155" cy="13442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170" y="3497159"/>
                <a:ext cx="4958155" cy="13442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108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расчёта схем с применением законов Кирхгофа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541" y="1325562"/>
            <a:ext cx="11542142" cy="553243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/>
              <a:t>По возможности упростить расчетную схему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Нанести на схеме известные направления </a:t>
            </a:r>
            <a:r>
              <a:rPr lang="ru-RU" sz="3600" dirty="0" err="1"/>
              <a:t>э.д.с</a:t>
            </a:r>
            <a:r>
              <a:rPr lang="ru-RU" sz="3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Задать произвольно положительное направление токов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Составить уравнения по первому закону Кирхгофа для всех узловых точек схемы, кроме одной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Составить недостающие уравнения по второму закону Кирхгофа, обходя замкнутые контуры по часовой стрелке или против часовой стрелки. При этом </a:t>
            </a:r>
            <a:r>
              <a:rPr lang="ru-RU" sz="3600" dirty="0" err="1"/>
              <a:t>э.д.с</a:t>
            </a:r>
            <a:r>
              <a:rPr lang="ru-RU" sz="3600" dirty="0"/>
              <a:t>. и токи, совпадающие с направлением обхода, принимаются положительными, а </a:t>
            </a:r>
            <a:r>
              <a:rPr lang="ru-RU" sz="3600" dirty="0" err="1"/>
              <a:t>э.д.с</a:t>
            </a:r>
            <a:r>
              <a:rPr lang="ru-RU" sz="3600" dirty="0"/>
              <a:t>. с. и токи, противоположные (т. е. встречные) этому направлению, — отрицательными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Решить составленную систему уравнений относительно неизвестных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C00000"/>
                </a:solidFill>
              </a:rPr>
              <a:t>Если некоторые значения токов получаются со знаком «минус», то это означает, что они имеют направления, обратные тем, которые были условно приняты для этих токов в начале расчета.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555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268" y="31336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Демонстрационная задача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2" y="1275403"/>
            <a:ext cx="10396268" cy="48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38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224" y="918371"/>
            <a:ext cx="4061604" cy="529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для точки 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2911" y="750907"/>
                <a:ext cx="263841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ru-RU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11" y="750907"/>
                <a:ext cx="2638415" cy="6771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2912" y="1413689"/>
                <a:ext cx="5431137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12" y="1413689"/>
                <a:ext cx="5431137" cy="677108"/>
              </a:xfrm>
              <a:prstGeom prst="rect">
                <a:avLst/>
              </a:prstGeom>
              <a:blipFill rotWithShape="0">
                <a:blip r:embed="rId3"/>
                <a:stretch>
                  <a:fillRect t="-25225" b="-48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12912" y="2076471"/>
                <a:ext cx="630267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12" y="2076471"/>
                <a:ext cx="6302676" cy="677108"/>
              </a:xfrm>
              <a:prstGeom prst="rect">
                <a:avLst/>
              </a:prstGeom>
              <a:blipFill rotWithShape="0">
                <a:blip r:embed="rId4"/>
                <a:stretch>
                  <a:fillRect t="-25225" b="-48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Левая фигурная скобка 8"/>
          <p:cNvSpPr/>
          <p:nvPr/>
        </p:nvSpPr>
        <p:spPr>
          <a:xfrm>
            <a:off x="3467819" y="750907"/>
            <a:ext cx="645092" cy="2337350"/>
          </a:xfrm>
          <a:prstGeom prst="leftBrace">
            <a:avLst>
              <a:gd name="adj1" fmla="val 137444"/>
              <a:gd name="adj2" fmla="val 48697"/>
            </a:avLst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46757" y="1502785"/>
            <a:ext cx="4061604" cy="529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/>
              <a:t>левый контур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46757" y="2169213"/>
            <a:ext cx="4061604" cy="529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/>
              <a:t>правый контур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9057735" y="893221"/>
            <a:ext cx="693993" cy="529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/>
              <a:t>(1)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9057736" y="1501413"/>
            <a:ext cx="693993" cy="529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/>
              <a:t>(2)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9057736" y="2055312"/>
            <a:ext cx="693993" cy="529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/>
              <a:t>(3)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18929" t="30274" r="10833" b="17169"/>
          <a:stretch/>
        </p:blipFill>
        <p:spPr>
          <a:xfrm>
            <a:off x="286625" y="166792"/>
            <a:ext cx="11731204" cy="5486308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3779983" y="5448993"/>
            <a:ext cx="7962074" cy="112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i="1"/>
              <a:t> Решая систему находим значения искомых токов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i="1"/>
              <a:t>I</a:t>
            </a:r>
            <a:r>
              <a:rPr lang="ru-RU" i="1" baseline="-25000"/>
              <a:t>1 </a:t>
            </a:r>
            <a:r>
              <a:rPr lang="ru-RU" i="1"/>
              <a:t>= </a:t>
            </a:r>
            <a:r>
              <a:rPr lang="ru-RU"/>
              <a:t>5 А,</a:t>
            </a:r>
            <a:r>
              <a:rPr lang="ru-RU" i="1" baseline="-25000"/>
              <a:t> </a:t>
            </a:r>
            <a:r>
              <a:rPr lang="ru-RU" i="1"/>
              <a:t>I</a:t>
            </a:r>
            <a:r>
              <a:rPr lang="ru-RU" i="1" baseline="-25000"/>
              <a:t>2 </a:t>
            </a:r>
            <a:r>
              <a:rPr lang="ru-RU" i="1"/>
              <a:t>= </a:t>
            </a:r>
            <a:r>
              <a:rPr lang="ru-RU"/>
              <a:t>2 А,</a:t>
            </a:r>
            <a:r>
              <a:rPr lang="ru-RU" i="1"/>
              <a:t> I= </a:t>
            </a:r>
            <a:r>
              <a:rPr lang="ru-RU"/>
              <a:t>7 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2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4027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для самостоятельного решения: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640271"/>
            <a:ext cx="5689600" cy="2414701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4458" y="1001487"/>
            <a:ext cx="5428568" cy="2586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Задача 1 – подобная демонстрационной задаче </a:t>
            </a: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Дана схема, и известны сопротивления резисторов и ЭДС источников. Требуется найти токи в ветвях, используя законы Кирхгофа.</a:t>
            </a: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4458" y="3587749"/>
            <a:ext cx="5428568" cy="1759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Задача 2</a:t>
            </a:r>
          </a:p>
          <a:p>
            <a:pPr marL="0" indent="0">
              <a:buNone/>
            </a:pPr>
            <a:r>
              <a:rPr lang="ru-RU" dirty="0"/>
              <a:t>Зная сопротивления резисторов и ЭДС трех источников найти ЭДС четвертого и токи в ветвях.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054972"/>
            <a:ext cx="5849257" cy="3382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782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9355"/>
            <a:ext cx="9249229" cy="49121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знаний и умений </a:t>
            </a:r>
          </a:p>
        </p:txBody>
      </p:sp>
      <p:pic>
        <p:nvPicPr>
          <p:cNvPr id="4" name="Рисунок 3" descr="Закон Кирхгофа"/>
          <p:cNvPicPr/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98" y="580571"/>
            <a:ext cx="6912430" cy="36721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327764"/>
              </p:ext>
            </p:extLst>
          </p:nvPr>
        </p:nvGraphicFramePr>
        <p:xfrm>
          <a:off x="968827" y="4078513"/>
          <a:ext cx="10515600" cy="255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01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Запишите 1 закон Кирхгофа для узла А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Запишите второй закон Кирхгофа для контура АС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Запишите 1 закон Кирхгофа для узла С.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Запишите второй закон Кирхгофа для контура АС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761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228" y="858611"/>
            <a:ext cx="5272315" cy="70893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Домашняя задача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2119086"/>
            <a:ext cx="5675086" cy="326571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силу тока покажет амперметр, включенный в схему, изображенную на рисунке, если 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1,25 Ом, 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1 Ом, 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3 Ом, 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 Ом и ЭДС источника 2,8 В? Сопротивлением амперметра и источника пренебречь.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15" y="2119086"/>
            <a:ext cx="4241800" cy="3044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20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Законы Кирхгофа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4000" b="1" dirty="0" err="1"/>
              <a:t>Зако́ны</a:t>
            </a:r>
            <a:r>
              <a:rPr lang="ru-RU" sz="4000" b="1" dirty="0"/>
              <a:t> </a:t>
            </a:r>
            <a:r>
              <a:rPr lang="ru-RU" sz="4000" b="1" dirty="0" err="1"/>
              <a:t>Кирхго́фа</a:t>
            </a:r>
            <a:r>
              <a:rPr lang="ru-RU" sz="4000" dirty="0"/>
              <a:t> — два </a:t>
            </a:r>
            <a:r>
              <a:rPr lang="ru-RU" sz="4000" i="1" dirty="0"/>
              <a:t>правила</a:t>
            </a:r>
            <a:r>
              <a:rPr lang="ru-RU" sz="4000" dirty="0"/>
              <a:t>, основанные на </a:t>
            </a:r>
            <a:r>
              <a:rPr lang="ru-RU" sz="4000" i="1" dirty="0"/>
              <a:t>законах сохранения</a:t>
            </a:r>
            <a:r>
              <a:rPr lang="ru-RU" sz="4000" dirty="0"/>
              <a:t> </a:t>
            </a:r>
            <a:r>
              <a:rPr lang="ru-RU" sz="4000" i="1" dirty="0"/>
              <a:t>заряда</a:t>
            </a:r>
            <a:r>
              <a:rPr lang="ru-RU" sz="4000" dirty="0"/>
              <a:t> и </a:t>
            </a:r>
            <a:r>
              <a:rPr lang="ru-RU" sz="4000" i="1" dirty="0"/>
              <a:t>энергии</a:t>
            </a:r>
            <a:r>
              <a:rPr lang="ru-RU" sz="4000" dirty="0"/>
              <a:t>, которые применимы к цепям электрического тока. Сформулированы Густавом Кирхгофом в 1845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/>
              <a:t>Применение законов Кирхгофа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3600" dirty="0"/>
              <a:t>Законы Кирхгофа позволяют рассчитывать любые электрические цепи постоянного тока. Применение законов Кирхгофа к линейной цепи позволяет получить систему линейных уравнений относительно токов и найти значение токов на всех ветвях цепи.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сложных электрических цепей.  Законы Кирхгофа.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58264"/>
            <a:ext cx="9144000" cy="599536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049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58264"/>
            <a:ext cx="9144000" cy="599536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F15E4C-68FA-5BAA-5623-06DF17FC0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962"/>
          <a:stretch/>
        </p:blipFill>
        <p:spPr>
          <a:xfrm>
            <a:off x="1284156" y="513413"/>
            <a:ext cx="10423161" cy="59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0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58264"/>
            <a:ext cx="9144000" cy="599536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182C61-11F9-5470-644C-C480702F6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7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58264"/>
            <a:ext cx="9144000" cy="599536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991CA2-C0D2-085A-8E12-0FF107A58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78" b="8014"/>
          <a:stretch/>
        </p:blipFill>
        <p:spPr>
          <a:xfrm>
            <a:off x="881921" y="209861"/>
            <a:ext cx="10765436" cy="62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6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9206" y="386068"/>
            <a:ext cx="9144000" cy="599536"/>
          </a:xfrm>
        </p:spPr>
        <p:txBody>
          <a:bodyPr>
            <a:normAutofit/>
          </a:bodyPr>
          <a:lstStyle/>
          <a:p>
            <a:r>
              <a:rPr lang="ru-RU" sz="3600" dirty="0"/>
              <a:t>Закон Ома для полной цепи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27654E-9DA0-33C4-65E0-E88ABD086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25" t="21640" r="5683" b="23333"/>
          <a:stretch/>
        </p:blipFill>
        <p:spPr>
          <a:xfrm>
            <a:off x="2281003" y="1330306"/>
            <a:ext cx="7629993" cy="51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2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Формулировка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4000" dirty="0"/>
              <a:t>Для формулировки законов Кирхгофа, в электрической цепи выделяются </a:t>
            </a:r>
            <a:r>
              <a:rPr lang="ru-RU" sz="4000" i="1" dirty="0"/>
              <a:t>узлы</a:t>
            </a:r>
            <a:r>
              <a:rPr lang="ru-RU" sz="4000" dirty="0"/>
              <a:t> — точки соединения трёх и более проводников — и </a:t>
            </a:r>
            <a:r>
              <a:rPr lang="ru-RU" sz="4000" i="1" dirty="0"/>
              <a:t>контуры</a:t>
            </a:r>
            <a:r>
              <a:rPr lang="ru-RU" sz="4000" dirty="0"/>
              <a:t> — замкнутые пути из проводников. При этом каждый проводник может входить в несколько контуров</a:t>
            </a:r>
            <a:r>
              <a:rPr lang="ru-RU" sz="35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606</Words>
  <Application>Microsoft Office PowerPoint</Application>
  <PresentationFormat>Широкоэкранный</PresentationFormat>
  <Paragraphs>62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Густав Роберт Кирхгоф (1824-1887)</vt:lpstr>
      <vt:lpstr>Законы Кирхгофа</vt:lpstr>
      <vt:lpstr>Применение законов Кирхгофа</vt:lpstr>
      <vt:lpstr>Расчет сложных электрических цепей.  Законы Кирхгофа.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Формулировка</vt:lpstr>
      <vt:lpstr>Опорные понятия</vt:lpstr>
      <vt:lpstr>I закон Кирхгофа -</vt:lpstr>
      <vt:lpstr>II закон Кирхгофа -</vt:lpstr>
      <vt:lpstr>Алгоритм расчёта схем с применением законов Кирхгофа</vt:lpstr>
      <vt:lpstr>Демонстрационная задача</vt:lpstr>
      <vt:lpstr>Презентация PowerPoint</vt:lpstr>
      <vt:lpstr>Задачи для самостоятельного решения:</vt:lpstr>
      <vt:lpstr>Контроль знаний и умений </vt:lpstr>
      <vt:lpstr>Домашняя задача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fizika</dc:creator>
  <cp:lastModifiedBy>Мария Шмалюх</cp:lastModifiedBy>
  <cp:revision>24</cp:revision>
  <dcterms:created xsi:type="dcterms:W3CDTF">2017-06-22T11:58:03Z</dcterms:created>
  <dcterms:modified xsi:type="dcterms:W3CDTF">2024-04-19T03:18:02Z</dcterms:modified>
</cp:coreProperties>
</file>