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5" r:id="rId3"/>
    <p:sldId id="389" r:id="rId4"/>
    <p:sldId id="390" r:id="rId5"/>
    <p:sldId id="391" r:id="rId6"/>
    <p:sldId id="392" r:id="rId7"/>
    <p:sldId id="393" r:id="rId8"/>
    <p:sldId id="263" r:id="rId9"/>
    <p:sldId id="266" r:id="rId10"/>
    <p:sldId id="257" r:id="rId11"/>
    <p:sldId id="293" r:id="rId12"/>
    <p:sldId id="267" r:id="rId13"/>
    <p:sldId id="268" r:id="rId14"/>
    <p:sldId id="269" r:id="rId15"/>
    <p:sldId id="261" r:id="rId16"/>
    <p:sldId id="271" r:id="rId17"/>
    <p:sldId id="272" r:id="rId18"/>
    <p:sldId id="274" r:id="rId19"/>
    <p:sldId id="275" r:id="rId20"/>
    <p:sldId id="273" r:id="rId21"/>
    <p:sldId id="277" r:id="rId22"/>
    <p:sldId id="276" r:id="rId23"/>
    <p:sldId id="278" r:id="rId24"/>
    <p:sldId id="280" r:id="rId25"/>
    <p:sldId id="281" r:id="rId26"/>
    <p:sldId id="294" r:id="rId27"/>
    <p:sldId id="282" r:id="rId28"/>
    <p:sldId id="283" r:id="rId29"/>
    <p:sldId id="284" r:id="rId30"/>
    <p:sldId id="291" r:id="rId31"/>
    <p:sldId id="286" r:id="rId32"/>
    <p:sldId id="287" r:id="rId33"/>
    <p:sldId id="270" r:id="rId34"/>
    <p:sldId id="292" r:id="rId35"/>
    <p:sldId id="288" r:id="rId36"/>
    <p:sldId id="289" r:id="rId37"/>
    <p:sldId id="290" r:id="rId38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64" d="100"/>
          <a:sy n="64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0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5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43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7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9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2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4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1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1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32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6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6AA8-DFB6-488F-824C-C8B3C869B9DD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095F-C63B-4ECD-81BF-1B6324FFC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3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0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0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416175"/>
            <a:ext cx="7772400" cy="1470025"/>
          </a:xfrm>
        </p:spPr>
        <p:txBody>
          <a:bodyPr/>
          <a:lstStyle/>
          <a:p>
            <a:r>
              <a:rPr lang="ru-RU" dirty="0"/>
              <a:t>Единственный путь, ведущий к знаниям, – это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Бернард Шоу</a:t>
            </a:r>
          </a:p>
        </p:txBody>
      </p:sp>
    </p:spTree>
    <p:extLst>
      <p:ext uri="{BB962C8B-B14F-4D97-AF65-F5344CB8AC3E}">
        <p14:creationId xmlns:p14="http://schemas.microsoft.com/office/powerpoint/2010/main" val="240857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851686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происходит на всех иллюстрациях?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7638"/>
            <a:ext cx="2987824" cy="19896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/>
          <a:srcRect b="5286"/>
          <a:stretch/>
        </p:blipFill>
        <p:spPr>
          <a:xfrm>
            <a:off x="3707395" y="1311939"/>
            <a:ext cx="5071775" cy="214102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6" y="3407307"/>
            <a:ext cx="3852428" cy="273949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099" y="3837044"/>
            <a:ext cx="1951450" cy="255965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/>
          <a:srcRect l="51356" t="1700" b="74150"/>
          <a:stretch/>
        </p:blipFill>
        <p:spPr>
          <a:xfrm>
            <a:off x="5746986" y="3481847"/>
            <a:ext cx="3289510" cy="29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555776" y="0"/>
            <a:ext cx="4032448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7200" b="1" i="1" dirty="0"/>
              <a:t>Работа</a:t>
            </a:r>
          </a:p>
        </p:txBody>
      </p:sp>
      <p:sp>
        <p:nvSpPr>
          <p:cNvPr id="5124" name="Line 5"/>
          <p:cNvSpPr>
            <a:spLocks noChangeShapeType="1"/>
          </p:cNvSpPr>
          <p:nvPr/>
        </p:nvSpPr>
        <p:spPr bwMode="auto">
          <a:xfrm flipH="1">
            <a:off x="2159546" y="1011003"/>
            <a:ext cx="1656556" cy="5765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5" name="Line 6"/>
          <p:cNvSpPr>
            <a:spLocks noChangeShapeType="1"/>
          </p:cNvSpPr>
          <p:nvPr/>
        </p:nvSpPr>
        <p:spPr bwMode="auto">
          <a:xfrm flipH="1">
            <a:off x="4591311" y="981521"/>
            <a:ext cx="0" cy="2303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>
            <a:off x="5317304" y="939899"/>
            <a:ext cx="1656878" cy="5765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539626" y="1635732"/>
            <a:ext cx="244819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/>
              <a:t>УМСТВЕННАЯ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3280728" y="3437698"/>
            <a:ext cx="28809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/>
              <a:t>РАБОТА МЕХАНИЗМОВ</a:t>
            </a: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2952079" y="5430945"/>
            <a:ext cx="2519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6145743" y="1599157"/>
            <a:ext cx="264644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/>
              <a:t>ФИЗИЧЕСКАЯ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-1971600"/>
            <a:ext cx="8229600" cy="1143000"/>
          </a:xfrm>
        </p:spPr>
        <p:txBody>
          <a:bodyPr/>
          <a:lstStyle/>
          <a:p>
            <a:endParaRPr lang="ru-RU" sz="6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9" y="2133253"/>
            <a:ext cx="2828252" cy="2951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22" y="2072684"/>
            <a:ext cx="2877073" cy="2477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4790"/>
          <a:stretch/>
        </p:blipFill>
        <p:spPr>
          <a:xfrm>
            <a:off x="2304256" y="4702849"/>
            <a:ext cx="4499992" cy="21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/>
      <p:bldP spid="51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Попробуйте!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688" y="1700808"/>
            <a:ext cx="7702624" cy="288796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Вычислите работу, которую совершает сила трения, приложенная к бруску, если его равномерно перемещают на расстояние 20 см по горизонтальной направляющей.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71" y="4221088"/>
            <a:ext cx="770601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9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Затруднение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 marL="0" indent="0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3600" dirty="0"/>
              <a:t>Не знаем, что такое работа с точки зрения физики?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743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выхода из затруднения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Цель:   </a:t>
            </a:r>
            <a:r>
              <a:rPr lang="ru-RU" dirty="0"/>
              <a:t>узнать, что такое механическая работа, а именно </a:t>
            </a:r>
          </a:p>
          <a:p>
            <a:pPr marL="0" indent="0">
              <a:buNone/>
            </a:pPr>
            <a:r>
              <a:rPr lang="ru-RU" sz="2800" dirty="0"/>
              <a:t>-  определение, </a:t>
            </a:r>
          </a:p>
          <a:p>
            <a:pPr marL="0" indent="0">
              <a:buNone/>
            </a:pPr>
            <a:r>
              <a:rPr lang="ru-RU" sz="2800" dirty="0"/>
              <a:t>-  обозначение, </a:t>
            </a:r>
          </a:p>
          <a:p>
            <a:pPr marL="0" indent="0">
              <a:buNone/>
            </a:pPr>
            <a:r>
              <a:rPr lang="ru-RU" sz="2800" dirty="0"/>
              <a:t>-  формула для расчета работы, </a:t>
            </a:r>
          </a:p>
          <a:p>
            <a:pPr marL="0" indent="0">
              <a:buNone/>
            </a:pPr>
            <a:r>
              <a:rPr lang="ru-RU" sz="2800" dirty="0"/>
              <a:t>-  единицы измерения.</a:t>
            </a:r>
          </a:p>
        </p:txBody>
      </p:sp>
    </p:spTree>
    <p:extLst>
      <p:ext uri="{BB962C8B-B14F-4D97-AF65-F5344CB8AC3E}">
        <p14:creationId xmlns:p14="http://schemas.microsoft.com/office/powerpoint/2010/main" val="328084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44824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/>
              <a:t>Тема урока:</a:t>
            </a:r>
            <a:br>
              <a:rPr lang="ru-RU" sz="4800" b="1" dirty="0"/>
            </a:br>
            <a:r>
              <a:rPr lang="ru-RU" sz="4800" b="1" dirty="0"/>
              <a:t>«Механическая работа»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717032"/>
            <a:ext cx="6120680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3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dirty="0"/>
              <a:t>Проект выхода из затруднения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Способ выхода из затруднения: 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Средства выхода из затруднения: …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543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80995" y="1268760"/>
            <a:ext cx="7772400" cy="5059022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sz="2800" u="sng" dirty="0"/>
              <a:t>Механическая работа </a:t>
            </a:r>
            <a:r>
              <a:rPr lang="ru-RU" sz="2800" dirty="0"/>
              <a:t>– это</a:t>
            </a:r>
          </a:p>
          <a:p>
            <a:pPr marL="514350" indent="-514350">
              <a:buAutoNum type="arabicPeriod"/>
            </a:pPr>
            <a:endParaRPr lang="ru-RU" sz="2200" dirty="0"/>
          </a:p>
          <a:p>
            <a:pPr marL="514350" indent="-514350">
              <a:buAutoNum type="arabicPeriod"/>
            </a:pPr>
            <a:endParaRPr lang="ru-RU" sz="2200" dirty="0"/>
          </a:p>
          <a:p>
            <a:pPr marL="514350" indent="-514350">
              <a:buAutoNum type="arabicPeriod"/>
            </a:pPr>
            <a:endParaRPr lang="ru-RU" sz="2200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135" t="22722" r="5719" b="44805"/>
          <a:stretch/>
        </p:blipFill>
        <p:spPr>
          <a:xfrm>
            <a:off x="548539" y="3429000"/>
            <a:ext cx="770485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62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80995" y="1268760"/>
            <a:ext cx="7772400" cy="5059022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sz="2800" u="sng" dirty="0"/>
              <a:t>Механическая работа </a:t>
            </a:r>
            <a:r>
              <a:rPr lang="ru-RU" sz="2800" dirty="0"/>
              <a:t>– это физическая величина, равная произведению силы, приложенной к телу, на путь, пройденный по направлению действия силы.</a:t>
            </a:r>
          </a:p>
          <a:p>
            <a:pPr marL="514350" indent="-514350">
              <a:buAutoNum type="arabicPeriod"/>
            </a:pPr>
            <a:endParaRPr lang="ru-RU" sz="2800" dirty="0"/>
          </a:p>
          <a:p>
            <a:pPr marL="514350" indent="-514350">
              <a:buAutoNum type="arabicPeriod"/>
            </a:pPr>
            <a:endParaRPr lang="ru-RU" sz="2200" dirty="0"/>
          </a:p>
          <a:p>
            <a:pPr marL="514350" indent="-514350">
              <a:buAutoNum type="arabicPeriod"/>
            </a:pPr>
            <a:endParaRPr lang="ru-RU" sz="2200" dirty="0"/>
          </a:p>
          <a:p>
            <a:pPr marL="514350" indent="-514350">
              <a:buAutoNum type="arabicPeriod"/>
            </a:pPr>
            <a:endParaRPr lang="ru-RU" sz="2200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135" t="22722" r="5719" b="44805"/>
          <a:stretch/>
        </p:blipFill>
        <p:spPr>
          <a:xfrm>
            <a:off x="548539" y="3429000"/>
            <a:ext cx="770485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07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58021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  </a:t>
            </a:r>
            <a:r>
              <a:rPr lang="ru-RU" sz="2400" b="1" i="1" dirty="0">
                <a:solidFill>
                  <a:srgbClr val="0000CC"/>
                </a:solidFill>
              </a:rPr>
              <a:t>Давайте выясним, какой буквой обозначается механическая работа. Для этого внимательно посмотрите на буквы и выберите ту, которая вам ещё не использовалась.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9039" y="1401740"/>
            <a:ext cx="5760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m</a:t>
            </a:r>
            <a:endParaRPr lang="ru-RU" sz="10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936009"/>
            <a:ext cx="864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F</a:t>
            </a:r>
            <a:endParaRPr lang="ru-RU" sz="10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94654" y="2217348"/>
            <a:ext cx="864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s</a:t>
            </a:r>
            <a:endParaRPr lang="ru-RU" sz="10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60132" y="3164488"/>
            <a:ext cx="648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V</a:t>
            </a:r>
            <a:endParaRPr lang="ru-RU" sz="10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836712"/>
            <a:ext cx="864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t</a:t>
            </a:r>
            <a:endParaRPr lang="ru-RU" sz="10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13617" y="2810113"/>
            <a:ext cx="864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A</a:t>
            </a:r>
            <a:endParaRPr lang="ru-RU" sz="10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1960" y="450250"/>
            <a:ext cx="864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p</a:t>
            </a:r>
            <a:endParaRPr lang="ru-RU" sz="10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36296" y="2348880"/>
            <a:ext cx="12241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/>
              <a:t>g</a:t>
            </a:r>
            <a:endParaRPr lang="ru-RU" sz="10000" b="1" dirty="0"/>
          </a:p>
        </p:txBody>
      </p:sp>
    </p:spTree>
    <p:extLst>
      <p:ext uri="{BB962C8B-B14F-4D97-AF65-F5344CB8AC3E}">
        <p14:creationId xmlns:p14="http://schemas.microsoft.com/office/powerpoint/2010/main" val="119488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2483768" y="0"/>
            <a:ext cx="37016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к р</a:t>
            </a:r>
          </a:p>
        </p:txBody>
      </p: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323528" y="751149"/>
            <a:ext cx="83521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ru-RU" sz="2800" dirty="0"/>
              <a:t>1. Куб из цинка имеет массу 0,38 кг. В воде он весит 2,8 Н. Сплошной этот куб или имеет полость? Если есть, то каков её объём?</a:t>
            </a:r>
          </a:p>
          <a:p>
            <a:pPr algn="just" eaLnBrk="1" hangingPunct="1"/>
            <a:endParaRPr lang="en-US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144000" cy="3713251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85800" y="1069984"/>
            <a:ext cx="7772400" cy="3367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600" dirty="0"/>
              <a:t>2. Обозначение механической работы </a:t>
            </a:r>
            <a:r>
              <a:rPr lang="ru-RU" sz="2600" b="1" dirty="0"/>
              <a:t>А.</a:t>
            </a:r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r>
              <a:rPr lang="ru-RU" sz="2600" dirty="0">
                <a:sym typeface="Symbol" panose="05050102010706020507" pitchFamily="18" charset="2"/>
              </a:rPr>
              <a:t>3. Формула  </a:t>
            </a:r>
          </a:p>
          <a:p>
            <a:pPr marL="0" indent="0">
              <a:buNone/>
            </a:pPr>
            <a:endParaRPr lang="ru-RU" sz="2600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ru-RU" sz="2600" dirty="0">
                <a:sym typeface="Symbol" panose="05050102010706020507" pitchFamily="18" charset="2"/>
              </a:rPr>
              <a:t>4. Единицы измерения   А = </a:t>
            </a:r>
            <a:r>
              <a:rPr lang="en-US" sz="2600" dirty="0">
                <a:sym typeface="Symbol" panose="05050102010706020507" pitchFamily="18" charset="2"/>
              </a:rPr>
              <a:t>[</a:t>
            </a:r>
            <a:r>
              <a:rPr lang="ru-RU" sz="2600" dirty="0">
                <a:sym typeface="Symbol" panose="05050102010706020507" pitchFamily="18" charset="2"/>
              </a:rPr>
              <a:t>        </a:t>
            </a:r>
            <a:r>
              <a:rPr lang="en-US" sz="2600" dirty="0">
                <a:sym typeface="Symbol" panose="05050102010706020507" pitchFamily="18" charset="2"/>
              </a:rPr>
              <a:t>]</a:t>
            </a:r>
            <a:r>
              <a:rPr lang="ru-RU" sz="2600" dirty="0">
                <a:sym typeface="Symbol" panose="05050102010706020507" pitchFamily="18" charset="2"/>
              </a:rPr>
              <a:t>. </a:t>
            </a:r>
            <a:r>
              <a:rPr lang="en-US" sz="2600" dirty="0">
                <a:sym typeface="Symbol" panose="05050102010706020507" pitchFamily="18" charset="2"/>
              </a:rPr>
              <a:t> </a:t>
            </a:r>
            <a:endParaRPr lang="ru-RU" sz="26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ru-RU" sz="2800" dirty="0">
              <a:sym typeface="Symbol" panose="05050102010706020507" pitchFamily="18" charset="2"/>
            </a:endParaRP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15816" y="2384216"/>
            <a:ext cx="2736304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atin typeface="Calibri" pitchFamily="34" charset="0"/>
              </a:rPr>
              <a:t>A = F·s</a:t>
            </a:r>
            <a:endParaRPr lang="ru-RU" sz="4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42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85800" y="1069984"/>
            <a:ext cx="7772400" cy="41592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600" dirty="0"/>
              <a:t>2. Обозначение механической работы </a:t>
            </a:r>
            <a:r>
              <a:rPr lang="ru-RU" sz="2600" b="1" dirty="0"/>
              <a:t>А.</a:t>
            </a:r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r>
              <a:rPr lang="ru-RU" sz="2600" dirty="0">
                <a:sym typeface="Symbol" panose="05050102010706020507" pitchFamily="18" charset="2"/>
              </a:rPr>
              <a:t>3. Формула </a:t>
            </a:r>
          </a:p>
          <a:p>
            <a:pPr marL="0" indent="0">
              <a:buNone/>
            </a:pPr>
            <a:endParaRPr lang="ru-RU" sz="2600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ru-RU" sz="2600" dirty="0">
                <a:sym typeface="Symbol" panose="05050102010706020507" pitchFamily="18" charset="2"/>
              </a:rPr>
              <a:t>4. Единицы измерения А = </a:t>
            </a:r>
            <a:r>
              <a:rPr lang="en-US" sz="2600" dirty="0">
                <a:sym typeface="Symbol" panose="05050102010706020507" pitchFamily="18" charset="2"/>
              </a:rPr>
              <a:t>[</a:t>
            </a:r>
            <a:r>
              <a:rPr lang="ru-RU" sz="2600" dirty="0">
                <a:sym typeface="Symbol" panose="05050102010706020507" pitchFamily="18" charset="2"/>
              </a:rPr>
              <a:t>1Н*1м = 1Дж</a:t>
            </a:r>
            <a:r>
              <a:rPr lang="en-US" sz="2600" dirty="0">
                <a:sym typeface="Symbol" panose="05050102010706020507" pitchFamily="18" charset="2"/>
              </a:rPr>
              <a:t>]</a:t>
            </a:r>
            <a:r>
              <a:rPr lang="ru-RU" sz="2600" dirty="0">
                <a:sym typeface="Symbol" panose="05050102010706020507" pitchFamily="18" charset="2"/>
              </a:rPr>
              <a:t> </a:t>
            </a:r>
            <a:r>
              <a:rPr lang="en-US" sz="2600" dirty="0">
                <a:sym typeface="Symbol" panose="05050102010706020507" pitchFamily="18" charset="2"/>
              </a:rPr>
              <a:t> </a:t>
            </a:r>
            <a:r>
              <a:rPr lang="ru-RU" sz="2600" dirty="0">
                <a:sym typeface="Symbol" panose="05050102010706020507" pitchFamily="18" charset="2"/>
              </a:rPr>
              <a:t>(джоуль)</a:t>
            </a:r>
          </a:p>
          <a:p>
            <a:pPr marL="0" indent="0">
              <a:buNone/>
            </a:pPr>
            <a:r>
              <a:rPr lang="ru-RU" sz="2600" dirty="0">
                <a:sym typeface="Symbol" panose="05050102010706020507" pitchFamily="18" charset="2"/>
              </a:rPr>
              <a:t>в честь англ. физика Джеймса Джоуля.</a:t>
            </a:r>
          </a:p>
          <a:p>
            <a:pPr marL="0" indent="0" algn="just">
              <a:buNone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03848" y="2233258"/>
            <a:ext cx="2736304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atin typeface="Calibri" pitchFamily="34" charset="0"/>
              </a:rPr>
              <a:t>A = F·s</a:t>
            </a:r>
            <a:endParaRPr lang="ru-RU" sz="4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5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85800" y="1069984"/>
            <a:ext cx="7772400" cy="50590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800" dirty="0"/>
              <a:t>2. Обозначение механической работы </a:t>
            </a:r>
            <a:r>
              <a:rPr lang="ru-RU" sz="3000" b="1" dirty="0"/>
              <a:t>А.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>
                <a:sym typeface="Symbol" panose="05050102010706020507" pitchFamily="18" charset="2"/>
              </a:rPr>
              <a:t>3. Формула </a:t>
            </a:r>
          </a:p>
          <a:p>
            <a:pPr marL="0" indent="0">
              <a:buNone/>
            </a:pPr>
            <a:endParaRPr lang="ru-RU" sz="2800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ru-RU" sz="2800" dirty="0">
                <a:sym typeface="Symbol" panose="05050102010706020507" pitchFamily="18" charset="2"/>
              </a:rPr>
              <a:t>4. Единицы измерения А = </a:t>
            </a:r>
            <a:r>
              <a:rPr lang="en-US" sz="2800" dirty="0">
                <a:sym typeface="Symbol" panose="05050102010706020507" pitchFamily="18" charset="2"/>
              </a:rPr>
              <a:t>[</a:t>
            </a:r>
            <a:r>
              <a:rPr lang="ru-RU" sz="2800" dirty="0">
                <a:sym typeface="Symbol" panose="05050102010706020507" pitchFamily="18" charset="2"/>
              </a:rPr>
              <a:t>1Н*1м = 1Дж</a:t>
            </a:r>
            <a:r>
              <a:rPr lang="en-US" sz="2800" dirty="0">
                <a:sym typeface="Symbol" panose="05050102010706020507" pitchFamily="18" charset="2"/>
              </a:rPr>
              <a:t>]</a:t>
            </a:r>
            <a:r>
              <a:rPr lang="ru-RU" sz="2800" dirty="0">
                <a:sym typeface="Symbol" panose="05050102010706020507" pitchFamily="18" charset="2"/>
              </a:rPr>
              <a:t> </a:t>
            </a:r>
            <a:r>
              <a:rPr lang="en-US" sz="2800" dirty="0">
                <a:sym typeface="Symbol" panose="05050102010706020507" pitchFamily="18" charset="2"/>
              </a:rPr>
              <a:t> </a:t>
            </a:r>
            <a:r>
              <a:rPr lang="ru-RU" sz="2800" dirty="0">
                <a:sym typeface="Symbol" panose="05050102010706020507" pitchFamily="18" charset="2"/>
              </a:rPr>
              <a:t>(джоуль)</a:t>
            </a:r>
          </a:p>
          <a:p>
            <a:pPr marL="0" indent="0">
              <a:buNone/>
            </a:pPr>
            <a:r>
              <a:rPr lang="ru-RU" sz="2800" dirty="0">
                <a:sym typeface="Symbol" panose="05050102010706020507" pitchFamily="18" charset="2"/>
              </a:rPr>
              <a:t>в честь англ. физика Джеймса Джоуля.</a:t>
            </a:r>
          </a:p>
          <a:p>
            <a:pPr marL="0" indent="0" algn="just">
              <a:buNone/>
            </a:pPr>
            <a:r>
              <a:rPr lang="en-US" sz="2800" dirty="0">
                <a:sym typeface="Symbol" panose="05050102010706020507" pitchFamily="18" charset="2"/>
              </a:rPr>
              <a:t>5. </a:t>
            </a:r>
            <a:r>
              <a:rPr lang="ru-RU" sz="2800" dirty="0">
                <a:sym typeface="Symbol" panose="05050102010706020507" pitchFamily="18" charset="2"/>
              </a:rPr>
              <a:t>За единицу работы принимают работу, совершаемую силой в 1 ньютон, на пути по направлению действия силы, равном 1 метр. 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03848" y="2233258"/>
            <a:ext cx="2736304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atin typeface="Calibri" pitchFamily="34" charset="0"/>
              </a:rPr>
              <a:t>A = F·s</a:t>
            </a:r>
            <a:endParaRPr lang="ru-RU" sz="4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73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5144" y="1628800"/>
            <a:ext cx="7921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ym typeface="Symbol" panose="05050102010706020507" pitchFamily="18" charset="2"/>
              </a:rPr>
              <a:t>Выясните, может ли быть механическая работа отрицательна? </a:t>
            </a:r>
          </a:p>
          <a:p>
            <a:pPr algn="just"/>
            <a:r>
              <a:rPr lang="ru-RU" sz="2800" dirty="0">
                <a:sym typeface="Symbol" panose="05050102010706020507" pitchFamily="18" charset="2"/>
              </a:rPr>
              <a:t>(см. учебник </a:t>
            </a:r>
            <a:r>
              <a:rPr lang="ru-RU" sz="2800" dirty="0" err="1">
                <a:sym typeface="Symbol" panose="05050102010706020507" pitchFamily="18" charset="2"/>
              </a:rPr>
              <a:t>Пёрышкина</a:t>
            </a:r>
            <a:r>
              <a:rPr lang="ru-RU" sz="2800" dirty="0">
                <a:sym typeface="Symbol" panose="05050102010706020507" pitchFamily="18" charset="2"/>
              </a:rPr>
              <a:t> А. В. § 50 (стр. 174))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11193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работа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1209355"/>
            <a:ext cx="50605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ym typeface="Symbol" panose="05050102010706020507" pitchFamily="18" charset="2"/>
              </a:rPr>
              <a:t>1. Если направление силы и направление движения тела совпадают, то совершается </a:t>
            </a:r>
            <a:r>
              <a:rPr lang="ru-RU" sz="2800" b="1" dirty="0">
                <a:sym typeface="Symbol" panose="05050102010706020507" pitchFamily="18" charset="2"/>
              </a:rPr>
              <a:t>положительная</a:t>
            </a:r>
            <a:r>
              <a:rPr lang="ru-RU" sz="2800" dirty="0">
                <a:sym typeface="Symbol" panose="05050102010706020507" pitchFamily="18" charset="2"/>
              </a:rPr>
              <a:t> работа силы.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566" y="3180270"/>
            <a:ext cx="53525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ym typeface="Symbol" panose="05050102010706020507" pitchFamily="18" charset="2"/>
              </a:rPr>
              <a:t>2. Если направление силы и движения тела противоположны, то совершается </a:t>
            </a:r>
            <a:r>
              <a:rPr lang="ru-RU" sz="2800" b="1" dirty="0">
                <a:sym typeface="Symbol" panose="05050102010706020507" pitchFamily="18" charset="2"/>
              </a:rPr>
              <a:t>отрицательная</a:t>
            </a:r>
            <a:r>
              <a:rPr lang="ru-RU" sz="2800" dirty="0">
                <a:sym typeface="Symbol" panose="05050102010706020507" pitchFamily="18" charset="2"/>
              </a:rPr>
              <a:t> работа силы.</a:t>
            </a:r>
            <a:endParaRPr lang="ru-RU" sz="2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9721" y="1247949"/>
            <a:ext cx="273630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libri" pitchFamily="34" charset="0"/>
              </a:rPr>
              <a:t>A = F</a:t>
            </a:r>
            <a:r>
              <a:rPr lang="ru-RU" sz="3600" baseline="-25000" dirty="0">
                <a:latin typeface="Calibri" pitchFamily="34" charset="0"/>
              </a:rPr>
              <a:t>упр</a:t>
            </a:r>
            <a:r>
              <a:rPr lang="en-US" sz="3600" dirty="0">
                <a:latin typeface="Calibri" pitchFamily="34" charset="0"/>
              </a:rPr>
              <a:t>·s</a:t>
            </a:r>
            <a:endParaRPr lang="ru-RU" sz="3600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37528" y="3741432"/>
            <a:ext cx="273630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libri" pitchFamily="34" charset="0"/>
              </a:rPr>
              <a:t>A =</a:t>
            </a:r>
            <a:r>
              <a:rPr lang="ru-RU" sz="3600" dirty="0">
                <a:latin typeface="Calibri" pitchFamily="34" charset="0"/>
              </a:rPr>
              <a:t> -</a:t>
            </a:r>
            <a:r>
              <a:rPr lang="en-US" sz="3600" dirty="0">
                <a:latin typeface="Calibri" pitchFamily="34" charset="0"/>
              </a:rPr>
              <a:t> F</a:t>
            </a:r>
            <a:r>
              <a:rPr lang="ru-RU" sz="3600" baseline="-25000" dirty="0" err="1">
                <a:latin typeface="Calibri" pitchFamily="34" charset="0"/>
              </a:rPr>
              <a:t>тр</a:t>
            </a:r>
            <a:r>
              <a:rPr lang="en-US" sz="3600" dirty="0">
                <a:latin typeface="Calibri" pitchFamily="34" charset="0"/>
              </a:rPr>
              <a:t>·s</a:t>
            </a:r>
            <a:endParaRPr lang="ru-RU" sz="3600" dirty="0">
              <a:latin typeface="Calibri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762226" y="4518330"/>
            <a:ext cx="4403085" cy="1808015"/>
            <a:chOff x="4762226" y="4518330"/>
            <a:chExt cx="4403085" cy="180801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1822" y="4518330"/>
              <a:ext cx="3883489" cy="1808015"/>
            </a:xfrm>
            <a:prstGeom prst="rect">
              <a:avLst/>
            </a:prstGeom>
          </p:spPr>
        </p:pic>
        <p:cxnSp>
          <p:nvCxnSpPr>
            <p:cNvPr id="17" name="Прямая со стрелкой 16"/>
            <p:cNvCxnSpPr/>
            <p:nvPr/>
          </p:nvCxnSpPr>
          <p:spPr>
            <a:xfrm flipH="1" flipV="1">
              <a:off x="5112340" y="5661248"/>
              <a:ext cx="1185690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762226" y="4819917"/>
                  <a:ext cx="992579" cy="7825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ru-RU" sz="4000" b="1" i="1" baseline="-2500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тр</m:t>
                            </m:r>
                          </m:e>
                        </m:acc>
                      </m:oMath>
                    </m:oMathPara>
                  </a14:m>
                  <a:endParaRPr lang="ru-RU" sz="4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62226" y="4819917"/>
                  <a:ext cx="992579" cy="78258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56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5804" y="5539719"/>
              <a:ext cx="1121761" cy="3779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331650" y="5602504"/>
                  <a:ext cx="558165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ru-RU" sz="4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31650" y="5602504"/>
                  <a:ext cx="558165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Группа 32"/>
          <p:cNvGrpSpPr/>
          <p:nvPr/>
        </p:nvGrpSpPr>
        <p:grpSpPr>
          <a:xfrm>
            <a:off x="5258515" y="1876846"/>
            <a:ext cx="3988758" cy="1833193"/>
            <a:chOff x="5258516" y="1867329"/>
            <a:chExt cx="3988758" cy="183319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8516" y="1894279"/>
              <a:ext cx="3988758" cy="17507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852540" y="1867329"/>
                  <a:ext cx="1183336" cy="7825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ru-RU" sz="4000" b="1" i="1" baseline="-2500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упр</m:t>
                            </m:r>
                          </m:e>
                        </m:acc>
                      </m:oMath>
                    </m:oMathPara>
                  </a14:m>
                  <a:endParaRPr lang="ru-RU" sz="4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52540" y="1867329"/>
                  <a:ext cx="1183336" cy="7825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2344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Прямая со стрелкой 14"/>
            <p:cNvCxnSpPr/>
            <p:nvPr/>
          </p:nvCxnSpPr>
          <p:spPr>
            <a:xfrm>
              <a:off x="6583104" y="2840962"/>
              <a:ext cx="884769" cy="1197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5508104" y="3025237"/>
              <a:ext cx="936104" cy="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641613" y="2992636"/>
                  <a:ext cx="558165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ru-RU" sz="4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41613" y="2992636"/>
                  <a:ext cx="558165" cy="70788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218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95993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/>
              <a:t>Механическая работа</a:t>
            </a:r>
            <a:r>
              <a:rPr lang="en-US" sz="3600" dirty="0"/>
              <a:t> A = 0</a:t>
            </a:r>
            <a:r>
              <a:rPr lang="ru-RU" sz="3600" dirty="0"/>
              <a:t>:</a:t>
            </a:r>
          </a:p>
        </p:txBody>
      </p:sp>
      <p:sp>
        <p:nvSpPr>
          <p:cNvPr id="4" name="AutoShape 2" descr="&amp;Kcy;&amp;acy;&amp;rcy;&amp;tcy;&amp;icy;&amp;ncy;&amp;kcy;&amp;icy; &amp;pcy;&amp;ocy; &amp;zcy;&amp;acy;&amp;pcy;&amp;rcy;&amp;ocy;&amp;scy;&amp;ucy; &amp;dcy;&amp;acy;&amp;vcy;&amp;lcy;&amp;iecy;&amp;ncy;&amp;icy;&amp;iecy; &amp;bcy;&amp;rcy;&amp;ucy;&amp;scy;&amp;kcy;&amp;acy; &amp;ncy;&amp;acy;&amp;icy;&amp;mcy;&amp;iecy;&amp;ncy;&amp;softcy;&amp;shcy;&amp;ie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data:image/png;base64,iVBORw0KGgoAAAANSUhEUgAAAUsAAACCCAMAAAD4+RpkAAAAb1BMVEX////Nzc3ExMSjo6PU1NSFhYXk5OR6enrc3Nz4+PjJycmcnJxCQkJjY2OhoaHCwsJvb2/x8fE1NTVNTU2RkZE9PT1ZWVmpqamysrKvr6/d3d11dXUAAACJiYnr6+u5ublWVlZra2suLi4PDw8dHR0b1reqAAAFGUlEQVR4nO2dbXuaMBRAQUMAqRVmVgQUarf//xvXtHYTCJpwL5cV7/nIA5ge8GwPL9HzmMeiLA4tmmbuEX1bpGraKtNjPPeYvivbjrny9JNdjiJ77SwQ2/KJXY6hDDoL/FQIdjkGqbL2gk3g++xyDHG3lSL02eUo6pfOArEV7HIUplb67HIMxlayyzHEZ1Mr2eUIsnNnwWcr2aU78nfe5lB9qWSXjiRq12L1Y+Ozy3EkfmfBdsUuR5JsOgvY5WjYJR7sEg92iQe7xINd4sEu8WCXeLBLPNglHuwSD3aJB7vEg13iwS7xYJd4sEs82CUe7BIPdokHu8SDXeLBLvFgl3hQu5QrABuBPh5MiF1KtX4eTXH8iT0eVGhdxmF2f6VBivUT2kimgNRl/ArZulARn5dfyBSydREIwS4vSAXZXa6Ezy4vxBWklVolu7wAbeXHSzLsUiMryNbF6fMlGXbpYbSSXV6IK8ie1heV7NKDtvLrrGSXHrSV+enfSzIP7xLWyr9fcHYJbmXyT+XDu+zNPeFEfnVWPrzLMoRsfdVKdonXyod3GadorRx0WUsa7o93UpeYrRxyGQUhAcH+eP/KzJQuUVs54DICRcSaWL3N6rIE/ZnPvbPS5LIOaW6V7v39nC5hrXzuttLost4CPsKe7CkSc7qEtdILmr7KnksBiog1str4c7qEtdJTueG09KO31kqCppV1uPPndAlrpRcaVYq0NViyVmoj87mEtdI7N2aVq+uV6Frpz+myN6eZG6Gplb4ftIZK2Mo5XUbdOc3cMLdSBLvrlYQCfYYtH62c0SVJK2GHy5r9l415XGbTtLKt8liX0fTIfeTP6RLWytiqld4PFRBw+n3lYgaXFK18dwn6EGuq3Zwuga2sCqPKc3dyLyKX6ZwuKVqpeQCXsP8+W7ZSs3yX07Qy3PVXXbxLolZqlu4yAz2dMdhKk8qlu5RUrdQs26WAtfI00MqVefVFuwS2MnVopWbJLmtYK7c7g8mhVmoW7LIGvWwy2MpBlQt2GR3z9XhyZf6CD7VSs1yXar3ajWZVvBhVbm+9R7pgl6DXZ2uTS5He3Ce7NGN0eaOVGnZpxuDyZis17NJM3+XtVmrYpZm+y9ut1LBLMz2Xd1qpYZdmOi5FaL6c0YJdmmm7vN9KDbs003Z5v5Wab+jS8vd0EV1atFJD7lLkFhfCbrh8397uI9FcisqilRpyl4fA4rQadimKk+VlIiyXdq3UULvcdX9gz8igS9FYX5PEcmnXSg2tS3Gwu6Y45FIU9pd3kVxatlJD6lLkJ7vVB1xab69BcSkqe5W0Lq1aqTG7tG+lBsOleIkctqF0addKjdGlQys1GC5TF5WELkVhf//F5FIUbs+CI7h0aKWGzKVT6wwuxdrxWXCwS6dWashcWrdS03e5cWqlBuqydGqlhupZ1tzpBmvvN2DPjl9wD+zytXJV6b1tINO7Wk8Du3d7ridRne2f3B8bUAlkxIej+6FoAPeQXXAbVQTcXiNgA3ZsJcMwDMMwDMMwSwQyL7ktsawn23cmJcWfYMEqIXiHP0uqaqofdKlVVanpjpQLjSKYWmKlDJeMkJDl+/6fp9m3K6XDpd2xxO9fQn+6YxYTTSV0l4jApaYpptpz9us/UUnlshlxtc2SJFAWU3FSQOMyn+ys1OymO1BOkLg8HCbd/f/isgFNUG7HJqhlMdG/PbGUPlHy71KFzveWnJF6UlzLB/ZciaqQZsIwhpmPPw7vcq+P0UY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5382" y="882238"/>
            <a:ext cx="5060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ym typeface="Symbol" panose="05050102010706020507" pitchFamily="18" charset="2"/>
              </a:rPr>
              <a:t>1. Если сила действует, а тело покоится.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5575" y="2296233"/>
            <a:ext cx="5422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ym typeface="Symbol" panose="05050102010706020507" pitchFamily="18" charset="2"/>
              </a:rPr>
              <a:t>2. Если тело движется, а силы, действующей на тело, нет (движение по инерции)</a:t>
            </a:r>
            <a:r>
              <a:rPr lang="en-US" sz="2400" b="1" dirty="0">
                <a:sym typeface="Symbol" panose="05050102010706020507" pitchFamily="18" charset="2"/>
              </a:rPr>
              <a:t> </a:t>
            </a:r>
            <a:r>
              <a:rPr lang="ru-RU" sz="2400" b="1" dirty="0">
                <a:sym typeface="Symbol" panose="05050102010706020507" pitchFamily="18" charset="2"/>
              </a:rPr>
              <a:t>или все силы, действующие на тело, скомпенсированы (равнодействующая сил равна нулю).</a:t>
            </a:r>
            <a:endParaRPr lang="ru-RU" sz="24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96441" y="952894"/>
            <a:ext cx="3473930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s=0, A = F</a:t>
            </a:r>
            <a:r>
              <a:rPr lang="ru-RU" sz="2800" baseline="-25000" dirty="0">
                <a:latin typeface="Calibri" pitchFamily="34" charset="0"/>
              </a:rPr>
              <a:t>упр</a:t>
            </a:r>
            <a:r>
              <a:rPr lang="en-US" sz="2800" dirty="0">
                <a:latin typeface="Calibri" pitchFamily="34" charset="0"/>
              </a:rPr>
              <a:t>·</a:t>
            </a:r>
            <a:r>
              <a:rPr lang="ru-RU" sz="2800" dirty="0">
                <a:latin typeface="Calibri" pitchFamily="34" charset="0"/>
              </a:rPr>
              <a:t> 0 =0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65254" y="2679736"/>
            <a:ext cx="2736304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F=0, A =</a:t>
            </a:r>
            <a:r>
              <a:rPr lang="ru-RU" sz="2800" dirty="0">
                <a:latin typeface="Calibri" pitchFamily="34" charset="0"/>
              </a:rPr>
              <a:t> 0</a:t>
            </a:r>
            <a:r>
              <a:rPr lang="en-US" sz="2800" dirty="0">
                <a:latin typeface="Calibri" pitchFamily="34" charset="0"/>
              </a:rPr>
              <a:t>·s</a:t>
            </a:r>
            <a:r>
              <a:rPr lang="ru-RU" sz="2800" dirty="0">
                <a:latin typeface="Calibri" pitchFamily="34" charset="0"/>
              </a:rPr>
              <a:t>=0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422981" y="1408241"/>
            <a:ext cx="3129908" cy="1125113"/>
            <a:chOff x="5422981" y="1408241"/>
            <a:chExt cx="3129908" cy="112511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t="13627" r="21532" b="20566"/>
            <a:stretch/>
          </p:blipFill>
          <p:spPr>
            <a:xfrm>
              <a:off x="5422981" y="1600487"/>
              <a:ext cx="3129908" cy="9328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988010" y="1408241"/>
                  <a:ext cx="986167" cy="644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ru-RU" sz="3200" b="1" i="1" baseline="-2500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упр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88010" y="1408241"/>
                  <a:ext cx="986167" cy="64466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Прямая со стрелкой 14"/>
            <p:cNvCxnSpPr/>
            <p:nvPr/>
          </p:nvCxnSpPr>
          <p:spPr>
            <a:xfrm>
              <a:off x="6718918" y="2180949"/>
              <a:ext cx="884769" cy="1197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6627565" y="3319855"/>
            <a:ext cx="2404191" cy="1698642"/>
            <a:chOff x="6627565" y="3319855"/>
            <a:chExt cx="2404191" cy="169864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t="4546" r="13851" b="15374"/>
            <a:stretch/>
          </p:blipFill>
          <p:spPr>
            <a:xfrm>
              <a:off x="6627565" y="3319855"/>
              <a:ext cx="2404191" cy="163888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776203">
              <a:off x="6884989" y="4353913"/>
              <a:ext cx="1552307" cy="356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570073" y="4433722"/>
                  <a:ext cx="484427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70073" y="4433722"/>
                  <a:ext cx="484427" cy="5847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Группа 34"/>
          <p:cNvGrpSpPr/>
          <p:nvPr/>
        </p:nvGrpSpPr>
        <p:grpSpPr>
          <a:xfrm>
            <a:off x="2583695" y="4133050"/>
            <a:ext cx="4353823" cy="1451892"/>
            <a:chOff x="2583695" y="4133050"/>
            <a:chExt cx="4353823" cy="14518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/>
            <a:srcRect t="20449" b="19810"/>
            <a:stretch/>
          </p:blipFill>
          <p:spPr>
            <a:xfrm>
              <a:off x="3054029" y="4345100"/>
              <a:ext cx="3883489" cy="994765"/>
            </a:xfrm>
            <a:prstGeom prst="rect">
              <a:avLst/>
            </a:prstGeom>
          </p:spPr>
        </p:pic>
        <p:cxnSp>
          <p:nvCxnSpPr>
            <p:cNvPr id="17" name="Прямая со стрелкой 16"/>
            <p:cNvCxnSpPr/>
            <p:nvPr/>
          </p:nvCxnSpPr>
          <p:spPr>
            <a:xfrm flipH="1" flipV="1">
              <a:off x="2755638" y="5089333"/>
              <a:ext cx="1185690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583695" y="4371491"/>
                  <a:ext cx="832279" cy="644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ru-RU" sz="3200" b="1" i="1" baseline="-2500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тр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83695" y="4371491"/>
                  <a:ext cx="832279" cy="64466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Прямая со стрелкой 20"/>
            <p:cNvCxnSpPr/>
            <p:nvPr/>
          </p:nvCxnSpPr>
          <p:spPr>
            <a:xfrm>
              <a:off x="4321703" y="4968004"/>
              <a:ext cx="884769" cy="1197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777920" y="4133050"/>
                  <a:ext cx="986167" cy="644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ru-RU" sz="3200" b="1" i="1" baseline="-2500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упр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77920" y="4133050"/>
                  <a:ext cx="986167" cy="64466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14195" y="5000167"/>
                  <a:ext cx="591829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14195" y="5000167"/>
                  <a:ext cx="591829" cy="58477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3270" y="4933247"/>
              <a:ext cx="1552307" cy="356098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307975" y="5381215"/>
            <a:ext cx="8836025" cy="1416447"/>
            <a:chOff x="248386" y="5349249"/>
            <a:chExt cx="8836025" cy="141644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48386" y="5349249"/>
              <a:ext cx="57652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400" b="1" dirty="0">
                  <a:sym typeface="Symbol" panose="05050102010706020507" pitchFamily="18" charset="2"/>
                </a:rPr>
                <a:t>3. Направление действия силы и направление движения тела взаимно перпендикулярны.</a:t>
              </a:r>
              <a:endParaRPr lang="ru-RU" sz="2400" b="1" dirty="0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2"/>
            <a:srcRect t="13628" r="21532" b="-12794"/>
            <a:stretch/>
          </p:blipFill>
          <p:spPr>
            <a:xfrm>
              <a:off x="5954503" y="5349887"/>
              <a:ext cx="3129908" cy="14057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5432" y="5977469"/>
              <a:ext cx="1552307" cy="356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399902" y="6009632"/>
                  <a:ext cx="591829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99902" y="6009632"/>
                  <a:ext cx="591829" cy="58477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Прямая со стрелкой 32"/>
            <p:cNvCxnSpPr/>
            <p:nvPr/>
          </p:nvCxnSpPr>
          <p:spPr>
            <a:xfrm flipH="1">
              <a:off x="6673603" y="5949414"/>
              <a:ext cx="24771" cy="61795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669830" y="6121032"/>
                  <a:ext cx="1021433" cy="644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ru-RU" sz="3200" b="1" i="1" baseline="-2500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тяж</m:t>
                            </m:r>
                          </m:e>
                        </m:acc>
                      </m:oMath>
                    </m:oMathPara>
                  </a14:m>
                  <a:endParaRPr lang="ru-RU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69830" y="6121032"/>
                  <a:ext cx="1021433" cy="64466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619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Попробуйте снова!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688" y="1700808"/>
            <a:ext cx="7702624" cy="288796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Вычислите работу, которую совершает сила трения, приложенная </a:t>
            </a:r>
            <a:r>
              <a:rPr lang="ru-RU"/>
              <a:t>к бруску, если его </a:t>
            </a:r>
            <a:r>
              <a:rPr lang="ru-RU" dirty="0"/>
              <a:t>равномерно перемещают на расстояние 20 см по горизонтальной направляющей.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71" y="4221088"/>
            <a:ext cx="770601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84976" cy="1296144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Работаем в парах</a:t>
            </a:r>
            <a:br>
              <a:rPr lang="ru-RU" i="1" dirty="0"/>
            </a:br>
            <a:r>
              <a:rPr lang="ru-RU" sz="3100" i="1" dirty="0"/>
              <a:t>Ученики, сидящие на 1 варианте, диктуют решение задачи, а ученики со 2 варианта записывают его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29562" y="2924944"/>
            <a:ext cx="7884876" cy="223224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Какая работа силы тяги (двигателя) совершается при равномерном подъёме лифта массой 400 кг на высоту 20 м?</a:t>
            </a:r>
          </a:p>
        </p:txBody>
      </p:sp>
    </p:spTree>
    <p:extLst>
      <p:ext uri="{BB962C8B-B14F-4D97-AF65-F5344CB8AC3E}">
        <p14:creationId xmlns:p14="http://schemas.microsoft.com/office/powerpoint/2010/main" val="3477681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Сверим по эталону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1520" y="1556792"/>
            <a:ext cx="194636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Дано: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m =</a:t>
            </a:r>
            <a:r>
              <a:rPr lang="ru-RU" altLang="ru-RU" sz="2800" b="1" dirty="0">
                <a:latin typeface="Times New Roman" panose="02020603050405020304" pitchFamily="18" charset="0"/>
              </a:rPr>
              <a:t> 400 кг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g =</a:t>
            </a:r>
            <a:r>
              <a:rPr lang="ru-RU" altLang="ru-RU" sz="2800" b="1" dirty="0">
                <a:latin typeface="Times New Roman" panose="02020603050405020304" pitchFamily="18" charset="0"/>
              </a:rPr>
              <a:t> 10 Н/кг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h</a:t>
            </a:r>
            <a:r>
              <a:rPr lang="ru-RU" altLang="ru-RU" sz="2800" b="1" dirty="0">
                <a:latin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</a:rPr>
              <a:t>S =</a:t>
            </a: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en-US" altLang="ru-RU" sz="2800" b="1" dirty="0">
                <a:latin typeface="Times New Roman" panose="02020603050405020304" pitchFamily="18" charset="0"/>
              </a:rPr>
              <a:t>20</a:t>
            </a:r>
            <a:r>
              <a:rPr lang="ru-RU" altLang="ru-RU" sz="2800" b="1" dirty="0">
                <a:latin typeface="Times New Roman" panose="02020603050405020304" pitchFamily="18" charset="0"/>
              </a:rPr>
              <a:t> м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A -</a:t>
            </a:r>
            <a:r>
              <a:rPr lang="ru-RU" altLang="ru-RU" sz="2800" b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</a:rPr>
              <a:t>?</a:t>
            </a:r>
            <a:endParaRPr lang="el-GR" altLang="ru-RU" sz="2800" b="1" dirty="0"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289705" y="1772816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72203" y="3573016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228510" y="1556792"/>
            <a:ext cx="2843086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Решение: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F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m∙g (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равном.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движение, 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R=0)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F ∙ S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m∙g ∙ 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 baseline="-25000" dirty="0">
              <a:latin typeface="Times New Roman" panose="02020603050405020304" pitchFamily="18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6145975" y="1516796"/>
            <a:ext cx="29980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Вычисление: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А = 400кг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∙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10м/с</a:t>
            </a:r>
            <a:r>
              <a:rPr lang="ru-RU" altLang="ru-RU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∙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20м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80 000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кДж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ru-RU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Ответ: А=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кДж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ru-RU" altLang="ru-RU" sz="2800" b="1" dirty="0">
              <a:latin typeface="Times New Roman" panose="02020603050405020304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071596" y="1772816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3717032"/>
            <a:ext cx="600725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stCxn id="3" idx="0"/>
          </p:cNvCxnSpPr>
          <p:nvPr/>
        </p:nvCxnSpPr>
        <p:spPr>
          <a:xfrm flipH="1" flipV="1">
            <a:off x="2915816" y="2852936"/>
            <a:ext cx="12331" cy="86409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928146" y="4293096"/>
            <a:ext cx="35459" cy="85923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2908488" y="5000470"/>
                <a:ext cx="93487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𝒎𝒈</m:t>
                          </m:r>
                        </m:e>
                      </m:acc>
                    </m:oMath>
                  </m:oMathPara>
                </a14:m>
                <a:endParaRPr lang="ru-RU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8488" y="5000470"/>
                <a:ext cx="934871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2537795" y="2501473"/>
                <a:ext cx="540533" cy="644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7795" y="2501473"/>
                <a:ext cx="540533" cy="6446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/>
          <p:cNvCxnSpPr/>
          <p:nvPr/>
        </p:nvCxnSpPr>
        <p:spPr>
          <a:xfrm flipV="1">
            <a:off x="2537795" y="2132856"/>
            <a:ext cx="0" cy="273630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2279102" y="1495994"/>
                <a:ext cx="591829" cy="647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ru-RU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102" y="1495994"/>
                <a:ext cx="591829" cy="6478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2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4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2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29562" y="2564904"/>
            <a:ext cx="7884876" cy="223224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При помощи подъёмного крана подняли</a:t>
            </a:r>
            <a:r>
              <a:rPr lang="en-US" dirty="0"/>
              <a:t> </a:t>
            </a:r>
            <a:r>
              <a:rPr lang="ru-RU" dirty="0"/>
              <a:t>равномерно груз массой </a:t>
            </a:r>
            <a:r>
              <a:rPr lang="en-US" dirty="0"/>
              <a:t>30</a:t>
            </a:r>
            <a:r>
              <a:rPr lang="ru-RU" dirty="0"/>
              <a:t>00 кг на высоту 12 м. Какая работа при этом совершается краном?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9024" y="620688"/>
            <a:ext cx="878497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i="1" dirty="0"/>
              <a:t>Работаем в парах</a:t>
            </a:r>
            <a:br>
              <a:rPr lang="ru-RU" i="1" dirty="0"/>
            </a:br>
            <a:r>
              <a:rPr lang="ru-RU" sz="3100" i="1" dirty="0"/>
              <a:t>Ученики, сидящие на 2 варианте, диктуют решение задачи, а ученики со 1 варианта записывают его</a:t>
            </a:r>
          </a:p>
        </p:txBody>
      </p:sp>
    </p:spTree>
    <p:extLst>
      <p:ext uri="{BB962C8B-B14F-4D97-AF65-F5344CB8AC3E}">
        <p14:creationId xmlns:p14="http://schemas.microsoft.com/office/powerpoint/2010/main" val="379443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2483768" y="0"/>
            <a:ext cx="37016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к р</a:t>
            </a:r>
          </a:p>
        </p:txBody>
      </p: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323528" y="751149"/>
            <a:ext cx="83521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800" dirty="0"/>
              <a:t>2. Корабль потерпел кораблекрушение в море. Выдержит ли пробковая дверь человека массой 60 кг? Объём двери 70 дм</a:t>
            </a:r>
            <a:r>
              <a:rPr lang="ru-RU" sz="2800" baseline="30000" dirty="0"/>
              <a:t>3</a:t>
            </a:r>
            <a:r>
              <a:rPr lang="ru-RU" sz="2800" dirty="0"/>
              <a:t>, а её масса 9 кг.</a:t>
            </a:r>
          </a:p>
          <a:p>
            <a:pPr algn="just" eaLnBrk="1" hangingPunct="1"/>
            <a:r>
              <a:rPr lang="ru-RU" sz="2800" dirty="0"/>
              <a:t> </a:t>
            </a:r>
            <a:endParaRPr lang="en-US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8702"/>
      </p:ext>
    </p:extLst>
  </p:cSld>
  <p:clrMapOvr>
    <a:masterClrMapping/>
  </p:clrMapOvr>
  <p:transition spd="med">
    <p:pull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Сверим по эталону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1520" y="1556792"/>
            <a:ext cx="204735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Дано: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m =</a:t>
            </a: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en-US" altLang="ru-RU" sz="2800" b="1" dirty="0">
                <a:latin typeface="Times New Roman" panose="02020603050405020304" pitchFamily="18" charset="0"/>
              </a:rPr>
              <a:t>30</a:t>
            </a:r>
            <a:r>
              <a:rPr lang="ru-RU" altLang="ru-RU" sz="2800" b="1" dirty="0">
                <a:latin typeface="Times New Roman" panose="02020603050405020304" pitchFamily="18" charset="0"/>
              </a:rPr>
              <a:t>00 кг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g =</a:t>
            </a:r>
            <a:r>
              <a:rPr lang="ru-RU" altLang="ru-RU" sz="2800" b="1" dirty="0">
                <a:latin typeface="Times New Roman" panose="02020603050405020304" pitchFamily="18" charset="0"/>
              </a:rPr>
              <a:t> 10 Н/кг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h</a:t>
            </a:r>
            <a:r>
              <a:rPr lang="ru-RU" altLang="ru-RU" sz="2800" b="1" dirty="0">
                <a:latin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</a:rPr>
              <a:t>S =</a:t>
            </a: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  <a:r>
              <a:rPr lang="en-US" altLang="ru-RU" sz="2800" b="1" dirty="0">
                <a:latin typeface="Times New Roman" panose="02020603050405020304" pitchFamily="18" charset="0"/>
              </a:rPr>
              <a:t>12</a:t>
            </a:r>
            <a:r>
              <a:rPr lang="ru-RU" altLang="ru-RU" sz="2800" b="1" dirty="0">
                <a:latin typeface="Times New Roman" panose="02020603050405020304" pitchFamily="18" charset="0"/>
              </a:rPr>
              <a:t> м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A -</a:t>
            </a:r>
            <a:r>
              <a:rPr lang="ru-RU" altLang="ru-RU" sz="2800" b="1" dirty="0">
                <a:latin typeface="Monotype Corsiva" panose="03010101010201010101" pitchFamily="66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</a:rPr>
              <a:t>?</a:t>
            </a:r>
            <a:endParaRPr lang="el-GR" altLang="ru-RU" sz="2800" b="1" dirty="0"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 dirty="0">
              <a:latin typeface="Arial" panose="020B0604020202020204" pitchFamily="34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289705" y="1772816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72203" y="3573016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228510" y="1556792"/>
            <a:ext cx="2843086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Решение: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Times New Roman" panose="02020603050405020304" pitchFamily="18" charset="0"/>
              </a:rPr>
              <a:t>F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m∙g (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равном.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движение, 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R=0)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F ∙ S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m∙g ∙ 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 baseline="-25000" dirty="0">
              <a:latin typeface="Times New Roman" panose="02020603050405020304" pitchFamily="18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5940151" y="1516796"/>
            <a:ext cx="320384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Вычисление: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А = </a:t>
            </a:r>
            <a:r>
              <a:rPr lang="en-US" altLang="ru-RU" sz="2800" b="1" dirty="0">
                <a:latin typeface="Times New Roman" panose="02020603050405020304" pitchFamily="18" charset="0"/>
              </a:rPr>
              <a:t>30</a:t>
            </a:r>
            <a:r>
              <a:rPr lang="ru-RU" altLang="ru-RU" sz="2800" b="1" dirty="0">
                <a:latin typeface="Times New Roman" panose="02020603050405020304" pitchFamily="18" charset="0"/>
              </a:rPr>
              <a:t>00кг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∙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10м/с</a:t>
            </a:r>
            <a:r>
              <a:rPr lang="ru-RU" altLang="ru-RU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∙ 1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2м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0 000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кДж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ru-RU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2800" b="1" dirty="0" err="1">
                <a:latin typeface="Times New Roman" panose="02020603050405020304" pitchFamily="18" charset="0"/>
              </a:rPr>
              <a:t>Ответ:А</a:t>
            </a:r>
            <a:r>
              <a:rPr lang="ru-RU" altLang="ru-RU" sz="2800" b="1" dirty="0">
                <a:latin typeface="Times New Roman" panose="02020603050405020304" pitchFamily="18" charset="0"/>
              </a:rPr>
              <a:t>=</a:t>
            </a:r>
            <a:r>
              <a:rPr lang="en-US" altLang="ru-RU" sz="2800" b="1" dirty="0">
                <a:latin typeface="Times New Roman" panose="02020603050405020304" pitchFamily="18" charset="0"/>
              </a:rPr>
              <a:t>36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кДж</a:t>
            </a:r>
            <a:endParaRPr lang="en-US" altLang="ru-RU" sz="28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ru-RU" altLang="ru-RU" sz="2800" b="1" dirty="0">
              <a:latin typeface="Times New Roman" panose="02020603050405020304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940152" y="1652419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3717032"/>
            <a:ext cx="600725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stCxn id="3" idx="0"/>
          </p:cNvCxnSpPr>
          <p:nvPr/>
        </p:nvCxnSpPr>
        <p:spPr>
          <a:xfrm flipH="1" flipV="1">
            <a:off x="2915816" y="2852936"/>
            <a:ext cx="12331" cy="86409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928146" y="4293096"/>
            <a:ext cx="35459" cy="85923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2908488" y="5000470"/>
                <a:ext cx="93487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𝒎𝒈</m:t>
                          </m:r>
                        </m:e>
                      </m:acc>
                    </m:oMath>
                  </m:oMathPara>
                </a14:m>
                <a:endParaRPr lang="ru-RU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8488" y="5000470"/>
                <a:ext cx="934871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2537795" y="2501473"/>
                <a:ext cx="540533" cy="644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ru-RU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7795" y="2501473"/>
                <a:ext cx="540533" cy="6446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/>
          <p:cNvCxnSpPr/>
          <p:nvPr/>
        </p:nvCxnSpPr>
        <p:spPr>
          <a:xfrm flipV="1">
            <a:off x="2537795" y="2132856"/>
            <a:ext cx="0" cy="273630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2279102" y="1495994"/>
                <a:ext cx="591829" cy="647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ru-RU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102" y="1495994"/>
                <a:ext cx="591829" cy="6478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3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8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8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747" y="764704"/>
            <a:ext cx="8229600" cy="1143000"/>
          </a:xfrm>
        </p:spPr>
        <p:txBody>
          <a:bodyPr/>
          <a:lstStyle/>
          <a:p>
            <a:r>
              <a:rPr lang="ru-RU" i="1" dirty="0"/>
              <a:t>Работаем самостоятельно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2132856"/>
            <a:ext cx="8208911" cy="223224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Вычислите работу, совершаемую при подъёме гранитной плиты объёмом 0,5 м</a:t>
            </a:r>
            <a:r>
              <a:rPr lang="ru-RU" baseline="30000" dirty="0"/>
              <a:t>3</a:t>
            </a:r>
            <a:r>
              <a:rPr lang="ru-RU" dirty="0"/>
              <a:t> на высоту 20 м. Плотность гранита 2500 кг/м</a:t>
            </a:r>
            <a:r>
              <a:rPr lang="ru-RU" baseline="30000" dirty="0"/>
              <a:t>3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999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143000"/>
          </a:xfrm>
        </p:spPr>
        <p:txBody>
          <a:bodyPr/>
          <a:lstStyle/>
          <a:p>
            <a:r>
              <a:rPr lang="ru-RU" i="1" dirty="0"/>
              <a:t>Сверим по эталону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793"/>
          <a:stretch/>
        </p:blipFill>
        <p:spPr>
          <a:xfrm>
            <a:off x="827584" y="883134"/>
            <a:ext cx="8064896" cy="59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7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24744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 каком условии совершается механическая работа человека над камнем?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64904"/>
            <a:ext cx="7056784" cy="429309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4807" y="188640"/>
            <a:ext cx="8851686" cy="67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Повторим!</a:t>
            </a:r>
          </a:p>
        </p:txBody>
      </p:sp>
    </p:spTree>
    <p:extLst>
      <p:ext uri="{BB962C8B-B14F-4D97-AF65-F5344CB8AC3E}">
        <p14:creationId xmlns:p14="http://schemas.microsoft.com/office/powerpoint/2010/main" val="676192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3" y="1052736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 каком условии не совершается механическая работа спортсмена над штангой?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91900"/>
            <a:ext cx="6759725" cy="401875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4807" y="188640"/>
            <a:ext cx="885168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Повторим!</a:t>
            </a:r>
          </a:p>
        </p:txBody>
      </p:sp>
    </p:spTree>
    <p:extLst>
      <p:ext uri="{BB962C8B-B14F-4D97-AF65-F5344CB8AC3E}">
        <p14:creationId xmlns:p14="http://schemas.microsoft.com/office/powerpoint/2010/main" val="1445800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Сегодня на уроке …</a:t>
            </a:r>
          </a:p>
        </p:txBody>
      </p:sp>
      <p:sp>
        <p:nvSpPr>
          <p:cNvPr id="3" name="Объект 11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1. я узнал…</a:t>
            </a:r>
          </a:p>
          <a:p>
            <a:pPr marL="0" indent="0">
              <a:buNone/>
            </a:pPr>
            <a:r>
              <a:rPr lang="ru-RU" dirty="0"/>
              <a:t>2. у меня осталось затруднение в…</a:t>
            </a:r>
          </a:p>
          <a:p>
            <a:pPr marL="0" indent="0">
              <a:buNone/>
            </a:pPr>
            <a:r>
              <a:rPr lang="ru-RU" dirty="0"/>
              <a:t>3.  мне было …</a:t>
            </a:r>
          </a:p>
          <a:p>
            <a:pPr marL="0" indent="0">
              <a:buNone/>
            </a:pPr>
            <a:r>
              <a:rPr lang="ru-RU" dirty="0"/>
              <a:t>  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52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113" y="457200"/>
            <a:ext cx="6161087" cy="1143000"/>
          </a:xfrm>
        </p:spPr>
        <p:txBody>
          <a:bodyPr/>
          <a:lstStyle/>
          <a:p>
            <a:r>
              <a:rPr lang="ru-RU" b="1" i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Домашнее задание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ym typeface="Symbol" panose="05050102010706020507" pitchFamily="18" charset="2"/>
              </a:rPr>
              <a:t>Параграф 50 прочитать, уметь отвечать на вопросы после него. </a:t>
            </a:r>
          </a:p>
          <a:p>
            <a:r>
              <a:rPr lang="ru-RU" dirty="0">
                <a:sym typeface="Symbol" panose="05050102010706020507" pitchFamily="18" charset="2"/>
              </a:rPr>
              <a:t>Выучить записи в тетради.</a:t>
            </a:r>
          </a:p>
          <a:p>
            <a:r>
              <a:rPr lang="ru-RU" dirty="0">
                <a:sym typeface="Symbol" panose="05050102010706020507" pitchFamily="18" charset="2"/>
              </a:rPr>
              <a:t>Упр. 32 и задание после параграфа.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613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862517"/>
            <a:ext cx="6984775" cy="4582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201" t="24504" r="9051" b="28754"/>
          <a:stretch/>
        </p:blipFill>
        <p:spPr>
          <a:xfrm>
            <a:off x="2591779" y="3429000"/>
            <a:ext cx="4320480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7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179512" y="-92333"/>
            <a:ext cx="885698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800" dirty="0"/>
              <a:t> </a:t>
            </a:r>
            <a:r>
              <a:rPr lang="ru-RU" sz="2400" dirty="0"/>
              <a:t>3. Мальчик может поднимать в воздухе груз массой 20 кг. Какой массы камень он сможет поднять под водой, применяя такие же усилия? Плотность камня 2500 кг/м</a:t>
            </a:r>
            <a:r>
              <a:rPr lang="ru-RU" sz="2400" baseline="30000" dirty="0"/>
              <a:t>3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/>
              <a:t> 4. Каким весом радиоаппаратуру может поднять в воздух радиозонд объёмом 13 м</a:t>
            </a:r>
            <a:r>
              <a:rPr lang="ru-RU" sz="2400" baseline="30000" dirty="0"/>
              <a:t>3</a:t>
            </a:r>
            <a:r>
              <a:rPr lang="ru-RU" sz="2400" dirty="0"/>
              <a:t>, наполненный водородом, если оболочка имеет массу 500 г?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" y="2339225"/>
            <a:ext cx="9144000" cy="45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3500"/>
      </p:ext>
    </p:extLst>
  </p:cSld>
  <p:clrMapOvr>
    <a:masterClrMapping/>
  </p:clrMapOvr>
  <p:transition spd="med"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2483768" y="0"/>
            <a:ext cx="3381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к р</a:t>
            </a:r>
          </a:p>
        </p:txBody>
      </p: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0" y="707886"/>
            <a:ext cx="9091356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Каков должен быть объём полости стальной подводной лодки при наружном объёме 8470 м</a:t>
            </a: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чтобы она могла плавать под водой.</a:t>
            </a:r>
          </a:p>
          <a:p>
            <a:pPr algn="just"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2. Какое наименьшее число брёвен длиной 12 м и площадью сечения 350 см</a:t>
            </a: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надо взять для плота, на котором можно переправить через реку груз массой 5 т? Плотность дерева 600 кг/м</a:t>
            </a: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" y="3726517"/>
            <a:ext cx="9144000" cy="3122676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2483768" y="0"/>
            <a:ext cx="33810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к р</a:t>
            </a:r>
          </a:p>
        </p:txBody>
      </p: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158514" y="586421"/>
            <a:ext cx="898548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Водолаз способен развивать силу 780 Н. Сможет ли он поднять в воде затонувшую статую из гранита, вес в воздухе которой 890 Н?</a:t>
            </a: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Каков объём воздушного шара, заполненного светильным газом (ρ </a:t>
            </a:r>
            <a:r>
              <a:rPr lang="ru-RU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св.г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= 0,4 кг/м</a:t>
            </a: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), если его подъёмная сила 9,6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кН.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Масса оболочки и корзины 420 кг.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7"/>
            <a:ext cx="9144000" cy="37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46496"/>
      </p:ext>
    </p:extLst>
  </p:cSld>
  <p:clrMapOvr>
    <a:masterClrMapping/>
  </p:clrMapOvr>
  <p:transition spd="med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143508" y="1292097"/>
            <a:ext cx="88569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800" dirty="0"/>
              <a:t>5. Какова плотность материала тела, вес которого в ртути в четыре раза меньше, чем в воздухе?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411760" y="188640"/>
            <a:ext cx="37016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к 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" y="2852936"/>
            <a:ext cx="9144000" cy="33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4112"/>
      </p:ext>
    </p:extLst>
  </p:cSld>
  <p:clrMapOvr>
    <a:masterClrMapping/>
  </p:clrMapOvr>
  <p:transition spd="med"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807" y="188640"/>
            <a:ext cx="8851686" cy="864096"/>
          </a:xfrm>
        </p:spPr>
        <p:txBody>
          <a:bodyPr>
            <a:normAutofit/>
          </a:bodyPr>
          <a:lstStyle/>
          <a:p>
            <a:r>
              <a:rPr lang="ru-RU" dirty="0"/>
              <a:t>Вспомним!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24653" y="836712"/>
            <a:ext cx="820891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2800" dirty="0"/>
              <a:t>Равномерное прямолинейное движение –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Путь –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Перемещение - это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Сила –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Сила тяжести -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Сила упругости –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Сила трения -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Равнодействующая сил - это…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Равнодействующая сил, действующих на тело, при равномерном прямолинейном движении или состоянии покоя равна…?</a:t>
            </a:r>
          </a:p>
        </p:txBody>
      </p:sp>
    </p:spTree>
    <p:extLst>
      <p:ext uri="{BB962C8B-B14F-4D97-AF65-F5344CB8AC3E}">
        <p14:creationId xmlns:p14="http://schemas.microsoft.com/office/powerpoint/2010/main" val="349544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851686" cy="864096"/>
          </a:xfrm>
        </p:spPr>
        <p:txBody>
          <a:bodyPr>
            <a:normAutofit/>
          </a:bodyPr>
          <a:lstStyle/>
          <a:p>
            <a:r>
              <a:rPr lang="ru-RU" dirty="0"/>
              <a:t>Вспомним!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67544" y="1196752"/>
            <a:ext cx="820891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/>
              <a:t>Изобрази силы, приложенные к грузу, при состоянии покоя.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093" y="2060848"/>
            <a:ext cx="147700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4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aebb726562c8ca1163faa8bc2aa3fe3983324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1221</Words>
  <Application>Microsoft Office PowerPoint</Application>
  <PresentationFormat>Экран (4:3)</PresentationFormat>
  <Paragraphs>186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Bookman Old Style</vt:lpstr>
      <vt:lpstr>Calibri</vt:lpstr>
      <vt:lpstr>Cambria Math</vt:lpstr>
      <vt:lpstr>Monotype Corsiva</vt:lpstr>
      <vt:lpstr>Symbol</vt:lpstr>
      <vt:lpstr>Times New Roman</vt:lpstr>
      <vt:lpstr>Wingdings</vt:lpstr>
      <vt:lpstr>Тема Office</vt:lpstr>
      <vt:lpstr>Единственный путь, ведущий к знаниям, – это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Вспомним!</vt:lpstr>
      <vt:lpstr>Вспомним!</vt:lpstr>
      <vt:lpstr>Что происходит на всех иллюстрациях?</vt:lpstr>
      <vt:lpstr>Презентация PowerPoint</vt:lpstr>
      <vt:lpstr>Попробуйте!</vt:lpstr>
      <vt:lpstr>Затруднение</vt:lpstr>
      <vt:lpstr>Проект выхода из затруднения</vt:lpstr>
      <vt:lpstr>Тема урока: «Механическая работа»</vt:lpstr>
      <vt:lpstr>Проект выхода из затруднения</vt:lpstr>
      <vt:lpstr>Механическая работа</vt:lpstr>
      <vt:lpstr>Механическая работа</vt:lpstr>
      <vt:lpstr>Презентация PowerPoint</vt:lpstr>
      <vt:lpstr>Механическая работа</vt:lpstr>
      <vt:lpstr>Механическая работа</vt:lpstr>
      <vt:lpstr>Механическая работа</vt:lpstr>
      <vt:lpstr>Механическая работа</vt:lpstr>
      <vt:lpstr>Механическая работа</vt:lpstr>
      <vt:lpstr>Механическая работа A = 0:</vt:lpstr>
      <vt:lpstr>Попробуйте снова!</vt:lpstr>
      <vt:lpstr>Работаем в парах Ученики, сидящие на 1 варианте, диктуют решение задачи, а ученики со 2 варианта записывают его</vt:lpstr>
      <vt:lpstr>Сверим по эталону</vt:lpstr>
      <vt:lpstr>Презентация PowerPoint</vt:lpstr>
      <vt:lpstr>Сверим по эталону</vt:lpstr>
      <vt:lpstr>Работаем самостоятельно</vt:lpstr>
      <vt:lpstr>Сверим по эталону</vt:lpstr>
      <vt:lpstr>При каком условии совершается механическая работа человека над камнем?</vt:lpstr>
      <vt:lpstr>При каком условии не совершается механическая работа спортсмена над штангой?</vt:lpstr>
      <vt:lpstr>Сегодня на уроке …</vt:lpstr>
      <vt:lpstr>Домашнее задание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Желто-синие завихрения</dc:title>
  <dc:creator>obstinate</dc:creator>
  <dc:description>Шаблон презентации с сайта http://presentation-creation.ru/</dc:description>
  <cp:lastModifiedBy>Мария Шмалюх</cp:lastModifiedBy>
  <cp:revision>72</cp:revision>
  <dcterms:created xsi:type="dcterms:W3CDTF">2017-10-03T08:49:35Z</dcterms:created>
  <dcterms:modified xsi:type="dcterms:W3CDTF">2024-04-25T21:19:51Z</dcterms:modified>
</cp:coreProperties>
</file>