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9" r:id="rId5"/>
    <p:sldId id="261" r:id="rId6"/>
    <p:sldId id="269" r:id="rId7"/>
    <p:sldId id="270" r:id="rId8"/>
    <p:sldId id="262" r:id="rId9"/>
    <p:sldId id="264" r:id="rId10"/>
    <p:sldId id="275" r:id="rId11"/>
    <p:sldId id="271" r:id="rId12"/>
    <p:sldId id="276" r:id="rId13"/>
    <p:sldId id="266" r:id="rId14"/>
    <p:sldId id="272" r:id="rId15"/>
    <p:sldId id="267" r:id="rId16"/>
    <p:sldId id="268" r:id="rId17"/>
    <p:sldId id="274" r:id="rId18"/>
    <p:sldId id="277"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B66993-3BB8-4BBA-9B1D-55DF62DE3F6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B65F10E-0035-4BC2-A7D2-038573488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A3BDED4-E518-4928-8D8A-C89FB9300943}"/>
              </a:ext>
            </a:extLst>
          </p:cNvPr>
          <p:cNvSpPr>
            <a:spLocks noGrp="1"/>
          </p:cNvSpPr>
          <p:nvPr>
            <p:ph type="dt" sz="half" idx="10"/>
          </p:nvPr>
        </p:nvSpPr>
        <p:spPr/>
        <p:txBody>
          <a:bodyPr/>
          <a:lstStyle/>
          <a:p>
            <a:fld id="{7AB2C479-3429-4D04-8C8D-84F7BE0D898B}" type="datetimeFigureOut">
              <a:rPr lang="ru-RU" smtClean="0"/>
              <a:t>10.10.2024</a:t>
            </a:fld>
            <a:endParaRPr lang="ru-RU"/>
          </a:p>
        </p:txBody>
      </p:sp>
      <p:sp>
        <p:nvSpPr>
          <p:cNvPr id="5" name="Нижний колонтитул 4">
            <a:extLst>
              <a:ext uri="{FF2B5EF4-FFF2-40B4-BE49-F238E27FC236}">
                <a16:creationId xmlns:a16="http://schemas.microsoft.com/office/drawing/2014/main" id="{701012D5-B6F8-4D92-BC30-9AAE774276B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E88306-119B-49A9-BB0E-CDC6B0284861}"/>
              </a:ext>
            </a:extLst>
          </p:cNvPr>
          <p:cNvSpPr>
            <a:spLocks noGrp="1"/>
          </p:cNvSpPr>
          <p:nvPr>
            <p:ph type="sldNum" sz="quarter" idx="12"/>
          </p:nvPr>
        </p:nvSpPr>
        <p:spPr/>
        <p:txBody>
          <a:bodyPr/>
          <a:lstStyle/>
          <a:p>
            <a:fld id="{D94995F8-DCC2-4109-9554-D4B3EDC6F918}" type="slidenum">
              <a:rPr lang="ru-RU" smtClean="0"/>
              <a:t>‹#›</a:t>
            </a:fld>
            <a:endParaRPr lang="ru-RU"/>
          </a:p>
        </p:txBody>
      </p:sp>
    </p:spTree>
    <p:extLst>
      <p:ext uri="{BB962C8B-B14F-4D97-AF65-F5344CB8AC3E}">
        <p14:creationId xmlns:p14="http://schemas.microsoft.com/office/powerpoint/2010/main" val="2949519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AB8993-F478-4A64-B062-97B08091B05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FA0034C-BBC6-48F9-A803-A5241008295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450514D-39B7-4DBD-9E5E-CE655270C6CF}"/>
              </a:ext>
            </a:extLst>
          </p:cNvPr>
          <p:cNvSpPr>
            <a:spLocks noGrp="1"/>
          </p:cNvSpPr>
          <p:nvPr>
            <p:ph type="dt" sz="half" idx="10"/>
          </p:nvPr>
        </p:nvSpPr>
        <p:spPr/>
        <p:txBody>
          <a:bodyPr/>
          <a:lstStyle/>
          <a:p>
            <a:fld id="{7AB2C479-3429-4D04-8C8D-84F7BE0D898B}" type="datetimeFigureOut">
              <a:rPr lang="ru-RU" smtClean="0"/>
              <a:t>10.10.2024</a:t>
            </a:fld>
            <a:endParaRPr lang="ru-RU"/>
          </a:p>
        </p:txBody>
      </p:sp>
      <p:sp>
        <p:nvSpPr>
          <p:cNvPr id="5" name="Нижний колонтитул 4">
            <a:extLst>
              <a:ext uri="{FF2B5EF4-FFF2-40B4-BE49-F238E27FC236}">
                <a16:creationId xmlns:a16="http://schemas.microsoft.com/office/drawing/2014/main" id="{EAAA14B4-7EA3-4371-9E60-9FF6C4CD68B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808069F-7BFC-4AB7-8B15-1AC1E5F427A5}"/>
              </a:ext>
            </a:extLst>
          </p:cNvPr>
          <p:cNvSpPr>
            <a:spLocks noGrp="1"/>
          </p:cNvSpPr>
          <p:nvPr>
            <p:ph type="sldNum" sz="quarter" idx="12"/>
          </p:nvPr>
        </p:nvSpPr>
        <p:spPr/>
        <p:txBody>
          <a:bodyPr/>
          <a:lstStyle/>
          <a:p>
            <a:fld id="{D94995F8-DCC2-4109-9554-D4B3EDC6F918}" type="slidenum">
              <a:rPr lang="ru-RU" smtClean="0"/>
              <a:t>‹#›</a:t>
            </a:fld>
            <a:endParaRPr lang="ru-RU"/>
          </a:p>
        </p:txBody>
      </p:sp>
    </p:spTree>
    <p:extLst>
      <p:ext uri="{BB962C8B-B14F-4D97-AF65-F5344CB8AC3E}">
        <p14:creationId xmlns:p14="http://schemas.microsoft.com/office/powerpoint/2010/main" val="227662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B801860-F046-4ACD-A0C7-47286C008E2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D476B71-38C5-4AC5-A998-7AA67B01E66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C0CF130-B16C-46D5-9435-F6471F2BAE2F}"/>
              </a:ext>
            </a:extLst>
          </p:cNvPr>
          <p:cNvSpPr>
            <a:spLocks noGrp="1"/>
          </p:cNvSpPr>
          <p:nvPr>
            <p:ph type="dt" sz="half" idx="10"/>
          </p:nvPr>
        </p:nvSpPr>
        <p:spPr/>
        <p:txBody>
          <a:bodyPr/>
          <a:lstStyle/>
          <a:p>
            <a:fld id="{7AB2C479-3429-4D04-8C8D-84F7BE0D898B}" type="datetimeFigureOut">
              <a:rPr lang="ru-RU" smtClean="0"/>
              <a:t>10.10.2024</a:t>
            </a:fld>
            <a:endParaRPr lang="ru-RU"/>
          </a:p>
        </p:txBody>
      </p:sp>
      <p:sp>
        <p:nvSpPr>
          <p:cNvPr id="5" name="Нижний колонтитул 4">
            <a:extLst>
              <a:ext uri="{FF2B5EF4-FFF2-40B4-BE49-F238E27FC236}">
                <a16:creationId xmlns:a16="http://schemas.microsoft.com/office/drawing/2014/main" id="{17090008-DBEF-4A38-AFE2-DDBA72EF69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A3B5130-B682-407B-8D75-55BC8A5612F2}"/>
              </a:ext>
            </a:extLst>
          </p:cNvPr>
          <p:cNvSpPr>
            <a:spLocks noGrp="1"/>
          </p:cNvSpPr>
          <p:nvPr>
            <p:ph type="sldNum" sz="quarter" idx="12"/>
          </p:nvPr>
        </p:nvSpPr>
        <p:spPr/>
        <p:txBody>
          <a:bodyPr/>
          <a:lstStyle/>
          <a:p>
            <a:fld id="{D94995F8-DCC2-4109-9554-D4B3EDC6F918}" type="slidenum">
              <a:rPr lang="ru-RU" smtClean="0"/>
              <a:t>‹#›</a:t>
            </a:fld>
            <a:endParaRPr lang="ru-RU"/>
          </a:p>
        </p:txBody>
      </p:sp>
    </p:spTree>
    <p:extLst>
      <p:ext uri="{BB962C8B-B14F-4D97-AF65-F5344CB8AC3E}">
        <p14:creationId xmlns:p14="http://schemas.microsoft.com/office/powerpoint/2010/main" val="256362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539C1C-C670-43B5-92AF-C86ABB5B147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BE449D4-F298-4EE9-A733-AB5BB695723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810AD53-7AC9-4623-8927-158EF4ED827A}"/>
              </a:ext>
            </a:extLst>
          </p:cNvPr>
          <p:cNvSpPr>
            <a:spLocks noGrp="1"/>
          </p:cNvSpPr>
          <p:nvPr>
            <p:ph type="dt" sz="half" idx="10"/>
          </p:nvPr>
        </p:nvSpPr>
        <p:spPr/>
        <p:txBody>
          <a:bodyPr/>
          <a:lstStyle/>
          <a:p>
            <a:fld id="{7AB2C479-3429-4D04-8C8D-84F7BE0D898B}" type="datetimeFigureOut">
              <a:rPr lang="ru-RU" smtClean="0"/>
              <a:t>10.10.2024</a:t>
            </a:fld>
            <a:endParaRPr lang="ru-RU"/>
          </a:p>
        </p:txBody>
      </p:sp>
      <p:sp>
        <p:nvSpPr>
          <p:cNvPr id="5" name="Нижний колонтитул 4">
            <a:extLst>
              <a:ext uri="{FF2B5EF4-FFF2-40B4-BE49-F238E27FC236}">
                <a16:creationId xmlns:a16="http://schemas.microsoft.com/office/drawing/2014/main" id="{2FF061D9-9262-48FE-8FDB-69FAFB7BB91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C8C8C77-D8F9-4A26-A907-A51E0279543B}"/>
              </a:ext>
            </a:extLst>
          </p:cNvPr>
          <p:cNvSpPr>
            <a:spLocks noGrp="1"/>
          </p:cNvSpPr>
          <p:nvPr>
            <p:ph type="sldNum" sz="quarter" idx="12"/>
          </p:nvPr>
        </p:nvSpPr>
        <p:spPr/>
        <p:txBody>
          <a:bodyPr/>
          <a:lstStyle/>
          <a:p>
            <a:fld id="{D94995F8-DCC2-4109-9554-D4B3EDC6F918}" type="slidenum">
              <a:rPr lang="ru-RU" smtClean="0"/>
              <a:t>‹#›</a:t>
            </a:fld>
            <a:endParaRPr lang="ru-RU"/>
          </a:p>
        </p:txBody>
      </p:sp>
    </p:spTree>
    <p:extLst>
      <p:ext uri="{BB962C8B-B14F-4D97-AF65-F5344CB8AC3E}">
        <p14:creationId xmlns:p14="http://schemas.microsoft.com/office/powerpoint/2010/main" val="336301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1B42B1-6CF8-40A2-85BB-41AEC1FC9CD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5FB2AC9-642D-4E89-93EE-E9D961764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7DD74EE-8543-4684-8643-585A49E7B30A}"/>
              </a:ext>
            </a:extLst>
          </p:cNvPr>
          <p:cNvSpPr>
            <a:spLocks noGrp="1"/>
          </p:cNvSpPr>
          <p:nvPr>
            <p:ph type="dt" sz="half" idx="10"/>
          </p:nvPr>
        </p:nvSpPr>
        <p:spPr/>
        <p:txBody>
          <a:bodyPr/>
          <a:lstStyle/>
          <a:p>
            <a:fld id="{7AB2C479-3429-4D04-8C8D-84F7BE0D898B}" type="datetimeFigureOut">
              <a:rPr lang="ru-RU" smtClean="0"/>
              <a:t>10.10.2024</a:t>
            </a:fld>
            <a:endParaRPr lang="ru-RU"/>
          </a:p>
        </p:txBody>
      </p:sp>
      <p:sp>
        <p:nvSpPr>
          <p:cNvPr id="5" name="Нижний колонтитул 4">
            <a:extLst>
              <a:ext uri="{FF2B5EF4-FFF2-40B4-BE49-F238E27FC236}">
                <a16:creationId xmlns:a16="http://schemas.microsoft.com/office/drawing/2014/main" id="{C5243008-4B98-4AC3-9278-7B6C66054FB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26FA20F-1253-4F0C-8F35-FC70B04F8825}"/>
              </a:ext>
            </a:extLst>
          </p:cNvPr>
          <p:cNvSpPr>
            <a:spLocks noGrp="1"/>
          </p:cNvSpPr>
          <p:nvPr>
            <p:ph type="sldNum" sz="quarter" idx="12"/>
          </p:nvPr>
        </p:nvSpPr>
        <p:spPr/>
        <p:txBody>
          <a:bodyPr/>
          <a:lstStyle/>
          <a:p>
            <a:fld id="{D94995F8-DCC2-4109-9554-D4B3EDC6F918}" type="slidenum">
              <a:rPr lang="ru-RU" smtClean="0"/>
              <a:t>‹#›</a:t>
            </a:fld>
            <a:endParaRPr lang="ru-RU"/>
          </a:p>
        </p:txBody>
      </p:sp>
    </p:spTree>
    <p:extLst>
      <p:ext uri="{BB962C8B-B14F-4D97-AF65-F5344CB8AC3E}">
        <p14:creationId xmlns:p14="http://schemas.microsoft.com/office/powerpoint/2010/main" val="92340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DF8D9C-A4BE-4BC2-9105-A57BABB0901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3673DC9-2D4A-4CDA-9903-28243AB657F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BD72803-9F58-46D7-BD8E-E0844C3C8BB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C2318EF-1CCE-42A4-BC3D-B3935B37AC82}"/>
              </a:ext>
            </a:extLst>
          </p:cNvPr>
          <p:cNvSpPr>
            <a:spLocks noGrp="1"/>
          </p:cNvSpPr>
          <p:nvPr>
            <p:ph type="dt" sz="half" idx="10"/>
          </p:nvPr>
        </p:nvSpPr>
        <p:spPr/>
        <p:txBody>
          <a:bodyPr/>
          <a:lstStyle/>
          <a:p>
            <a:fld id="{7AB2C479-3429-4D04-8C8D-84F7BE0D898B}" type="datetimeFigureOut">
              <a:rPr lang="ru-RU" smtClean="0"/>
              <a:t>10.10.2024</a:t>
            </a:fld>
            <a:endParaRPr lang="ru-RU"/>
          </a:p>
        </p:txBody>
      </p:sp>
      <p:sp>
        <p:nvSpPr>
          <p:cNvPr id="6" name="Нижний колонтитул 5">
            <a:extLst>
              <a:ext uri="{FF2B5EF4-FFF2-40B4-BE49-F238E27FC236}">
                <a16:creationId xmlns:a16="http://schemas.microsoft.com/office/drawing/2014/main" id="{F147D02F-A868-4B85-A5B6-557FEE84245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E3813C6-C77C-45D5-8B10-671640D2E5BB}"/>
              </a:ext>
            </a:extLst>
          </p:cNvPr>
          <p:cNvSpPr>
            <a:spLocks noGrp="1"/>
          </p:cNvSpPr>
          <p:nvPr>
            <p:ph type="sldNum" sz="quarter" idx="12"/>
          </p:nvPr>
        </p:nvSpPr>
        <p:spPr/>
        <p:txBody>
          <a:bodyPr/>
          <a:lstStyle/>
          <a:p>
            <a:fld id="{D94995F8-DCC2-4109-9554-D4B3EDC6F918}" type="slidenum">
              <a:rPr lang="ru-RU" smtClean="0"/>
              <a:t>‹#›</a:t>
            </a:fld>
            <a:endParaRPr lang="ru-RU"/>
          </a:p>
        </p:txBody>
      </p:sp>
    </p:spTree>
    <p:extLst>
      <p:ext uri="{BB962C8B-B14F-4D97-AF65-F5344CB8AC3E}">
        <p14:creationId xmlns:p14="http://schemas.microsoft.com/office/powerpoint/2010/main" val="348599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DD28E0-E5A2-4377-AC4E-21D2B4568EE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0A2E98B-F6E9-4333-8C5E-010113D529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872B143-D29A-4142-9F03-643A8543960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A74864C-93E3-4942-8F07-D9AF4303C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564A38D-7489-4C78-9D5A-9266C106CBF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B0875B4-9A1C-46BC-9100-DBD3B80E975F}"/>
              </a:ext>
            </a:extLst>
          </p:cNvPr>
          <p:cNvSpPr>
            <a:spLocks noGrp="1"/>
          </p:cNvSpPr>
          <p:nvPr>
            <p:ph type="dt" sz="half" idx="10"/>
          </p:nvPr>
        </p:nvSpPr>
        <p:spPr/>
        <p:txBody>
          <a:bodyPr/>
          <a:lstStyle/>
          <a:p>
            <a:fld id="{7AB2C479-3429-4D04-8C8D-84F7BE0D898B}" type="datetimeFigureOut">
              <a:rPr lang="ru-RU" smtClean="0"/>
              <a:t>10.10.2024</a:t>
            </a:fld>
            <a:endParaRPr lang="ru-RU"/>
          </a:p>
        </p:txBody>
      </p:sp>
      <p:sp>
        <p:nvSpPr>
          <p:cNvPr id="8" name="Нижний колонтитул 7">
            <a:extLst>
              <a:ext uri="{FF2B5EF4-FFF2-40B4-BE49-F238E27FC236}">
                <a16:creationId xmlns:a16="http://schemas.microsoft.com/office/drawing/2014/main" id="{A1B6DB9A-64A4-422E-A2EC-E0F922D4905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AFD1A3D-1C24-4E4C-B175-E79885CDECF8}"/>
              </a:ext>
            </a:extLst>
          </p:cNvPr>
          <p:cNvSpPr>
            <a:spLocks noGrp="1"/>
          </p:cNvSpPr>
          <p:nvPr>
            <p:ph type="sldNum" sz="quarter" idx="12"/>
          </p:nvPr>
        </p:nvSpPr>
        <p:spPr/>
        <p:txBody>
          <a:bodyPr/>
          <a:lstStyle/>
          <a:p>
            <a:fld id="{D94995F8-DCC2-4109-9554-D4B3EDC6F918}" type="slidenum">
              <a:rPr lang="ru-RU" smtClean="0"/>
              <a:t>‹#›</a:t>
            </a:fld>
            <a:endParaRPr lang="ru-RU"/>
          </a:p>
        </p:txBody>
      </p:sp>
    </p:spTree>
    <p:extLst>
      <p:ext uri="{BB962C8B-B14F-4D97-AF65-F5344CB8AC3E}">
        <p14:creationId xmlns:p14="http://schemas.microsoft.com/office/powerpoint/2010/main" val="36060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DCE0B4-0B05-4C5F-BC8E-45453AE94DB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685B086-69F4-4F4B-9FFC-C1145DDD1DCA}"/>
              </a:ext>
            </a:extLst>
          </p:cNvPr>
          <p:cNvSpPr>
            <a:spLocks noGrp="1"/>
          </p:cNvSpPr>
          <p:nvPr>
            <p:ph type="dt" sz="half" idx="10"/>
          </p:nvPr>
        </p:nvSpPr>
        <p:spPr/>
        <p:txBody>
          <a:bodyPr/>
          <a:lstStyle/>
          <a:p>
            <a:fld id="{7AB2C479-3429-4D04-8C8D-84F7BE0D898B}" type="datetimeFigureOut">
              <a:rPr lang="ru-RU" smtClean="0"/>
              <a:t>10.10.2024</a:t>
            </a:fld>
            <a:endParaRPr lang="ru-RU"/>
          </a:p>
        </p:txBody>
      </p:sp>
      <p:sp>
        <p:nvSpPr>
          <p:cNvPr id="4" name="Нижний колонтитул 3">
            <a:extLst>
              <a:ext uri="{FF2B5EF4-FFF2-40B4-BE49-F238E27FC236}">
                <a16:creationId xmlns:a16="http://schemas.microsoft.com/office/drawing/2014/main" id="{75920780-96B1-4EB4-A0A7-6D473FD466A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F2842AB-3F47-4C64-9D73-15C8A32E9F15}"/>
              </a:ext>
            </a:extLst>
          </p:cNvPr>
          <p:cNvSpPr>
            <a:spLocks noGrp="1"/>
          </p:cNvSpPr>
          <p:nvPr>
            <p:ph type="sldNum" sz="quarter" idx="12"/>
          </p:nvPr>
        </p:nvSpPr>
        <p:spPr/>
        <p:txBody>
          <a:bodyPr/>
          <a:lstStyle/>
          <a:p>
            <a:fld id="{D94995F8-DCC2-4109-9554-D4B3EDC6F918}" type="slidenum">
              <a:rPr lang="ru-RU" smtClean="0"/>
              <a:t>‹#›</a:t>
            </a:fld>
            <a:endParaRPr lang="ru-RU"/>
          </a:p>
        </p:txBody>
      </p:sp>
    </p:spTree>
    <p:extLst>
      <p:ext uri="{BB962C8B-B14F-4D97-AF65-F5344CB8AC3E}">
        <p14:creationId xmlns:p14="http://schemas.microsoft.com/office/powerpoint/2010/main" val="409685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D931424-3FE4-4188-B130-76E2ABE9361E}"/>
              </a:ext>
            </a:extLst>
          </p:cNvPr>
          <p:cNvSpPr>
            <a:spLocks noGrp="1"/>
          </p:cNvSpPr>
          <p:nvPr>
            <p:ph type="dt" sz="half" idx="10"/>
          </p:nvPr>
        </p:nvSpPr>
        <p:spPr/>
        <p:txBody>
          <a:bodyPr/>
          <a:lstStyle/>
          <a:p>
            <a:fld id="{7AB2C479-3429-4D04-8C8D-84F7BE0D898B}" type="datetimeFigureOut">
              <a:rPr lang="ru-RU" smtClean="0"/>
              <a:t>10.10.2024</a:t>
            </a:fld>
            <a:endParaRPr lang="ru-RU"/>
          </a:p>
        </p:txBody>
      </p:sp>
      <p:sp>
        <p:nvSpPr>
          <p:cNvPr id="3" name="Нижний колонтитул 2">
            <a:extLst>
              <a:ext uri="{FF2B5EF4-FFF2-40B4-BE49-F238E27FC236}">
                <a16:creationId xmlns:a16="http://schemas.microsoft.com/office/drawing/2014/main" id="{2D6AAB3F-8012-4E4F-99B5-4ED90FFAE8E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A1B7426-A867-414E-B069-F49B5391151C}"/>
              </a:ext>
            </a:extLst>
          </p:cNvPr>
          <p:cNvSpPr>
            <a:spLocks noGrp="1"/>
          </p:cNvSpPr>
          <p:nvPr>
            <p:ph type="sldNum" sz="quarter" idx="12"/>
          </p:nvPr>
        </p:nvSpPr>
        <p:spPr/>
        <p:txBody>
          <a:bodyPr/>
          <a:lstStyle/>
          <a:p>
            <a:fld id="{D94995F8-DCC2-4109-9554-D4B3EDC6F918}" type="slidenum">
              <a:rPr lang="ru-RU" smtClean="0"/>
              <a:t>‹#›</a:t>
            </a:fld>
            <a:endParaRPr lang="ru-RU"/>
          </a:p>
        </p:txBody>
      </p:sp>
    </p:spTree>
    <p:extLst>
      <p:ext uri="{BB962C8B-B14F-4D97-AF65-F5344CB8AC3E}">
        <p14:creationId xmlns:p14="http://schemas.microsoft.com/office/powerpoint/2010/main" val="209224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BAC686-4554-4CE2-9F5F-3C2D8F667F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757CF79-60DD-4225-9323-4273A22BE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E570BD0-3AF1-4369-9FB9-577DCACF8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3614105-589D-4F46-A879-3A34595909C1}"/>
              </a:ext>
            </a:extLst>
          </p:cNvPr>
          <p:cNvSpPr>
            <a:spLocks noGrp="1"/>
          </p:cNvSpPr>
          <p:nvPr>
            <p:ph type="dt" sz="half" idx="10"/>
          </p:nvPr>
        </p:nvSpPr>
        <p:spPr/>
        <p:txBody>
          <a:bodyPr/>
          <a:lstStyle/>
          <a:p>
            <a:fld id="{7AB2C479-3429-4D04-8C8D-84F7BE0D898B}" type="datetimeFigureOut">
              <a:rPr lang="ru-RU" smtClean="0"/>
              <a:t>10.10.2024</a:t>
            </a:fld>
            <a:endParaRPr lang="ru-RU"/>
          </a:p>
        </p:txBody>
      </p:sp>
      <p:sp>
        <p:nvSpPr>
          <p:cNvPr id="6" name="Нижний колонтитул 5">
            <a:extLst>
              <a:ext uri="{FF2B5EF4-FFF2-40B4-BE49-F238E27FC236}">
                <a16:creationId xmlns:a16="http://schemas.microsoft.com/office/drawing/2014/main" id="{4D25053A-D52C-4C3E-8511-07402C5595E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A3BD93D-A185-4FC3-BE93-40912FDF04BA}"/>
              </a:ext>
            </a:extLst>
          </p:cNvPr>
          <p:cNvSpPr>
            <a:spLocks noGrp="1"/>
          </p:cNvSpPr>
          <p:nvPr>
            <p:ph type="sldNum" sz="quarter" idx="12"/>
          </p:nvPr>
        </p:nvSpPr>
        <p:spPr/>
        <p:txBody>
          <a:bodyPr/>
          <a:lstStyle/>
          <a:p>
            <a:fld id="{D94995F8-DCC2-4109-9554-D4B3EDC6F918}" type="slidenum">
              <a:rPr lang="ru-RU" smtClean="0"/>
              <a:t>‹#›</a:t>
            </a:fld>
            <a:endParaRPr lang="ru-RU"/>
          </a:p>
        </p:txBody>
      </p:sp>
    </p:spTree>
    <p:extLst>
      <p:ext uri="{BB962C8B-B14F-4D97-AF65-F5344CB8AC3E}">
        <p14:creationId xmlns:p14="http://schemas.microsoft.com/office/powerpoint/2010/main" val="334470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7B208A-B1FF-446A-822E-109C9A197D8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6A501F9-619D-4313-92FA-0E861AD2BC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A6124D6-376B-4100-81A7-35CD45BDD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D663C1C-63F2-4F23-A62F-39D448DF7F86}"/>
              </a:ext>
            </a:extLst>
          </p:cNvPr>
          <p:cNvSpPr>
            <a:spLocks noGrp="1"/>
          </p:cNvSpPr>
          <p:nvPr>
            <p:ph type="dt" sz="half" idx="10"/>
          </p:nvPr>
        </p:nvSpPr>
        <p:spPr/>
        <p:txBody>
          <a:bodyPr/>
          <a:lstStyle/>
          <a:p>
            <a:fld id="{7AB2C479-3429-4D04-8C8D-84F7BE0D898B}" type="datetimeFigureOut">
              <a:rPr lang="ru-RU" smtClean="0"/>
              <a:t>10.10.2024</a:t>
            </a:fld>
            <a:endParaRPr lang="ru-RU"/>
          </a:p>
        </p:txBody>
      </p:sp>
      <p:sp>
        <p:nvSpPr>
          <p:cNvPr id="6" name="Нижний колонтитул 5">
            <a:extLst>
              <a:ext uri="{FF2B5EF4-FFF2-40B4-BE49-F238E27FC236}">
                <a16:creationId xmlns:a16="http://schemas.microsoft.com/office/drawing/2014/main" id="{9E0E8F0D-E45B-4630-BFBD-CD6F4E0640D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954CF1E-755B-42F5-9DDD-618971E383FB}"/>
              </a:ext>
            </a:extLst>
          </p:cNvPr>
          <p:cNvSpPr>
            <a:spLocks noGrp="1"/>
          </p:cNvSpPr>
          <p:nvPr>
            <p:ph type="sldNum" sz="quarter" idx="12"/>
          </p:nvPr>
        </p:nvSpPr>
        <p:spPr/>
        <p:txBody>
          <a:bodyPr/>
          <a:lstStyle/>
          <a:p>
            <a:fld id="{D94995F8-DCC2-4109-9554-D4B3EDC6F918}" type="slidenum">
              <a:rPr lang="ru-RU" smtClean="0"/>
              <a:t>‹#›</a:t>
            </a:fld>
            <a:endParaRPr lang="ru-RU"/>
          </a:p>
        </p:txBody>
      </p:sp>
    </p:spTree>
    <p:extLst>
      <p:ext uri="{BB962C8B-B14F-4D97-AF65-F5344CB8AC3E}">
        <p14:creationId xmlns:p14="http://schemas.microsoft.com/office/powerpoint/2010/main" val="192470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7EE69C-523A-4850-A0CA-3C767C035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0C20E9C-8A5B-4881-BE56-C6DE38D075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B09EA52-BA55-4C5E-B09D-7A619593F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2C479-3429-4D04-8C8D-84F7BE0D898B}" type="datetimeFigureOut">
              <a:rPr lang="ru-RU" smtClean="0"/>
              <a:t>10.10.2024</a:t>
            </a:fld>
            <a:endParaRPr lang="ru-RU"/>
          </a:p>
        </p:txBody>
      </p:sp>
      <p:sp>
        <p:nvSpPr>
          <p:cNvPr id="5" name="Нижний колонтитул 4">
            <a:extLst>
              <a:ext uri="{FF2B5EF4-FFF2-40B4-BE49-F238E27FC236}">
                <a16:creationId xmlns:a16="http://schemas.microsoft.com/office/drawing/2014/main" id="{D955E678-FBF2-4F6D-8BCA-F10B7F854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74E9C51-8236-4B09-909B-008C566586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995F8-DCC2-4109-9554-D4B3EDC6F918}" type="slidenum">
              <a:rPr lang="ru-RU" smtClean="0"/>
              <a:t>‹#›</a:t>
            </a:fld>
            <a:endParaRPr lang="ru-RU"/>
          </a:p>
        </p:txBody>
      </p:sp>
    </p:spTree>
    <p:extLst>
      <p:ext uri="{BB962C8B-B14F-4D97-AF65-F5344CB8AC3E}">
        <p14:creationId xmlns:p14="http://schemas.microsoft.com/office/powerpoint/2010/main" val="106945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base.garant.ru/12125267/316aaa23ef57431b37307b9a188b2b89/#block_311" TargetMode="External"/><Relationship Id="rId3" Type="http://schemas.openxmlformats.org/officeDocument/2006/relationships/hyperlink" Target="https://base.garant.ru/12125267/5cb260c13bb77991855d9c76f8d1d4c8/#block_35" TargetMode="External"/><Relationship Id="rId7" Type="http://schemas.openxmlformats.org/officeDocument/2006/relationships/hyperlink" Target="https://base.garant.ru/12125267/6ce8c73767b2c990f5efabbb9184c339/#block_310" TargetMode="External"/><Relationship Id="rId2" Type="http://schemas.openxmlformats.org/officeDocument/2006/relationships/hyperlink" Target="https://base.garant.ru/12125267/caed1f338455c425853a4f32b00aa739/#block_34" TargetMode="External"/><Relationship Id="rId1" Type="http://schemas.openxmlformats.org/officeDocument/2006/relationships/slideLayout" Target="../slideLayouts/slideLayout2.xml"/><Relationship Id="rId6" Type="http://schemas.openxmlformats.org/officeDocument/2006/relationships/hyperlink" Target="https://base.garant.ru/12125267/478b4d0990e492511bea1e634e90a7b7/#block_39" TargetMode="External"/><Relationship Id="rId5" Type="http://schemas.openxmlformats.org/officeDocument/2006/relationships/hyperlink" Target="https://base.garant.ru/12125267/31c8140a2e1dc585c5111b6d2281821d/#block_38" TargetMode="External"/><Relationship Id="rId10" Type="http://schemas.openxmlformats.org/officeDocument/2006/relationships/hyperlink" Target="https://base.garant.ru/12125267/ce6a8d60ec7b93c60841ff43d58e7895/#block_3013" TargetMode="External"/><Relationship Id="rId4" Type="http://schemas.openxmlformats.org/officeDocument/2006/relationships/hyperlink" Target="https://base.garant.ru/12125267/9db18ed28bd6c0256461e303941d7e7a/#block_37" TargetMode="External"/><Relationship Id="rId9" Type="http://schemas.openxmlformats.org/officeDocument/2006/relationships/hyperlink" Target="https://base.garant.ru/12125267/be9a94c84fa032d44b04e7c858c0e219/#block_3012"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3989F5-150F-479D-AA86-3624EB058C74}"/>
              </a:ext>
            </a:extLst>
          </p:cNvPr>
          <p:cNvSpPr>
            <a:spLocks noGrp="1"/>
          </p:cNvSpPr>
          <p:nvPr>
            <p:ph type="ctrTitle"/>
          </p:nvPr>
        </p:nvSpPr>
        <p:spPr>
          <a:xfrm>
            <a:off x="1997476" y="736357"/>
            <a:ext cx="8265110" cy="3180376"/>
          </a:xfrm>
        </p:spPr>
        <p:txBody>
          <a:bodyPr/>
          <a:lstStyle/>
          <a:p>
            <a:endParaRPr lang="ru-RU" dirty="0"/>
          </a:p>
        </p:txBody>
      </p:sp>
      <p:sp>
        <p:nvSpPr>
          <p:cNvPr id="3" name="Подзаголовок 2">
            <a:extLst>
              <a:ext uri="{FF2B5EF4-FFF2-40B4-BE49-F238E27FC236}">
                <a16:creationId xmlns:a16="http://schemas.microsoft.com/office/drawing/2014/main" id="{A15C47C3-7EA3-4B39-973D-7AB521792E6F}"/>
              </a:ext>
            </a:extLst>
          </p:cNvPr>
          <p:cNvSpPr>
            <a:spLocks noGrp="1"/>
          </p:cNvSpPr>
          <p:nvPr>
            <p:ph type="subTitle" idx="1"/>
          </p:nvPr>
        </p:nvSpPr>
        <p:spPr>
          <a:xfrm>
            <a:off x="1997476" y="3602038"/>
            <a:ext cx="8265110" cy="1655762"/>
          </a:xfrm>
        </p:spPr>
        <p:txBody>
          <a:bodyPr/>
          <a:lstStyle/>
          <a:p>
            <a:endParaRPr lang="ru-RU" dirty="0"/>
          </a:p>
        </p:txBody>
      </p:sp>
      <p:pic>
        <p:nvPicPr>
          <p:cNvPr id="1026" name="Picture 2" descr="Юридическая ответственность и ее виды. Республика Татарстан г. АльметьевскМОУ- СОШ №21Учитель обществознания Беляева Ирина Рафаэлевна2 кв. категория">
            <a:extLst>
              <a:ext uri="{FF2B5EF4-FFF2-40B4-BE49-F238E27FC236}">
                <a16:creationId xmlns:a16="http://schemas.microsoft.com/office/drawing/2014/main" id="{32FFAD42-63E9-48A5-A9BB-173D6C965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635" y="3957"/>
            <a:ext cx="9161755" cy="683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6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2C8C52-60C6-4F60-9742-E13FC9EFB1F3}"/>
              </a:ext>
            </a:extLst>
          </p:cNvPr>
          <p:cNvSpPr>
            <a:spLocks noGrp="1"/>
          </p:cNvSpPr>
          <p:nvPr>
            <p:ph type="title"/>
          </p:nvPr>
        </p:nvSpPr>
        <p:spPr>
          <a:xfrm>
            <a:off x="838200" y="365126"/>
            <a:ext cx="10515600" cy="416110"/>
          </a:xfrm>
        </p:spPr>
        <p:txBody>
          <a:bodyPr>
            <a:noAutofit/>
          </a:bodyPr>
          <a:lstStyle/>
          <a:p>
            <a:r>
              <a:rPr lang="ru-RU" sz="3600" b="1" dirty="0"/>
              <a:t> Административная ответственность</a:t>
            </a:r>
          </a:p>
        </p:txBody>
      </p:sp>
      <p:sp>
        <p:nvSpPr>
          <p:cNvPr id="3" name="Объект 2">
            <a:extLst>
              <a:ext uri="{FF2B5EF4-FFF2-40B4-BE49-F238E27FC236}">
                <a16:creationId xmlns:a16="http://schemas.microsoft.com/office/drawing/2014/main" id="{153AB6D2-C163-4F41-A0D1-99E68CD85A96}"/>
              </a:ext>
            </a:extLst>
          </p:cNvPr>
          <p:cNvSpPr>
            <a:spLocks noGrp="1"/>
          </p:cNvSpPr>
          <p:nvPr>
            <p:ph idx="1"/>
          </p:nvPr>
        </p:nvSpPr>
        <p:spPr>
          <a:xfrm>
            <a:off x="177553" y="914400"/>
            <a:ext cx="8451542" cy="5823751"/>
          </a:xfrm>
        </p:spPr>
        <p:txBody>
          <a:bodyPr>
            <a:normAutofit fontScale="55000" lnSpcReduction="20000"/>
          </a:bodyPr>
          <a:lstStyle/>
          <a:p>
            <a:pPr algn="l" rtl="0"/>
            <a:r>
              <a:rPr lang="ru-RU" b="0" i="0" dirty="0">
                <a:solidFill>
                  <a:srgbClr val="333333"/>
                </a:solidFill>
                <a:effectLst/>
                <a:latin typeface="Circe"/>
              </a:rPr>
              <a:t>Административная ответственность наступает за нарушение общеобязательных правил поведения, установленных государством. То есть одним из субъектов права в административных правоотношениях всегда </a:t>
            </a:r>
            <a:r>
              <a:rPr lang="ru-RU" b="1" i="0" dirty="0">
                <a:solidFill>
                  <a:srgbClr val="333333"/>
                </a:solidFill>
                <a:effectLst/>
                <a:latin typeface="Circe"/>
              </a:rPr>
              <a:t>будет государство</a:t>
            </a:r>
            <a:r>
              <a:rPr lang="ru-RU" b="0" i="0" dirty="0">
                <a:solidFill>
                  <a:srgbClr val="333333"/>
                </a:solidFill>
                <a:effectLst/>
                <a:latin typeface="Circe"/>
              </a:rPr>
              <a:t>. Этот вид ответственности менее суров, чем уголовная, и наступает за менее опасные правонарушения.</a:t>
            </a:r>
          </a:p>
          <a:p>
            <a:pPr algn="l" rtl="0"/>
            <a:r>
              <a:rPr lang="ru-RU" b="0" i="0" dirty="0">
                <a:solidFill>
                  <a:srgbClr val="333333"/>
                </a:solidFill>
                <a:effectLst/>
                <a:latin typeface="Circe"/>
              </a:rPr>
              <a:t> </a:t>
            </a:r>
            <a:r>
              <a:rPr lang="ru-RU" b="1" i="0" dirty="0">
                <a:solidFill>
                  <a:srgbClr val="333333"/>
                </a:solidFill>
                <a:effectLst/>
                <a:latin typeface="Circe"/>
              </a:rPr>
              <a:t>Административная ответственность наступает с 16 л</a:t>
            </a:r>
            <a:r>
              <a:rPr lang="ru-RU" b="0" i="0" dirty="0">
                <a:solidFill>
                  <a:srgbClr val="333333"/>
                </a:solidFill>
                <a:effectLst/>
                <a:latin typeface="Circe"/>
              </a:rPr>
              <a:t>ет. Однако это не означает, что, пока подросткам не исполнится 16 лет, не будет никакого наказания за проступки. </a:t>
            </a:r>
          </a:p>
          <a:p>
            <a:pPr algn="l" rtl="0"/>
            <a:r>
              <a:rPr lang="ru-RU" b="1" i="0" dirty="0">
                <a:solidFill>
                  <a:srgbClr val="333333"/>
                </a:solidFill>
                <a:effectLst/>
                <a:latin typeface="Circe"/>
              </a:rPr>
              <a:t>Человека поставят на учёт в отделении полиции</a:t>
            </a:r>
            <a:r>
              <a:rPr lang="ru-RU" b="0" i="0" dirty="0">
                <a:solidFill>
                  <a:srgbClr val="333333"/>
                </a:solidFill>
                <a:effectLst/>
                <a:latin typeface="Circe"/>
              </a:rPr>
              <a:t>, </a:t>
            </a:r>
            <a:r>
              <a:rPr lang="ru-RU" b="1" i="0" dirty="0">
                <a:solidFill>
                  <a:srgbClr val="333333"/>
                </a:solidFill>
                <a:effectLst/>
                <a:latin typeface="Circe"/>
              </a:rPr>
              <a:t>( в комиссию ПДН</a:t>
            </a:r>
            <a:r>
              <a:rPr lang="ru-RU" b="0" i="0" dirty="0">
                <a:solidFill>
                  <a:srgbClr val="333333"/>
                </a:solidFill>
                <a:effectLst/>
                <a:latin typeface="Circe"/>
              </a:rPr>
              <a:t>) а в дальнейшем эти сведения передадут в военкомат, из-за чего нарушители никогда не смогут служить в элитных войсковых частях.</a:t>
            </a:r>
          </a:p>
          <a:p>
            <a:pPr algn="l" rtl="0"/>
            <a:r>
              <a:rPr lang="ru-RU" b="0" i="0" dirty="0">
                <a:solidFill>
                  <a:srgbClr val="333333"/>
                </a:solidFill>
                <a:effectLst/>
                <a:latin typeface="Circe"/>
              </a:rPr>
              <a:t> К административной ответственности несовершеннолетних могут привлекать судьи (федеральные и мировые), органы внутренних дел, </a:t>
            </a:r>
            <a:r>
              <a:rPr lang="ru-RU" b="1" i="0" dirty="0">
                <a:solidFill>
                  <a:srgbClr val="333333"/>
                </a:solidFill>
                <a:effectLst/>
                <a:latin typeface="Circe"/>
              </a:rPr>
              <a:t>комиссии по делам несовершеннолетних и защите их прав.</a:t>
            </a:r>
          </a:p>
          <a:p>
            <a:pPr algn="l" rtl="0"/>
            <a:r>
              <a:rPr lang="ru-RU" b="0" i="0" dirty="0">
                <a:solidFill>
                  <a:srgbClr val="333333"/>
                </a:solidFill>
                <a:effectLst/>
                <a:latin typeface="Circe"/>
              </a:rPr>
              <a:t>К административной ответственности несовершеннолетних могут привлечь за следующие виды правонарушений:</a:t>
            </a:r>
          </a:p>
          <a:p>
            <a:pPr algn="l" rtl="0">
              <a:buFont typeface="Arial" panose="020B0604020202020204" pitchFamily="34" charset="0"/>
              <a:buChar char="•"/>
            </a:pPr>
            <a:r>
              <a:rPr lang="ru-RU" b="0" i="0" dirty="0">
                <a:solidFill>
                  <a:srgbClr val="333333"/>
                </a:solidFill>
                <a:effectLst/>
                <a:latin typeface="Circe"/>
              </a:rPr>
              <a:t>мелкое хулиганство (нарушение общественного порядка);</a:t>
            </a:r>
          </a:p>
          <a:p>
            <a:pPr algn="l" rtl="0">
              <a:buFont typeface="Arial" panose="020B0604020202020204" pitchFamily="34" charset="0"/>
              <a:buChar char="•"/>
            </a:pPr>
            <a:r>
              <a:rPr lang="ru-RU" b="0" i="0" dirty="0">
                <a:solidFill>
                  <a:srgbClr val="333333"/>
                </a:solidFill>
                <a:effectLst/>
                <a:latin typeface="Circe"/>
              </a:rPr>
              <a:t>жестокое обращение с животными;</a:t>
            </a:r>
          </a:p>
          <a:p>
            <a:pPr algn="l" rtl="0">
              <a:buFont typeface="Arial" panose="020B0604020202020204" pitchFamily="34" charset="0"/>
              <a:buChar char="•"/>
            </a:pPr>
            <a:r>
              <a:rPr lang="ru-RU" b="0" i="0" dirty="0">
                <a:solidFill>
                  <a:srgbClr val="333333"/>
                </a:solidFill>
                <a:effectLst/>
                <a:latin typeface="Circe"/>
              </a:rPr>
              <a:t>появление в общественных местах в период с 22 часов до 6 часов;</a:t>
            </a:r>
          </a:p>
          <a:p>
            <a:pPr algn="l" rtl="0">
              <a:buFont typeface="Arial" panose="020B0604020202020204" pitchFamily="34" charset="0"/>
              <a:buChar char="•"/>
            </a:pPr>
            <a:r>
              <a:rPr lang="ru-RU" b="0" i="0" dirty="0">
                <a:solidFill>
                  <a:srgbClr val="333333"/>
                </a:solidFill>
                <a:effectLst/>
                <a:latin typeface="Circe"/>
              </a:rPr>
              <a:t>повреждение транспортных средств общего пользования;</a:t>
            </a:r>
          </a:p>
          <a:p>
            <a:pPr algn="l" rtl="0">
              <a:buFont typeface="Arial" panose="020B0604020202020204" pitchFamily="34" charset="0"/>
              <a:buChar char="•"/>
            </a:pPr>
            <a:r>
              <a:rPr lang="ru-RU" b="0" i="0" dirty="0">
                <a:solidFill>
                  <a:srgbClr val="333333"/>
                </a:solidFill>
                <a:effectLst/>
                <a:latin typeface="Circe"/>
              </a:rPr>
              <a:t>нарушение правил дорожного движения (в том числе безбилетный проезд); </a:t>
            </a:r>
          </a:p>
          <a:p>
            <a:pPr algn="l" rtl="0">
              <a:buFont typeface="Arial" panose="020B0604020202020204" pitchFamily="34" charset="0"/>
              <a:buChar char="•"/>
            </a:pPr>
            <a:r>
              <a:rPr lang="ru-RU" b="0" i="0" dirty="0">
                <a:solidFill>
                  <a:srgbClr val="333333"/>
                </a:solidFill>
                <a:effectLst/>
                <a:latin typeface="Circe"/>
              </a:rPr>
              <a:t>порча государственного имущества;</a:t>
            </a:r>
          </a:p>
          <a:p>
            <a:pPr algn="l" rtl="0">
              <a:buFont typeface="Arial" panose="020B0604020202020204" pitchFamily="34" charset="0"/>
              <a:buChar char="•"/>
            </a:pPr>
            <a:r>
              <a:rPr lang="ru-RU" b="0" i="0" dirty="0">
                <a:solidFill>
                  <a:srgbClr val="333333"/>
                </a:solidFill>
                <a:effectLst/>
                <a:latin typeface="Circe"/>
              </a:rPr>
              <a:t>распитие спиртных напитков, появление в нетрезвом виде в общественных местах и некоторые другие проступки.</a:t>
            </a:r>
          </a:p>
          <a:p>
            <a:endParaRPr lang="ru-RU" dirty="0"/>
          </a:p>
        </p:txBody>
      </p:sp>
      <p:pic>
        <p:nvPicPr>
          <p:cNvPr id="18434" name="Picture 2" descr="Содержание протокола об административном правонарушении - Факультет  Медицинского Права">
            <a:extLst>
              <a:ext uri="{FF2B5EF4-FFF2-40B4-BE49-F238E27FC236}">
                <a16:creationId xmlns:a16="http://schemas.microsoft.com/office/drawing/2014/main" id="{27D5C9D0-6F29-4177-AFE5-0BE6BDF69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095" y="1757778"/>
            <a:ext cx="3099415" cy="354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2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163461-6525-4BF5-8CAE-E8ADAEE318CC}"/>
              </a:ext>
            </a:extLst>
          </p:cNvPr>
          <p:cNvSpPr>
            <a:spLocks noGrp="1"/>
          </p:cNvSpPr>
          <p:nvPr>
            <p:ph type="title"/>
          </p:nvPr>
        </p:nvSpPr>
        <p:spPr>
          <a:xfrm>
            <a:off x="838200" y="365126"/>
            <a:ext cx="10515600" cy="407231"/>
          </a:xfrm>
        </p:spPr>
        <p:txBody>
          <a:bodyPr>
            <a:normAutofit fontScale="90000"/>
          </a:bodyPr>
          <a:lstStyle/>
          <a:p>
            <a:r>
              <a:rPr lang="ru-RU" sz="2700" b="1" i="0" dirty="0">
                <a:solidFill>
                  <a:srgbClr val="22272F"/>
                </a:solidFill>
                <a:effectLst/>
                <a:latin typeface="PT Serif" panose="020B0604020202020204" pitchFamily="18" charset="-52"/>
              </a:rPr>
              <a:t>Статья 3.2. Виды административных наказаний</a:t>
            </a:r>
            <a:br>
              <a:rPr lang="ru-RU" sz="1600" b="1" i="0" dirty="0">
                <a:solidFill>
                  <a:srgbClr val="22272F"/>
                </a:solidFill>
                <a:effectLst/>
                <a:latin typeface="PT Serif" panose="020B0604020202020204" pitchFamily="18" charset="-52"/>
              </a:rPr>
            </a:br>
            <a:endParaRPr lang="ru-RU" sz="4000" b="1" dirty="0"/>
          </a:p>
        </p:txBody>
      </p:sp>
      <p:sp>
        <p:nvSpPr>
          <p:cNvPr id="3" name="Объект 2">
            <a:extLst>
              <a:ext uri="{FF2B5EF4-FFF2-40B4-BE49-F238E27FC236}">
                <a16:creationId xmlns:a16="http://schemas.microsoft.com/office/drawing/2014/main" id="{D5730A75-1366-4DEC-8E58-68B812CF2957}"/>
              </a:ext>
            </a:extLst>
          </p:cNvPr>
          <p:cNvSpPr>
            <a:spLocks noGrp="1"/>
          </p:cNvSpPr>
          <p:nvPr>
            <p:ph idx="1"/>
          </p:nvPr>
        </p:nvSpPr>
        <p:spPr>
          <a:xfrm>
            <a:off x="2796467" y="443884"/>
            <a:ext cx="9188388" cy="6338656"/>
          </a:xfrm>
        </p:spPr>
        <p:txBody>
          <a:bodyPr>
            <a:normAutofit/>
          </a:bodyPr>
          <a:lstStyle/>
          <a:p>
            <a:pPr marL="0" indent="0">
              <a:buNone/>
            </a:pPr>
            <a:r>
              <a:rPr lang="ru-RU" dirty="0"/>
              <a:t> Административные наказания применяются с 16 лет</a:t>
            </a:r>
          </a:p>
          <a:p>
            <a:pPr marL="0" indent="0" algn="l">
              <a:buNone/>
            </a:pPr>
            <a:r>
              <a:rPr lang="ru-RU" sz="1600" b="0" i="0" dirty="0">
                <a:solidFill>
                  <a:srgbClr val="464C55"/>
                </a:solidFill>
                <a:effectLst/>
                <a:latin typeface="PT Serif" panose="020A0603040505020204" pitchFamily="18" charset="-52"/>
              </a:rPr>
              <a:t>1. За совершение административных правонарушений могут устанавливаться и применяться следующие административные наказания:</a:t>
            </a:r>
          </a:p>
          <a:p>
            <a:pPr marL="0" indent="0" algn="l">
              <a:buNone/>
            </a:pPr>
            <a:r>
              <a:rPr lang="ru-RU" sz="1600" b="0" i="0" dirty="0">
                <a:solidFill>
                  <a:srgbClr val="464C55"/>
                </a:solidFill>
                <a:effectLst/>
                <a:latin typeface="PT Serif" panose="020A0603040505020204" pitchFamily="18" charset="-52"/>
              </a:rPr>
              <a:t>1) </a:t>
            </a:r>
            <a:r>
              <a:rPr lang="ru-RU" sz="1600" b="0" i="0" u="none" strike="noStrike" dirty="0">
                <a:solidFill>
                  <a:srgbClr val="3272C0"/>
                </a:solidFill>
                <a:effectLst/>
                <a:latin typeface="PT Serif" panose="020A0603040505020204" pitchFamily="18" charset="-52"/>
                <a:hlinkClick r:id="rId2"/>
              </a:rPr>
              <a:t>предупреждение</a:t>
            </a:r>
            <a:r>
              <a:rPr lang="ru-RU" sz="1600" b="0" i="0" dirty="0">
                <a:solidFill>
                  <a:srgbClr val="464C55"/>
                </a:solidFill>
                <a:effectLst/>
                <a:latin typeface="PT Serif" panose="020A0603040505020204" pitchFamily="18" charset="-52"/>
              </a:rPr>
              <a:t>;</a:t>
            </a:r>
          </a:p>
          <a:p>
            <a:pPr marL="0" indent="0" algn="l">
              <a:buNone/>
            </a:pPr>
            <a:r>
              <a:rPr lang="ru-RU" sz="1600" b="0" i="0" dirty="0">
                <a:solidFill>
                  <a:srgbClr val="464C55"/>
                </a:solidFill>
                <a:effectLst/>
                <a:latin typeface="PT Serif" panose="020A0603040505020204" pitchFamily="18" charset="-52"/>
              </a:rPr>
              <a:t>2) </a:t>
            </a:r>
            <a:r>
              <a:rPr lang="ru-RU" sz="1600" b="0" i="0" u="none" strike="noStrike" dirty="0">
                <a:solidFill>
                  <a:srgbClr val="3272C0"/>
                </a:solidFill>
                <a:effectLst/>
                <a:latin typeface="PT Serif" panose="020A0603040505020204" pitchFamily="18" charset="-52"/>
                <a:hlinkClick r:id="rId3"/>
              </a:rPr>
              <a:t>административный штраф</a:t>
            </a:r>
            <a:r>
              <a:rPr lang="ru-RU" sz="1600" b="0" i="0" dirty="0">
                <a:solidFill>
                  <a:srgbClr val="464C55"/>
                </a:solidFill>
                <a:effectLst/>
                <a:latin typeface="PT Serif" panose="020A0603040505020204" pitchFamily="18" charset="-52"/>
              </a:rPr>
              <a:t>;</a:t>
            </a:r>
          </a:p>
          <a:p>
            <a:pPr marL="0" indent="0" algn="l">
              <a:buNone/>
            </a:pPr>
            <a:r>
              <a:rPr lang="ru-RU" sz="1700" b="0" i="0" dirty="0">
                <a:solidFill>
                  <a:srgbClr val="464C55"/>
                </a:solidFill>
                <a:effectLst/>
                <a:latin typeface="PT Serif" panose="020A0603040505020204" pitchFamily="18" charset="-52"/>
              </a:rPr>
              <a:t>4) </a:t>
            </a:r>
            <a:r>
              <a:rPr lang="ru-RU" sz="1700" b="0" i="0" u="none" strike="noStrike" dirty="0">
                <a:solidFill>
                  <a:srgbClr val="3272C0"/>
                </a:solidFill>
                <a:effectLst/>
                <a:latin typeface="PT Serif" panose="020A0603040505020204" pitchFamily="18" charset="-52"/>
                <a:hlinkClick r:id="rId4"/>
              </a:rPr>
              <a:t>конфискация орудия</a:t>
            </a:r>
            <a:r>
              <a:rPr lang="ru-RU" sz="1700" b="0" i="0" dirty="0">
                <a:solidFill>
                  <a:srgbClr val="464C55"/>
                </a:solidFill>
                <a:effectLst/>
                <a:latin typeface="PT Serif" panose="020A0603040505020204" pitchFamily="18" charset="-52"/>
              </a:rPr>
              <a:t> совершения или предмета административного правонарушения;</a:t>
            </a:r>
          </a:p>
          <a:p>
            <a:pPr marL="0" indent="0" algn="l">
              <a:buNone/>
            </a:pPr>
            <a:r>
              <a:rPr lang="ru-RU" sz="1700" b="0" i="0" dirty="0">
                <a:solidFill>
                  <a:srgbClr val="464C55"/>
                </a:solidFill>
                <a:effectLst/>
                <a:latin typeface="PT Serif" panose="020A0603040505020204" pitchFamily="18" charset="-52"/>
              </a:rPr>
              <a:t>5) </a:t>
            </a:r>
            <a:r>
              <a:rPr lang="ru-RU" sz="1700" b="0" i="0" u="none" strike="noStrike" dirty="0">
                <a:solidFill>
                  <a:srgbClr val="3272C0"/>
                </a:solidFill>
                <a:effectLst/>
                <a:latin typeface="PT Serif" panose="020A0603040505020204" pitchFamily="18" charset="-52"/>
                <a:hlinkClick r:id="rId5"/>
              </a:rPr>
              <a:t>лишение специального права</a:t>
            </a:r>
            <a:r>
              <a:rPr lang="ru-RU" sz="1700" b="0" i="0" dirty="0">
                <a:solidFill>
                  <a:srgbClr val="464C55"/>
                </a:solidFill>
                <a:effectLst/>
                <a:latin typeface="PT Serif" panose="020A0603040505020204" pitchFamily="18" charset="-52"/>
              </a:rPr>
              <a:t>, предоставленного физическому лицу;</a:t>
            </a:r>
          </a:p>
          <a:p>
            <a:pPr marL="0" indent="0" algn="l">
              <a:buNone/>
            </a:pPr>
            <a:r>
              <a:rPr lang="ru-RU" sz="1700" b="0" i="0" dirty="0">
                <a:solidFill>
                  <a:srgbClr val="464C55"/>
                </a:solidFill>
                <a:effectLst/>
                <a:latin typeface="PT Serif" panose="020A0603040505020204" pitchFamily="18" charset="-52"/>
              </a:rPr>
              <a:t>6) </a:t>
            </a:r>
            <a:r>
              <a:rPr lang="ru-RU" sz="1700" b="0" i="0" u="none" strike="noStrike" dirty="0">
                <a:solidFill>
                  <a:srgbClr val="0563C1"/>
                </a:solidFill>
                <a:effectLst/>
                <a:latin typeface="PT Serif" panose="020A0603040505020204" pitchFamily="18" charset="-52"/>
                <a:hlinkClick r:id="rId6">
                  <a:extLst>
                    <a:ext uri="{A12FA001-AC4F-418D-AE19-62706E023703}">
                      <ahyp:hlinkClr xmlns:ahyp="http://schemas.microsoft.com/office/drawing/2018/hyperlinkcolor" val="tx"/>
                    </a:ext>
                  </a:extLst>
                </a:hlinkClick>
              </a:rPr>
              <a:t>административный </a:t>
            </a:r>
            <a:r>
              <a:rPr lang="ru-RU" sz="1700" b="0" i="0" u="none" strike="noStrike" dirty="0">
                <a:solidFill>
                  <a:schemeClr val="accent1"/>
                </a:solidFill>
                <a:effectLst/>
                <a:latin typeface="PT Serif" panose="020A0603040505020204" pitchFamily="18" charset="-52"/>
                <a:hlinkClick r:id="rId6">
                  <a:extLst>
                    <a:ext uri="{A12FA001-AC4F-418D-AE19-62706E023703}">
                      <ahyp:hlinkClr xmlns:ahyp="http://schemas.microsoft.com/office/drawing/2018/hyperlinkcolor" val="tx"/>
                    </a:ext>
                  </a:extLst>
                </a:hlinkClick>
              </a:rPr>
              <a:t>арест</a:t>
            </a:r>
            <a:r>
              <a:rPr lang="ru-RU" sz="1700" b="0" i="0" u="none" strike="noStrike" dirty="0">
                <a:solidFill>
                  <a:schemeClr val="accent1"/>
                </a:solidFill>
                <a:effectLst/>
                <a:latin typeface="PT Serif" panose="020A0603040505020204" pitchFamily="18" charset="-52"/>
              </a:rPr>
              <a:t>  ( на 15 суток)</a:t>
            </a:r>
            <a:r>
              <a:rPr lang="ru-RU" sz="1700" b="0" i="0" dirty="0">
                <a:solidFill>
                  <a:schemeClr val="accent1"/>
                </a:solidFill>
                <a:effectLst/>
                <a:latin typeface="PT Serif" panose="020A0603040505020204" pitchFamily="18" charset="-52"/>
              </a:rPr>
              <a:t>; </a:t>
            </a:r>
            <a:r>
              <a:rPr lang="ru-RU" sz="1700" b="0" i="0" dirty="0">
                <a:solidFill>
                  <a:srgbClr val="464C55"/>
                </a:solidFill>
                <a:effectLst/>
                <a:latin typeface="PT Serif" panose="020A0603040505020204" pitchFamily="18" charset="-52"/>
              </a:rPr>
              <a:t>с 18 лет!</a:t>
            </a:r>
          </a:p>
          <a:p>
            <a:pPr marL="0" indent="0" algn="l">
              <a:buNone/>
            </a:pPr>
            <a:r>
              <a:rPr lang="ru-RU" sz="1700" b="0" i="0" dirty="0">
                <a:solidFill>
                  <a:srgbClr val="464C55"/>
                </a:solidFill>
                <a:effectLst/>
                <a:latin typeface="PT Serif" panose="020A0603040505020204" pitchFamily="18" charset="-52"/>
              </a:rPr>
              <a:t>7) </a:t>
            </a:r>
            <a:r>
              <a:rPr lang="ru-RU" sz="1700" b="0" i="0" u="none" strike="noStrike" dirty="0">
                <a:solidFill>
                  <a:srgbClr val="3272C0"/>
                </a:solidFill>
                <a:effectLst/>
                <a:latin typeface="PT Serif" panose="020A0603040505020204" pitchFamily="18" charset="-52"/>
                <a:hlinkClick r:id="rId7"/>
              </a:rPr>
              <a:t>административное выдворение</a:t>
            </a:r>
            <a:r>
              <a:rPr lang="ru-RU" sz="1700" b="0" i="0" dirty="0">
                <a:solidFill>
                  <a:srgbClr val="464C55"/>
                </a:solidFill>
                <a:effectLst/>
                <a:latin typeface="PT Serif" panose="020A0603040505020204" pitchFamily="18" charset="-52"/>
              </a:rPr>
              <a:t> за пределы Российской Федерации иностранного гражданина или лица без гражданства;</a:t>
            </a:r>
          </a:p>
          <a:p>
            <a:pPr marL="0" indent="0" algn="l">
              <a:buNone/>
            </a:pPr>
            <a:r>
              <a:rPr lang="ru-RU" sz="1700" b="0" i="0" dirty="0">
                <a:solidFill>
                  <a:srgbClr val="464C55"/>
                </a:solidFill>
                <a:effectLst/>
                <a:latin typeface="PT Serif" panose="020A0603040505020204" pitchFamily="18" charset="-52"/>
              </a:rPr>
              <a:t>8) </a:t>
            </a:r>
            <a:r>
              <a:rPr lang="ru-RU" sz="1700" b="0" i="0" u="none" strike="noStrike" dirty="0">
                <a:solidFill>
                  <a:srgbClr val="3272C0"/>
                </a:solidFill>
                <a:effectLst/>
                <a:latin typeface="PT Serif" panose="020A0603040505020204" pitchFamily="18" charset="-52"/>
                <a:hlinkClick r:id="rId8"/>
              </a:rPr>
              <a:t>дисквалификация</a:t>
            </a:r>
            <a:r>
              <a:rPr lang="ru-RU" sz="1700" b="0" i="0" dirty="0">
                <a:solidFill>
                  <a:srgbClr val="464C55"/>
                </a:solidFill>
                <a:effectLst/>
                <a:latin typeface="PT Serif" panose="020A0603040505020204" pitchFamily="18" charset="-52"/>
              </a:rPr>
              <a:t>;</a:t>
            </a:r>
          </a:p>
          <a:p>
            <a:pPr marL="0" indent="0" algn="l">
              <a:buNone/>
            </a:pPr>
            <a:r>
              <a:rPr lang="ru-RU" sz="1700" b="0" i="0" dirty="0">
                <a:solidFill>
                  <a:srgbClr val="464C55"/>
                </a:solidFill>
                <a:effectLst/>
                <a:latin typeface="PT Serif" panose="020A0603040505020204" pitchFamily="18" charset="-52"/>
              </a:rPr>
              <a:t>9) </a:t>
            </a:r>
            <a:r>
              <a:rPr lang="ru-RU" sz="1700" b="0" i="0" u="none" strike="noStrike" dirty="0">
                <a:solidFill>
                  <a:srgbClr val="3272C0"/>
                </a:solidFill>
                <a:effectLst/>
                <a:latin typeface="PT Serif" panose="020A0603040505020204" pitchFamily="18" charset="-52"/>
                <a:hlinkClick r:id="rId9"/>
              </a:rPr>
              <a:t>административное приостановление деятельности</a:t>
            </a:r>
            <a:r>
              <a:rPr lang="ru-RU" sz="1700" b="0" i="0" dirty="0">
                <a:solidFill>
                  <a:srgbClr val="464C55"/>
                </a:solidFill>
                <a:effectLst/>
                <a:latin typeface="PT Serif" panose="020A0603040505020204" pitchFamily="18" charset="-52"/>
              </a:rPr>
              <a:t>;</a:t>
            </a:r>
          </a:p>
          <a:p>
            <a:pPr marL="0" indent="0" algn="l">
              <a:buNone/>
            </a:pPr>
            <a:r>
              <a:rPr lang="ru-RU" sz="1600" b="0" i="0" dirty="0">
                <a:solidFill>
                  <a:srgbClr val="464C55"/>
                </a:solidFill>
                <a:effectLst/>
                <a:latin typeface="PT Serif" panose="020A0603040505020204" pitchFamily="18" charset="-52"/>
              </a:rPr>
              <a:t>10) </a:t>
            </a:r>
            <a:r>
              <a:rPr lang="ru-RU" sz="1600" b="0" i="0" u="none" strike="noStrike" dirty="0">
                <a:solidFill>
                  <a:srgbClr val="CC3333"/>
                </a:solidFill>
                <a:effectLst/>
                <a:latin typeface="PT Serif" panose="020A0603040505020204" pitchFamily="18" charset="-52"/>
                <a:hlinkClick r:id="rId10"/>
              </a:rPr>
              <a:t>обязательные работы</a:t>
            </a:r>
            <a:r>
              <a:rPr lang="ru-RU" sz="1600" b="0" i="0" dirty="0">
                <a:solidFill>
                  <a:srgbClr val="464C55"/>
                </a:solidFill>
                <a:effectLst/>
                <a:latin typeface="PT Serif" panose="020A0603040505020204" pitchFamily="18" charset="-52"/>
              </a:rPr>
              <a:t>;</a:t>
            </a:r>
          </a:p>
          <a:p>
            <a:pPr marL="0" indent="0" algn="l">
              <a:buNone/>
            </a:pPr>
            <a:r>
              <a:rPr lang="ru-RU" sz="1600" dirty="0">
                <a:solidFill>
                  <a:srgbClr val="464C55"/>
                </a:solidFill>
                <a:latin typeface="PT Serif" panose="020A0603040505020204" pitchFamily="18" charset="-52"/>
              </a:rPr>
              <a:t> Любое нарушение установленного государством порядка считается административным проступком. Например, </a:t>
            </a:r>
            <a:r>
              <a:rPr lang="ru-RU" sz="1600" b="1" dirty="0">
                <a:solidFill>
                  <a:srgbClr val="464C55"/>
                </a:solidFill>
                <a:latin typeface="PT Serif" panose="020A0603040505020204" pitchFamily="18" charset="-52"/>
              </a:rPr>
              <a:t>отсутствие медицинской маски, ношение которой  установлено постановлением органов управления.</a:t>
            </a:r>
            <a:endParaRPr lang="ru-RU" sz="1600" b="1" i="0" dirty="0">
              <a:solidFill>
                <a:srgbClr val="464C55"/>
              </a:solidFill>
              <a:effectLst/>
              <a:latin typeface="PT Serif" panose="020A0603040505020204" pitchFamily="18" charset="-52"/>
            </a:endParaRPr>
          </a:p>
          <a:p>
            <a:pPr marL="0" indent="0">
              <a:buNone/>
            </a:pPr>
            <a:endParaRPr lang="ru-RU" dirty="0"/>
          </a:p>
        </p:txBody>
      </p:sp>
    </p:spTree>
    <p:extLst>
      <p:ext uri="{BB962C8B-B14F-4D97-AF65-F5344CB8AC3E}">
        <p14:creationId xmlns:p14="http://schemas.microsoft.com/office/powerpoint/2010/main" val="4253733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A14332-8B77-4038-82B8-67AB7B65E4EC}"/>
              </a:ext>
            </a:extLst>
          </p:cNvPr>
          <p:cNvSpPr>
            <a:spLocks noGrp="1"/>
          </p:cNvSpPr>
          <p:nvPr>
            <p:ph type="title"/>
          </p:nvPr>
        </p:nvSpPr>
        <p:spPr>
          <a:xfrm>
            <a:off x="838200" y="365125"/>
            <a:ext cx="10515600" cy="451621"/>
          </a:xfrm>
        </p:spPr>
        <p:txBody>
          <a:bodyPr>
            <a:normAutofit fontScale="90000"/>
          </a:bodyPr>
          <a:lstStyle/>
          <a:p>
            <a:r>
              <a:rPr lang="ru-RU" b="1" dirty="0"/>
              <a:t> Для несовершеннолетних</a:t>
            </a:r>
            <a:r>
              <a:rPr lang="ru-RU" dirty="0"/>
              <a:t>.</a:t>
            </a:r>
          </a:p>
        </p:txBody>
      </p:sp>
      <p:sp>
        <p:nvSpPr>
          <p:cNvPr id="3" name="Объект 2">
            <a:extLst>
              <a:ext uri="{FF2B5EF4-FFF2-40B4-BE49-F238E27FC236}">
                <a16:creationId xmlns:a16="http://schemas.microsoft.com/office/drawing/2014/main" id="{6C44773A-A534-4D44-AB04-8A65312A3D61}"/>
              </a:ext>
            </a:extLst>
          </p:cNvPr>
          <p:cNvSpPr>
            <a:spLocks noGrp="1"/>
          </p:cNvSpPr>
          <p:nvPr>
            <p:ph idx="1"/>
          </p:nvPr>
        </p:nvSpPr>
        <p:spPr>
          <a:xfrm>
            <a:off x="838200" y="1020932"/>
            <a:ext cx="7222724" cy="5681709"/>
          </a:xfrm>
        </p:spPr>
        <p:txBody>
          <a:bodyPr>
            <a:normAutofit/>
          </a:bodyPr>
          <a:lstStyle/>
          <a:p>
            <a:pPr marL="0" indent="0">
              <a:buNone/>
            </a:pPr>
            <a:r>
              <a:rPr lang="ru-RU" sz="2400" dirty="0">
                <a:solidFill>
                  <a:srgbClr val="333333"/>
                </a:solidFill>
                <a:latin typeface="Circe"/>
              </a:rPr>
              <a:t>! </a:t>
            </a:r>
            <a:r>
              <a:rPr lang="ru-RU" sz="2400" b="0" i="0" dirty="0">
                <a:solidFill>
                  <a:srgbClr val="333333"/>
                </a:solidFill>
                <a:effectLst/>
                <a:latin typeface="Circe"/>
              </a:rPr>
              <a:t>Административный арест по отношению к несовершеннолетним не применяется. Также в качестве наказания могут применять следующие меры воспитательного воздействия:</a:t>
            </a:r>
          </a:p>
          <a:p>
            <a:pPr marL="0" indent="0">
              <a:buNone/>
            </a:pPr>
            <a:r>
              <a:rPr lang="ru-RU" sz="2400" b="0" i="0" dirty="0">
                <a:solidFill>
                  <a:srgbClr val="333333"/>
                </a:solidFill>
                <a:effectLst/>
                <a:latin typeface="Circe"/>
              </a:rPr>
              <a:t> </a:t>
            </a:r>
            <a:r>
              <a:rPr lang="ru-RU" sz="2400" b="1" i="0" dirty="0">
                <a:solidFill>
                  <a:srgbClr val="333333"/>
                </a:solidFill>
                <a:effectLst/>
                <a:latin typeface="Circe"/>
              </a:rPr>
              <a:t>возложение на несовершеннолетнего обязанности загладить причинённый вред;</a:t>
            </a:r>
          </a:p>
          <a:p>
            <a:pPr marL="0" indent="0">
              <a:buNone/>
            </a:pPr>
            <a:r>
              <a:rPr lang="ru-RU" sz="2400" b="1" i="0" dirty="0">
                <a:solidFill>
                  <a:srgbClr val="333333"/>
                </a:solidFill>
                <a:effectLst/>
                <a:latin typeface="Circe"/>
              </a:rPr>
              <a:t> передача несовершеннолетнего под надзор родителей (или лиц, их заменяющих) или специализированного государственного органа (комиссии по делам несовершеннолетних и защите их прав); </a:t>
            </a:r>
          </a:p>
          <a:p>
            <a:pPr marL="0" indent="0">
              <a:buNone/>
            </a:pPr>
            <a:r>
              <a:rPr lang="ru-RU" sz="2400" b="1" i="0" dirty="0">
                <a:solidFill>
                  <a:srgbClr val="333333"/>
                </a:solidFill>
                <a:effectLst/>
                <a:latin typeface="Circe"/>
              </a:rPr>
              <a:t>ограничение досуга и установление особых требований к поведению несовершеннолетнего</a:t>
            </a:r>
            <a:r>
              <a:rPr lang="ru-RU" b="1" i="0" dirty="0">
                <a:solidFill>
                  <a:srgbClr val="333333"/>
                </a:solidFill>
                <a:effectLst/>
                <a:latin typeface="Circe"/>
              </a:rPr>
              <a:t>.</a:t>
            </a:r>
            <a:endParaRPr lang="ru-RU" b="1" dirty="0"/>
          </a:p>
        </p:txBody>
      </p:sp>
      <p:pic>
        <p:nvPicPr>
          <p:cNvPr id="17410" name="Picture 2" descr="административное правонарушение — последние новости сегодня на РБК.Ру">
            <a:extLst>
              <a:ext uri="{FF2B5EF4-FFF2-40B4-BE49-F238E27FC236}">
                <a16:creationId xmlns:a16="http://schemas.microsoft.com/office/drawing/2014/main" id="{CD6D111A-D510-46C2-82AD-4B67E789C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859" y="1544714"/>
            <a:ext cx="3994952" cy="319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23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3BE06B-2447-41AD-9542-18BD5199EB10}"/>
              </a:ext>
            </a:extLst>
          </p:cNvPr>
          <p:cNvSpPr>
            <a:spLocks noGrp="1"/>
          </p:cNvSpPr>
          <p:nvPr>
            <p:ph type="title"/>
          </p:nvPr>
        </p:nvSpPr>
        <p:spPr>
          <a:xfrm>
            <a:off x="2938508" y="365125"/>
            <a:ext cx="6276513" cy="1325563"/>
          </a:xfrm>
        </p:spPr>
        <p:txBody>
          <a:bodyPr/>
          <a:lstStyle/>
          <a:p>
            <a:endParaRPr lang="ru-RU" dirty="0"/>
          </a:p>
        </p:txBody>
      </p:sp>
      <p:pic>
        <p:nvPicPr>
          <p:cNvPr id="12292" name="Picture 4" descr="Дисциплинарная ответственность — вид юридической ответственности, основным содержанием которой выступают меры (дисциплинарное взыскание), применяемые администрацией учреждения, предприятия к сотруднику (работнику) в связи с совершением им дисциплина…">
            <a:extLst>
              <a:ext uri="{FF2B5EF4-FFF2-40B4-BE49-F238E27FC236}">
                <a16:creationId xmlns:a16="http://schemas.microsoft.com/office/drawing/2014/main" id="{BC1F4824-3B31-4C09-91C5-0D74BF400C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5927" y="0"/>
            <a:ext cx="108396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84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41FA67-E205-45D3-81F2-530A29D595E6}"/>
              </a:ext>
            </a:extLst>
          </p:cNvPr>
          <p:cNvSpPr>
            <a:spLocks noGrp="1"/>
          </p:cNvSpPr>
          <p:nvPr>
            <p:ph type="title"/>
          </p:nvPr>
        </p:nvSpPr>
        <p:spPr>
          <a:xfrm>
            <a:off x="838200" y="365125"/>
            <a:ext cx="10515600" cy="611419"/>
          </a:xfrm>
        </p:spPr>
        <p:txBody>
          <a:bodyPr>
            <a:normAutofit/>
          </a:bodyPr>
          <a:lstStyle/>
          <a:p>
            <a:r>
              <a:rPr lang="ru-RU" sz="3600" b="1" dirty="0"/>
              <a:t>Дисциплинарная ответственность</a:t>
            </a:r>
          </a:p>
        </p:txBody>
      </p:sp>
      <p:sp>
        <p:nvSpPr>
          <p:cNvPr id="3" name="Объект 2">
            <a:extLst>
              <a:ext uri="{FF2B5EF4-FFF2-40B4-BE49-F238E27FC236}">
                <a16:creationId xmlns:a16="http://schemas.microsoft.com/office/drawing/2014/main" id="{7F4CF1A4-6342-4F4C-8268-8F4FF604EE70}"/>
              </a:ext>
            </a:extLst>
          </p:cNvPr>
          <p:cNvSpPr>
            <a:spLocks noGrp="1"/>
          </p:cNvSpPr>
          <p:nvPr>
            <p:ph idx="1"/>
          </p:nvPr>
        </p:nvSpPr>
        <p:spPr>
          <a:xfrm>
            <a:off x="838200" y="1225118"/>
            <a:ext cx="10515600" cy="5344358"/>
          </a:xfrm>
        </p:spPr>
        <p:txBody>
          <a:bodyPr/>
          <a:lstStyle/>
          <a:p>
            <a:pPr marL="0" indent="0">
              <a:buNone/>
            </a:pPr>
            <a:r>
              <a:rPr lang="ru-RU" dirty="0"/>
              <a:t> </a:t>
            </a:r>
            <a:r>
              <a:rPr lang="ru-RU" b="1" dirty="0"/>
              <a:t>Дисциплинарная ответственность </a:t>
            </a:r>
            <a:r>
              <a:rPr lang="ru-RU" dirty="0"/>
              <a:t>наступает только при нарушении внутреннего распорядка предприятия или учреждения. Это  ответственность работников  и работодателей в </a:t>
            </a:r>
            <a:r>
              <a:rPr lang="ru-RU" b="1" dirty="0"/>
              <a:t>трудовых отношениях.</a:t>
            </a:r>
          </a:p>
          <a:p>
            <a:pPr marL="0" indent="0">
              <a:buNone/>
            </a:pPr>
            <a:r>
              <a:rPr lang="ru-RU" b="1" dirty="0"/>
              <a:t> Санкции накладывает работодатель, но работник может их оспорить в Государственной трудовой инспекции или в суде.</a:t>
            </a:r>
          </a:p>
          <a:p>
            <a:pPr marL="0" indent="0">
              <a:buNone/>
            </a:pPr>
            <a:r>
              <a:rPr lang="ru-RU" b="1" dirty="0"/>
              <a:t> наступает в полной мере с 16 лет. Отдельные санкции могут применяться с 14 лет ( замечание)</a:t>
            </a:r>
          </a:p>
        </p:txBody>
      </p:sp>
    </p:spTree>
    <p:extLst>
      <p:ext uri="{BB962C8B-B14F-4D97-AF65-F5344CB8AC3E}">
        <p14:creationId xmlns:p14="http://schemas.microsoft.com/office/powerpoint/2010/main" val="278154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C6C9C4-94A8-47C0-9CA7-1F356742015A}"/>
              </a:ext>
            </a:extLst>
          </p:cNvPr>
          <p:cNvSpPr>
            <a:spLocks noGrp="1"/>
          </p:cNvSpPr>
          <p:nvPr>
            <p:ph type="title"/>
          </p:nvPr>
        </p:nvSpPr>
        <p:spPr>
          <a:xfrm>
            <a:off x="3027285" y="365125"/>
            <a:ext cx="6178860" cy="1325563"/>
          </a:xfrm>
        </p:spPr>
        <p:txBody>
          <a:bodyPr/>
          <a:lstStyle/>
          <a:p>
            <a:endParaRPr lang="ru-RU" dirty="0"/>
          </a:p>
        </p:txBody>
      </p:sp>
      <p:pic>
        <p:nvPicPr>
          <p:cNvPr id="13316" name="Picture 4" descr="ЗамечаниеВыговор Увольнение Меры дисциплинарного взыскания:">
            <a:extLst>
              <a:ext uri="{FF2B5EF4-FFF2-40B4-BE49-F238E27FC236}">
                <a16:creationId xmlns:a16="http://schemas.microsoft.com/office/drawing/2014/main" id="{1C4B4A47-B42A-49D6-BBE9-8A920CB79E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5825" y="97654"/>
            <a:ext cx="10040645" cy="669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33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532BCB-0571-4B35-989C-AFEA4187CD75}"/>
              </a:ext>
            </a:extLst>
          </p:cNvPr>
          <p:cNvSpPr>
            <a:spLocks noGrp="1"/>
          </p:cNvSpPr>
          <p:nvPr>
            <p:ph type="title"/>
          </p:nvPr>
        </p:nvSpPr>
        <p:spPr>
          <a:xfrm>
            <a:off x="62144" y="365125"/>
            <a:ext cx="4474345" cy="602541"/>
          </a:xfrm>
        </p:spPr>
        <p:txBody>
          <a:bodyPr>
            <a:normAutofit fontScale="90000"/>
          </a:bodyPr>
          <a:lstStyle/>
          <a:p>
            <a:r>
              <a:rPr lang="ru-RU" dirty="0"/>
              <a:t> </a:t>
            </a:r>
            <a:r>
              <a:rPr lang="ru-RU" sz="3600" b="1" dirty="0"/>
              <a:t>Гражданско- правовая ответственность</a:t>
            </a:r>
          </a:p>
        </p:txBody>
      </p:sp>
      <p:sp>
        <p:nvSpPr>
          <p:cNvPr id="3" name="Объект 2">
            <a:extLst>
              <a:ext uri="{FF2B5EF4-FFF2-40B4-BE49-F238E27FC236}">
                <a16:creationId xmlns:a16="http://schemas.microsoft.com/office/drawing/2014/main" id="{C6D161D0-F07E-484E-9DC0-283D2DB89882}"/>
              </a:ext>
            </a:extLst>
          </p:cNvPr>
          <p:cNvSpPr>
            <a:spLocks noGrp="1"/>
          </p:cNvSpPr>
          <p:nvPr>
            <p:ph idx="1"/>
          </p:nvPr>
        </p:nvSpPr>
        <p:spPr>
          <a:xfrm>
            <a:off x="4383146" y="0"/>
            <a:ext cx="7808854" cy="6858000"/>
          </a:xfrm>
        </p:spPr>
        <p:txBody>
          <a:bodyPr>
            <a:normAutofit fontScale="85000" lnSpcReduction="20000"/>
          </a:bodyPr>
          <a:lstStyle/>
          <a:p>
            <a:pPr algn="l" rtl="0"/>
            <a:r>
              <a:rPr lang="ru-RU" b="0" i="0" dirty="0">
                <a:solidFill>
                  <a:srgbClr val="333333"/>
                </a:solidFill>
                <a:effectLst/>
                <a:latin typeface="Circe"/>
              </a:rPr>
              <a:t>Гражданско-правовая ответственность связана с нарушением </a:t>
            </a:r>
            <a:r>
              <a:rPr lang="ru-RU" b="1" i="0" dirty="0">
                <a:solidFill>
                  <a:srgbClr val="333333"/>
                </a:solidFill>
                <a:effectLst/>
                <a:latin typeface="Circe"/>
              </a:rPr>
              <a:t>имущественных и</a:t>
            </a:r>
            <a:r>
              <a:rPr lang="ru-RU" b="0" i="0" dirty="0">
                <a:solidFill>
                  <a:srgbClr val="333333"/>
                </a:solidFill>
                <a:effectLst/>
                <a:latin typeface="Circe"/>
              </a:rPr>
              <a:t>ли личных неимущественных прав. </a:t>
            </a:r>
            <a:r>
              <a:rPr lang="ru-RU" b="1" i="0" dirty="0">
                <a:solidFill>
                  <a:srgbClr val="333333"/>
                </a:solidFill>
                <a:effectLst/>
                <a:latin typeface="Circe"/>
              </a:rPr>
              <a:t>Её применение направлено на возмещение причинённого ущерба </a:t>
            </a:r>
            <a:r>
              <a:rPr lang="ru-RU" b="0" i="0" dirty="0">
                <a:solidFill>
                  <a:srgbClr val="333333"/>
                </a:solidFill>
                <a:effectLst/>
                <a:latin typeface="Circe"/>
              </a:rPr>
              <a:t>или восстановление тех прав, реализация которых была прекращена из-за правонарушения. То есть, если несовершеннолетний причинил вред здоровью или оскорбил честь и достоинство гражданина, компенсировать вред нужно будет в виде денежной выплаты.</a:t>
            </a:r>
          </a:p>
          <a:p>
            <a:pPr algn="l" rtl="0"/>
            <a:r>
              <a:rPr lang="ru-RU" b="0" i="0" dirty="0">
                <a:solidFill>
                  <a:srgbClr val="333333"/>
                </a:solidFill>
                <a:effectLst/>
                <a:latin typeface="Circe"/>
              </a:rPr>
              <a:t>За вред, причинённый несовершеннолетними в возрасте до 14 лет (малолетними), отвечают их родители (усыновители) или опекуны, если не докажут, что вред возник не по их вине. </a:t>
            </a:r>
            <a:r>
              <a:rPr lang="ru-RU" b="1" i="0" dirty="0">
                <a:solidFill>
                  <a:srgbClr val="333333"/>
                </a:solidFill>
                <a:effectLst/>
                <a:latin typeface="Circe"/>
              </a:rPr>
              <a:t>Частичная гражданско-правовая ответственность наступает с 14 лет.</a:t>
            </a:r>
            <a:r>
              <a:rPr lang="ru-RU" b="0" i="0" dirty="0">
                <a:solidFill>
                  <a:srgbClr val="333333"/>
                </a:solidFill>
                <a:effectLst/>
                <a:latin typeface="Circe"/>
              </a:rPr>
              <a:t> Несовершеннолетний в возрасте от 14 лет самостоятельно отвечает своим имуществом за вред, который причинил. Если же у него такого имущества недостаточно, родители могут восполнить вред полностью или частично.</a:t>
            </a:r>
          </a:p>
          <a:p>
            <a:pPr algn="l" rtl="0"/>
            <a:r>
              <a:rPr lang="ru-RU" b="1" i="0" dirty="0">
                <a:solidFill>
                  <a:srgbClr val="333333"/>
                </a:solidFill>
                <a:effectLst/>
                <a:latin typeface="Circe"/>
              </a:rPr>
              <a:t>Всю полноту гражданско-правовой ответственности человек обретает вместе с полной дееспособностью в 18 лет.</a:t>
            </a:r>
          </a:p>
          <a:p>
            <a:endParaRPr lang="ru-RU" dirty="0"/>
          </a:p>
        </p:txBody>
      </p:sp>
      <p:pic>
        <p:nvPicPr>
          <p:cNvPr id="5" name="Рисунок 4">
            <a:extLst>
              <a:ext uri="{FF2B5EF4-FFF2-40B4-BE49-F238E27FC236}">
                <a16:creationId xmlns:a16="http://schemas.microsoft.com/office/drawing/2014/main" id="{7178B485-1356-4F83-BFE3-1FFE39F16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2683"/>
            <a:ext cx="4225335" cy="2951825"/>
          </a:xfrm>
          <a:prstGeom prst="rect">
            <a:avLst/>
          </a:prstGeom>
        </p:spPr>
      </p:pic>
    </p:spTree>
    <p:extLst>
      <p:ext uri="{BB962C8B-B14F-4D97-AF65-F5344CB8AC3E}">
        <p14:creationId xmlns:p14="http://schemas.microsoft.com/office/powerpoint/2010/main" val="244856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F39B5B-1964-45B3-8E97-1195662872CC}"/>
              </a:ext>
            </a:extLst>
          </p:cNvPr>
          <p:cNvSpPr>
            <a:spLocks noGrp="1"/>
          </p:cNvSpPr>
          <p:nvPr>
            <p:ph type="title"/>
          </p:nvPr>
        </p:nvSpPr>
        <p:spPr>
          <a:xfrm>
            <a:off x="838200" y="365126"/>
            <a:ext cx="10515600" cy="424988"/>
          </a:xfrm>
        </p:spPr>
        <p:txBody>
          <a:bodyPr>
            <a:normAutofit fontScale="90000"/>
          </a:bodyPr>
          <a:lstStyle/>
          <a:p>
            <a:r>
              <a:rPr lang="ru-RU" dirty="0"/>
              <a:t> </a:t>
            </a:r>
            <a:r>
              <a:rPr lang="ru-RU" b="1" dirty="0"/>
              <a:t>Санкции в гражданском праве</a:t>
            </a:r>
          </a:p>
        </p:txBody>
      </p:sp>
      <p:sp>
        <p:nvSpPr>
          <p:cNvPr id="3" name="Объект 2">
            <a:extLst>
              <a:ext uri="{FF2B5EF4-FFF2-40B4-BE49-F238E27FC236}">
                <a16:creationId xmlns:a16="http://schemas.microsoft.com/office/drawing/2014/main" id="{41E43DB4-19CF-4BAE-8970-D838634D6477}"/>
              </a:ext>
            </a:extLst>
          </p:cNvPr>
          <p:cNvSpPr>
            <a:spLocks noGrp="1"/>
          </p:cNvSpPr>
          <p:nvPr>
            <p:ph idx="1"/>
          </p:nvPr>
        </p:nvSpPr>
        <p:spPr>
          <a:xfrm>
            <a:off x="838200" y="932155"/>
            <a:ext cx="10515600" cy="5708342"/>
          </a:xfrm>
        </p:spPr>
        <p:txBody>
          <a:bodyPr/>
          <a:lstStyle/>
          <a:p>
            <a:pPr marL="0" indent="0">
              <a:buNone/>
            </a:pPr>
            <a:r>
              <a:rPr lang="ru-RU" b="1" dirty="0"/>
              <a:t>Договорные:</a:t>
            </a:r>
          </a:p>
          <a:p>
            <a:pPr>
              <a:buFontTx/>
              <a:buChar char="-"/>
            </a:pPr>
            <a:r>
              <a:rPr lang="ru-RU" dirty="0"/>
              <a:t>Уплата </a:t>
            </a:r>
            <a:r>
              <a:rPr lang="ru-RU" b="1" dirty="0"/>
              <a:t>неустойки</a:t>
            </a:r>
            <a:r>
              <a:rPr lang="ru-RU" dirty="0"/>
              <a:t> стороной, виновной в нарушении договора,</a:t>
            </a:r>
          </a:p>
          <a:p>
            <a:pPr>
              <a:buFontTx/>
              <a:buChar char="-"/>
            </a:pPr>
            <a:r>
              <a:rPr lang="ru-RU" dirty="0"/>
              <a:t> уплата пени в случае просрочки исполнения договора </a:t>
            </a:r>
          </a:p>
          <a:p>
            <a:pPr>
              <a:buFontTx/>
              <a:buChar char="-"/>
            </a:pPr>
            <a:r>
              <a:rPr lang="ru-RU" dirty="0"/>
              <a:t> другие санкции. Прописанные в гражданском договоре</a:t>
            </a:r>
          </a:p>
          <a:p>
            <a:pPr marL="0" indent="0">
              <a:buNone/>
            </a:pPr>
            <a:r>
              <a:rPr lang="ru-RU" dirty="0"/>
              <a:t> </a:t>
            </a:r>
            <a:r>
              <a:rPr lang="ru-RU" b="1" dirty="0"/>
              <a:t>Внедоговорные санкции</a:t>
            </a:r>
          </a:p>
          <a:p>
            <a:pPr>
              <a:buFontTx/>
              <a:buChar char="-"/>
            </a:pPr>
            <a:r>
              <a:rPr lang="ru-RU" dirty="0"/>
              <a:t>Компенсация  причинённо</a:t>
            </a:r>
            <a:r>
              <a:rPr lang="ru-RU" b="1" dirty="0"/>
              <a:t>го ущерба</a:t>
            </a:r>
          </a:p>
          <a:p>
            <a:pPr>
              <a:buFontTx/>
              <a:buChar char="-"/>
            </a:pPr>
            <a:r>
              <a:rPr lang="ru-RU" dirty="0"/>
              <a:t>Компенсация</a:t>
            </a:r>
            <a:r>
              <a:rPr lang="ru-RU" b="1" dirty="0"/>
              <a:t> вреда</a:t>
            </a:r>
          </a:p>
          <a:p>
            <a:pPr>
              <a:buFontTx/>
              <a:buChar char="-"/>
            </a:pPr>
            <a:r>
              <a:rPr lang="ru-RU" dirty="0"/>
              <a:t>Компенсация морального вреда и другие…</a:t>
            </a:r>
          </a:p>
          <a:p>
            <a:pPr marL="0" indent="0">
              <a:buNone/>
            </a:pPr>
            <a:r>
              <a:rPr lang="ru-RU" b="0" i="1" u="sng" dirty="0">
                <a:solidFill>
                  <a:srgbClr val="202122"/>
                </a:solidFill>
                <a:effectLst/>
                <a:latin typeface="Arial" panose="020B0604020202020204" pitchFamily="34" charset="0"/>
              </a:rPr>
              <a:t>Гражданская ответственность является имущественной и носит компенсационный характер.</a:t>
            </a:r>
            <a:endParaRPr lang="ru-RU" b="1" i="1" u="sng" dirty="0"/>
          </a:p>
          <a:p>
            <a:pPr>
              <a:buFontTx/>
              <a:buChar char="-"/>
            </a:pPr>
            <a:endParaRPr lang="ru-RU" dirty="0"/>
          </a:p>
        </p:txBody>
      </p:sp>
    </p:spTree>
    <p:extLst>
      <p:ext uri="{BB962C8B-B14F-4D97-AF65-F5344CB8AC3E}">
        <p14:creationId xmlns:p14="http://schemas.microsoft.com/office/powerpoint/2010/main" val="3458804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21190C-F01B-4B44-917A-D97EFC616784}"/>
              </a:ext>
            </a:extLst>
          </p:cNvPr>
          <p:cNvSpPr>
            <a:spLocks noGrp="1"/>
          </p:cNvSpPr>
          <p:nvPr>
            <p:ph type="title"/>
          </p:nvPr>
        </p:nvSpPr>
        <p:spPr/>
        <p:txBody>
          <a:bodyPr/>
          <a:lstStyle/>
          <a:p>
            <a:r>
              <a:rPr lang="ru-RU" b="1" dirty="0"/>
              <a:t>Подумай, почему необходимо соблюдать нормы права?</a:t>
            </a:r>
          </a:p>
        </p:txBody>
      </p:sp>
      <p:pic>
        <p:nvPicPr>
          <p:cNvPr id="6" name="Объект 5">
            <a:extLst>
              <a:ext uri="{FF2B5EF4-FFF2-40B4-BE49-F238E27FC236}">
                <a16:creationId xmlns:a16="http://schemas.microsoft.com/office/drawing/2014/main" id="{49970693-4370-4C17-A5A2-F8BC94603F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821986" y="1825625"/>
            <a:ext cx="654802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581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DD1F1C-5E93-443C-9747-02B0819D073D}"/>
              </a:ext>
            </a:extLst>
          </p:cNvPr>
          <p:cNvSpPr>
            <a:spLocks noGrp="1"/>
          </p:cNvSpPr>
          <p:nvPr>
            <p:ph type="title"/>
          </p:nvPr>
        </p:nvSpPr>
        <p:spPr>
          <a:xfrm>
            <a:off x="838200" y="79900"/>
            <a:ext cx="10515600" cy="497150"/>
          </a:xfrm>
        </p:spPr>
        <p:txBody>
          <a:bodyPr>
            <a:normAutofit fontScale="90000"/>
          </a:bodyPr>
          <a:lstStyle/>
          <a:p>
            <a:r>
              <a:rPr lang="ru-RU" dirty="0"/>
              <a:t> </a:t>
            </a:r>
            <a:r>
              <a:rPr lang="ru-RU" b="1" dirty="0"/>
              <a:t>Несовершеннолетние</a:t>
            </a:r>
          </a:p>
        </p:txBody>
      </p:sp>
      <p:sp>
        <p:nvSpPr>
          <p:cNvPr id="3" name="Объект 2">
            <a:extLst>
              <a:ext uri="{FF2B5EF4-FFF2-40B4-BE49-F238E27FC236}">
                <a16:creationId xmlns:a16="http://schemas.microsoft.com/office/drawing/2014/main" id="{8C89388D-FF97-4D43-AA28-EA049EC5A83C}"/>
              </a:ext>
            </a:extLst>
          </p:cNvPr>
          <p:cNvSpPr>
            <a:spLocks noGrp="1"/>
          </p:cNvSpPr>
          <p:nvPr>
            <p:ph idx="1"/>
          </p:nvPr>
        </p:nvSpPr>
        <p:spPr>
          <a:xfrm>
            <a:off x="248575" y="843379"/>
            <a:ext cx="11105225" cy="1420427"/>
          </a:xfrm>
        </p:spPr>
        <p:txBody>
          <a:bodyPr/>
          <a:lstStyle/>
          <a:p>
            <a:pPr marL="0" indent="0">
              <a:buNone/>
            </a:pPr>
            <a:r>
              <a:rPr lang="ru-RU" dirty="0"/>
              <a:t> </a:t>
            </a:r>
            <a:r>
              <a:rPr lang="ru-RU" b="1" dirty="0"/>
              <a:t>Несовершеннолетними</a:t>
            </a:r>
            <a:r>
              <a:rPr lang="ru-RU" dirty="0"/>
              <a:t> в правовом отношении считаются люди с 14 до 18 лет. </a:t>
            </a:r>
          </a:p>
          <a:p>
            <a:pPr marL="0" indent="0">
              <a:buNone/>
            </a:pPr>
            <a:r>
              <a:rPr lang="ru-RU" dirty="0"/>
              <a:t>С 6 до 14 лет – малолетние.</a:t>
            </a:r>
          </a:p>
        </p:txBody>
      </p:sp>
      <p:pic>
        <p:nvPicPr>
          <p:cNvPr id="5" name="Рисунок 4">
            <a:extLst>
              <a:ext uri="{FF2B5EF4-FFF2-40B4-BE49-F238E27FC236}">
                <a16:creationId xmlns:a16="http://schemas.microsoft.com/office/drawing/2014/main" id="{F2AE1712-8634-41A1-9F99-845E62B8F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317" y="1481561"/>
            <a:ext cx="7485683" cy="4981382"/>
          </a:xfrm>
          <a:prstGeom prst="rect">
            <a:avLst/>
          </a:prstGeom>
        </p:spPr>
      </p:pic>
    </p:spTree>
    <p:extLst>
      <p:ext uri="{BB962C8B-B14F-4D97-AF65-F5344CB8AC3E}">
        <p14:creationId xmlns:p14="http://schemas.microsoft.com/office/powerpoint/2010/main" val="1116788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7508DE-15C4-4EB2-B8E3-ED722194FEA6}"/>
              </a:ext>
            </a:extLst>
          </p:cNvPr>
          <p:cNvSpPr>
            <a:spLocks noGrp="1"/>
          </p:cNvSpPr>
          <p:nvPr>
            <p:ph type="title"/>
          </p:nvPr>
        </p:nvSpPr>
        <p:spPr>
          <a:xfrm>
            <a:off x="4003829" y="365125"/>
            <a:ext cx="3799644" cy="1325563"/>
          </a:xfrm>
        </p:spPr>
        <p:txBody>
          <a:bodyPr/>
          <a:lstStyle/>
          <a:p>
            <a:endParaRPr lang="ru-RU" dirty="0"/>
          </a:p>
        </p:txBody>
      </p:sp>
      <p:pic>
        <p:nvPicPr>
          <p:cNvPr id="2050" name="Picture 2" descr="Юридическая ответственность – это совокупность неблагоприятных последствий, возникающих у тех, кто нарушил право.">
            <a:extLst>
              <a:ext uri="{FF2B5EF4-FFF2-40B4-BE49-F238E27FC236}">
                <a16:creationId xmlns:a16="http://schemas.microsoft.com/office/drawing/2014/main" id="{C8EB48B4-DF8B-44DC-9C34-1FEFC52399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5521" y="0"/>
            <a:ext cx="101471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86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05EDE2-96DD-444E-A0FE-6A8DAF301C7F}"/>
              </a:ext>
            </a:extLst>
          </p:cNvPr>
          <p:cNvSpPr>
            <a:spLocks noGrp="1"/>
          </p:cNvSpPr>
          <p:nvPr>
            <p:ph type="title"/>
          </p:nvPr>
        </p:nvSpPr>
        <p:spPr>
          <a:xfrm>
            <a:off x="4492100" y="365125"/>
            <a:ext cx="2530137" cy="1325563"/>
          </a:xfrm>
        </p:spPr>
        <p:txBody>
          <a:bodyPr/>
          <a:lstStyle/>
          <a:p>
            <a:endParaRPr lang="ru-RU" dirty="0"/>
          </a:p>
        </p:txBody>
      </p:sp>
      <p:pic>
        <p:nvPicPr>
          <p:cNvPr id="4098" name="Picture 2">
            <a:extLst>
              <a:ext uri="{FF2B5EF4-FFF2-40B4-BE49-F238E27FC236}">
                <a16:creationId xmlns:a16="http://schemas.microsoft.com/office/drawing/2014/main" id="{3EFAD1D6-5914-472A-B91D-6372102D8C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214" y="0"/>
            <a:ext cx="1014717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A477C6E-618F-43C3-8751-F14343A95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99476" y="21864"/>
            <a:ext cx="3583660" cy="267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26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91DD81-9AF1-4AE9-88F6-5B45259DB118}"/>
              </a:ext>
            </a:extLst>
          </p:cNvPr>
          <p:cNvSpPr>
            <a:spLocks noGrp="1"/>
          </p:cNvSpPr>
          <p:nvPr>
            <p:ph type="title"/>
          </p:nvPr>
        </p:nvSpPr>
        <p:spPr>
          <a:xfrm>
            <a:off x="3755254" y="365125"/>
            <a:ext cx="4731798" cy="1325563"/>
          </a:xfrm>
        </p:spPr>
        <p:txBody>
          <a:bodyPr/>
          <a:lstStyle/>
          <a:p>
            <a:endParaRPr lang="ru-RU" dirty="0"/>
          </a:p>
        </p:txBody>
      </p:sp>
      <p:pic>
        <p:nvPicPr>
          <p:cNvPr id="6146" name="Picture 2" descr="Уголовная ответственность – самый тяжкий вид наказания, так как влечет за собой лишение свободы. Свобода самая главная человеческая ценность.Наступает с 16 лет, с 14 за особо тяжкие преступления (убийство, изнасилование, терроризм, кража, разбой)Цел…">
            <a:extLst>
              <a:ext uri="{FF2B5EF4-FFF2-40B4-BE49-F238E27FC236}">
                <a16:creationId xmlns:a16="http://schemas.microsoft.com/office/drawing/2014/main" id="{29C7A8E0-1ADE-4E70-9AC2-6E6916703E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1134" y="0"/>
            <a:ext cx="98453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4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FA1A64-3694-4D3B-8567-62CD5DE7F608}"/>
              </a:ext>
            </a:extLst>
          </p:cNvPr>
          <p:cNvSpPr>
            <a:spLocks noGrp="1"/>
          </p:cNvSpPr>
          <p:nvPr>
            <p:ph type="title"/>
          </p:nvPr>
        </p:nvSpPr>
        <p:spPr>
          <a:xfrm>
            <a:off x="838200" y="79900"/>
            <a:ext cx="10515600" cy="479394"/>
          </a:xfrm>
        </p:spPr>
        <p:txBody>
          <a:bodyPr>
            <a:normAutofit fontScale="90000"/>
          </a:bodyPr>
          <a:lstStyle/>
          <a:p>
            <a:r>
              <a:rPr lang="ru-RU" dirty="0"/>
              <a:t> </a:t>
            </a:r>
            <a:r>
              <a:rPr lang="ru-RU" sz="3200" b="1" dirty="0"/>
              <a:t>Уголовная ответственность с 14 лет наступает</a:t>
            </a:r>
          </a:p>
        </p:txBody>
      </p:sp>
      <p:sp>
        <p:nvSpPr>
          <p:cNvPr id="3" name="Объект 2">
            <a:extLst>
              <a:ext uri="{FF2B5EF4-FFF2-40B4-BE49-F238E27FC236}">
                <a16:creationId xmlns:a16="http://schemas.microsoft.com/office/drawing/2014/main" id="{4BB68589-4FCF-4D36-BF0B-889BF2F45DF5}"/>
              </a:ext>
            </a:extLst>
          </p:cNvPr>
          <p:cNvSpPr>
            <a:spLocks noGrp="1"/>
          </p:cNvSpPr>
          <p:nvPr>
            <p:ph idx="1"/>
          </p:nvPr>
        </p:nvSpPr>
        <p:spPr>
          <a:xfrm>
            <a:off x="838199" y="559294"/>
            <a:ext cx="11182165" cy="6298706"/>
          </a:xfrm>
        </p:spPr>
        <p:txBody>
          <a:bodyPr>
            <a:normAutofit fontScale="47500" lnSpcReduction="20000"/>
          </a:bodyPr>
          <a:lstStyle/>
          <a:p>
            <a:r>
              <a:rPr lang="ru-RU" b="1" dirty="0"/>
              <a:t>Статья 20</a:t>
            </a:r>
            <a:r>
              <a:rPr lang="ru-RU" dirty="0"/>
              <a:t>. Уголовный кодекс Российской Федерации</a:t>
            </a:r>
            <a:r>
              <a:rPr lang="ru-RU" b="1" dirty="0"/>
              <a:t>. Возраст, с которого наступает уголовная ответственность </a:t>
            </a:r>
          </a:p>
          <a:p>
            <a:r>
              <a:rPr lang="ru-RU" dirty="0"/>
              <a:t>1. Уголовной ответственности подлежит лицо, достигшее ко времени совершения преступления шестнадцатилетнего возраста. . Лица, достигшие ко времени совершения преступления </a:t>
            </a:r>
            <a:r>
              <a:rPr lang="ru-RU" b="1" dirty="0"/>
              <a:t>четырнадцатилетнего возраста</a:t>
            </a:r>
            <a:r>
              <a:rPr lang="ru-RU" dirty="0"/>
              <a:t>, подлежат уголовной ответственности </a:t>
            </a:r>
          </a:p>
          <a:p>
            <a:r>
              <a:rPr lang="ru-RU" dirty="0"/>
              <a:t>за убийство (статья 105), </a:t>
            </a:r>
          </a:p>
          <a:p>
            <a:r>
              <a:rPr lang="ru-RU" dirty="0"/>
              <a:t>умышленное причинение тяжкого вреда здоровью (статья 111),</a:t>
            </a:r>
          </a:p>
          <a:p>
            <a:r>
              <a:rPr lang="ru-RU" dirty="0"/>
              <a:t> умышленное причинение средней тяжести вреда здоровью (статья 112),</a:t>
            </a:r>
          </a:p>
          <a:p>
            <a:r>
              <a:rPr lang="ru-RU" dirty="0"/>
              <a:t> похищение человека (статья 126), </a:t>
            </a:r>
          </a:p>
          <a:p>
            <a:r>
              <a:rPr lang="ru-RU" dirty="0"/>
              <a:t>изнасилование (статья 131), насильственные действия сексуального характера (статья 132),</a:t>
            </a:r>
          </a:p>
          <a:p>
            <a:r>
              <a:rPr lang="ru-RU" dirty="0"/>
              <a:t> кражу (статья 158), грабеж (статья 161), разбой (статья 162), вымогательство (статья 163), </a:t>
            </a:r>
          </a:p>
          <a:p>
            <a:r>
              <a:rPr lang="ru-RU" dirty="0"/>
              <a:t>неправомерное завладение автомобилем или иным транспортным средством без цели хищения (статья 166), </a:t>
            </a:r>
          </a:p>
          <a:p>
            <a:r>
              <a:rPr lang="ru-RU" dirty="0"/>
              <a:t>умышленные уничтожение или повреждение имущества при отягчающих обстоятельствах (часть вторая статьи 167),</a:t>
            </a:r>
          </a:p>
          <a:p>
            <a:r>
              <a:rPr lang="ru-RU" dirty="0"/>
              <a:t> террористический акт (статья 205), </a:t>
            </a:r>
          </a:p>
          <a:p>
            <a:r>
              <a:rPr lang="ru-RU" dirty="0"/>
              <a:t>прохождение обучения в целях осуществления террористической деятельности (статья 205.3), </a:t>
            </a:r>
          </a:p>
          <a:p>
            <a:r>
              <a:rPr lang="ru-RU" dirty="0"/>
              <a:t>участие в террористическом сообществе (часть вторая статьи 205.4), участие в деятельности террористической организации (часть вторая статьи 205.5), несообщение о преступлении (статья 205.6), </a:t>
            </a:r>
          </a:p>
          <a:p>
            <a:r>
              <a:rPr lang="ru-RU" dirty="0"/>
              <a:t>захват заложника (статья 206), </a:t>
            </a:r>
            <a:r>
              <a:rPr lang="ru-RU" sz="2900" b="1" dirty="0"/>
              <a:t>заведомо ложное сообщение об акте терроризма </a:t>
            </a:r>
            <a:r>
              <a:rPr lang="ru-RU" dirty="0"/>
              <a:t>(статья 207), участие в незаконном вооруженном формировании (часть вторая статьи 208), угон судна воздушного или водного транспорта либо железнодорожного подвижного состава (статья 211), участие в массовых беспорядках (часть вторая статьи 212), хулиганство при отягчающих обстоятельствах (части вторая и третья статьи 213),</a:t>
            </a:r>
          </a:p>
          <a:p>
            <a:r>
              <a:rPr lang="ru-RU" dirty="0"/>
              <a:t>вандализм (статья 214), незаконные приобретение, передачу, сбыт, хранение, перевозку или ношение взрывчатых веществ или взрывных устройств (статья 222.1), незаконное изготовление взрывчатых веществ или взрывных устройств (статья 223.1),</a:t>
            </a:r>
          </a:p>
          <a:p>
            <a:r>
              <a:rPr lang="ru-RU" dirty="0"/>
              <a:t> хищение либо </a:t>
            </a:r>
            <a:r>
              <a:rPr lang="ru-RU" b="1" dirty="0"/>
              <a:t>вымогательство оружия, </a:t>
            </a:r>
            <a:r>
              <a:rPr lang="ru-RU" dirty="0"/>
              <a:t>боеприпасов, взрывчатых веществ и взрывных устройств (статья 226), </a:t>
            </a:r>
          </a:p>
          <a:p>
            <a:r>
              <a:rPr lang="ru-RU" dirty="0"/>
              <a:t>хищение либо вымогательство </a:t>
            </a:r>
            <a:r>
              <a:rPr lang="ru-RU" b="1" dirty="0"/>
              <a:t>наркотических средств </a:t>
            </a:r>
            <a:r>
              <a:rPr lang="ru-RU" dirty="0"/>
              <a:t>или психотропных веществ (статья 229), приведение в негодность транспортных средств или путей сообщения (статья 267), посягательство на жизнь государственного или общественного деятеля (статья 277), нападение на лиц или учреждения, которые пользуются международной защитой (статья 360), акт международного терроризма (статья 361). (часть 2 в ред. Федерального закона от 06.07.2016 N 375-ФЗ) 3. Если несовершеннолетний достиг возраста, предусмотренного частями первой или второй настоящей статьи, но вследствие отставания в психическом развитии, не связанном с психическим расстройством, во время совершения общественно опасного деяния не мог в полной мере осознавать фактический характер и общественную опасность своих действий (бездействия) либо руководить ими, он не подлежит уголовной ответственности</a:t>
            </a:r>
          </a:p>
        </p:txBody>
      </p:sp>
    </p:spTree>
    <p:extLst>
      <p:ext uri="{BB962C8B-B14F-4D97-AF65-F5344CB8AC3E}">
        <p14:creationId xmlns:p14="http://schemas.microsoft.com/office/powerpoint/2010/main" val="78800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8EA897-72CE-431A-ACAA-0BABFB5A88F7}"/>
              </a:ext>
            </a:extLst>
          </p:cNvPr>
          <p:cNvSpPr>
            <a:spLocks noGrp="1"/>
          </p:cNvSpPr>
          <p:nvPr>
            <p:ph type="title"/>
          </p:nvPr>
        </p:nvSpPr>
        <p:spPr>
          <a:xfrm>
            <a:off x="213064" y="133165"/>
            <a:ext cx="11771790" cy="719091"/>
          </a:xfrm>
        </p:spPr>
        <p:txBody>
          <a:bodyPr>
            <a:normAutofit/>
          </a:bodyPr>
          <a:lstStyle/>
          <a:p>
            <a:r>
              <a:rPr lang="ru-RU" dirty="0"/>
              <a:t> </a:t>
            </a:r>
            <a:r>
              <a:rPr lang="ru-RU" sz="3200" b="1" dirty="0">
                <a:solidFill>
                  <a:srgbClr val="C00000"/>
                </a:solidFill>
              </a:rPr>
              <a:t>Последствия уголовной ответственности</a:t>
            </a:r>
          </a:p>
        </p:txBody>
      </p:sp>
      <p:sp>
        <p:nvSpPr>
          <p:cNvPr id="3" name="Объект 2">
            <a:extLst>
              <a:ext uri="{FF2B5EF4-FFF2-40B4-BE49-F238E27FC236}">
                <a16:creationId xmlns:a16="http://schemas.microsoft.com/office/drawing/2014/main" id="{EC461278-C22E-4585-8368-A3BBA5BDD676}"/>
              </a:ext>
            </a:extLst>
          </p:cNvPr>
          <p:cNvSpPr>
            <a:spLocks noGrp="1"/>
          </p:cNvSpPr>
          <p:nvPr>
            <p:ph idx="1"/>
          </p:nvPr>
        </p:nvSpPr>
        <p:spPr>
          <a:xfrm>
            <a:off x="5042516" y="852256"/>
            <a:ext cx="7149483" cy="5872579"/>
          </a:xfrm>
        </p:spPr>
        <p:txBody>
          <a:bodyPr/>
          <a:lstStyle/>
          <a:p>
            <a:pPr marL="0" indent="0">
              <a:buNone/>
            </a:pPr>
            <a:r>
              <a:rPr lang="ru-RU" b="1" dirty="0"/>
              <a:t>1.</a:t>
            </a:r>
            <a:r>
              <a:rPr lang="ru-RU" dirty="0"/>
              <a:t> Судимость. Сохраняется после отбытия наказания от 3 до 8 лет. Человек, совершивший в этот срок новое преступление, считается </a:t>
            </a:r>
            <a:r>
              <a:rPr lang="ru-RU" b="1" dirty="0"/>
              <a:t>рецидивистом.</a:t>
            </a:r>
          </a:p>
          <a:p>
            <a:pPr marL="0" indent="0">
              <a:buNone/>
            </a:pPr>
            <a:r>
              <a:rPr lang="ru-RU" b="1" dirty="0"/>
              <a:t>2. </a:t>
            </a:r>
            <a:r>
              <a:rPr lang="ru-RU" dirty="0"/>
              <a:t>Клеймо преступника. Запрет на некоторые виды деятельности и должности.</a:t>
            </a:r>
          </a:p>
          <a:p>
            <a:pPr marL="0" indent="0">
              <a:buNone/>
            </a:pPr>
            <a:endParaRPr lang="ru-RU" dirty="0"/>
          </a:p>
          <a:p>
            <a:pPr marL="0" indent="0">
              <a:buNone/>
            </a:pPr>
            <a:r>
              <a:rPr lang="ru-RU" dirty="0"/>
              <a:t> </a:t>
            </a:r>
            <a:r>
              <a:rPr lang="ru-RU" b="1" dirty="0"/>
              <a:t>Преступлением признаётся только деяние, указанное в Уголовном Кодексе Российской Федерации.</a:t>
            </a:r>
          </a:p>
          <a:p>
            <a:pPr marL="0" indent="0">
              <a:buNone/>
            </a:pPr>
            <a:endParaRPr lang="ru-RU" dirty="0"/>
          </a:p>
        </p:txBody>
      </p:sp>
      <p:pic>
        <p:nvPicPr>
          <p:cNvPr id="14338" name="Picture 2" descr="Подготовлены поправки в УК РФ о конфискации доходов &quot;от ...">
            <a:extLst>
              <a:ext uri="{FF2B5EF4-FFF2-40B4-BE49-F238E27FC236}">
                <a16:creationId xmlns:a16="http://schemas.microsoft.com/office/drawing/2014/main" id="{694B50C4-4DEA-418C-B08B-D9A91A12A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64" y="1266177"/>
            <a:ext cx="4595999" cy="432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2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68EC9-4B69-49A4-90C8-4B155BBA0C2B}"/>
              </a:ext>
            </a:extLst>
          </p:cNvPr>
          <p:cNvSpPr>
            <a:spLocks noGrp="1"/>
          </p:cNvSpPr>
          <p:nvPr>
            <p:ph type="title"/>
          </p:nvPr>
        </p:nvSpPr>
        <p:spPr>
          <a:xfrm>
            <a:off x="4296792" y="365125"/>
            <a:ext cx="4190260" cy="1325563"/>
          </a:xfrm>
        </p:spPr>
        <p:txBody>
          <a:bodyPr/>
          <a:lstStyle/>
          <a:p>
            <a:endParaRPr lang="ru-RU" dirty="0"/>
          </a:p>
        </p:txBody>
      </p:sp>
      <p:pic>
        <p:nvPicPr>
          <p:cNvPr id="7170" name="Picture 2" descr="При определении меры наказания учитывается Вина (с умыслом или по неосторожности)Умысел (прямой, косвенный)Обстоятельства (смягчающие – явка с повинной, помощь следствию, отягчающие – рецидив, особая жестокость)Вменяемость, невменяемость (определяет…">
            <a:extLst>
              <a:ext uri="{FF2B5EF4-FFF2-40B4-BE49-F238E27FC236}">
                <a16:creationId xmlns:a16="http://schemas.microsoft.com/office/drawing/2014/main" id="{88894D73-C6E4-49DD-ACBE-BFD19C939A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5723" y="0"/>
            <a:ext cx="104135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6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4E432B-F5F1-415C-8A35-ACF9EDF86D5E}"/>
              </a:ext>
            </a:extLst>
          </p:cNvPr>
          <p:cNvSpPr>
            <a:spLocks noGrp="1"/>
          </p:cNvSpPr>
          <p:nvPr>
            <p:ph type="title"/>
          </p:nvPr>
        </p:nvSpPr>
        <p:spPr>
          <a:xfrm>
            <a:off x="2201662" y="365125"/>
            <a:ext cx="9152138" cy="1325563"/>
          </a:xfrm>
        </p:spPr>
        <p:txBody>
          <a:bodyPr/>
          <a:lstStyle/>
          <a:p>
            <a:endParaRPr lang="ru-RU" dirty="0"/>
          </a:p>
        </p:txBody>
      </p:sp>
      <p:pic>
        <p:nvPicPr>
          <p:cNvPr id="9218" name="Picture 2" descr="К административным поступкам относятся Нецензурная браньРаспитие спиртных напитков в общественных местах Нарушение ПДДЖестокое обращение с животнымиБраконьерство Неявка в военкоматИ т.д">
            <a:extLst>
              <a:ext uri="{FF2B5EF4-FFF2-40B4-BE49-F238E27FC236}">
                <a16:creationId xmlns:a16="http://schemas.microsoft.com/office/drawing/2014/main" id="{576DE68D-C387-40B0-AF48-6F879E546C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7363" y="0"/>
            <a:ext cx="104401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286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1186</Words>
  <Application>Microsoft Office PowerPoint</Application>
  <PresentationFormat>Широкоэкранный</PresentationFormat>
  <Paragraphs>76</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Calibri Light</vt:lpstr>
      <vt:lpstr>Circe</vt:lpstr>
      <vt:lpstr>PT Serif</vt:lpstr>
      <vt:lpstr>Тема Office</vt:lpstr>
      <vt:lpstr>Презентация PowerPoint</vt:lpstr>
      <vt:lpstr> Несовершеннолетние</vt:lpstr>
      <vt:lpstr>Презентация PowerPoint</vt:lpstr>
      <vt:lpstr>Презентация PowerPoint</vt:lpstr>
      <vt:lpstr>Презентация PowerPoint</vt:lpstr>
      <vt:lpstr> Уголовная ответственность с 14 лет наступает</vt:lpstr>
      <vt:lpstr> Последствия уголовной ответственности</vt:lpstr>
      <vt:lpstr>Презентация PowerPoint</vt:lpstr>
      <vt:lpstr>Презентация PowerPoint</vt:lpstr>
      <vt:lpstr> Административная ответственность</vt:lpstr>
      <vt:lpstr>Статья 3.2. Виды административных наказаний </vt:lpstr>
      <vt:lpstr> Для несовершеннолетних.</vt:lpstr>
      <vt:lpstr>Презентация PowerPoint</vt:lpstr>
      <vt:lpstr>Дисциплинарная ответственность</vt:lpstr>
      <vt:lpstr>Презентация PowerPoint</vt:lpstr>
      <vt:lpstr> Гражданско- правовая ответственность</vt:lpstr>
      <vt:lpstr> Санкции в гражданском праве</vt:lpstr>
      <vt:lpstr>Подумай, почему необходимо соблюдать нормы права?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Елена</cp:lastModifiedBy>
  <cp:revision>12</cp:revision>
  <dcterms:created xsi:type="dcterms:W3CDTF">2024-10-10T13:01:58Z</dcterms:created>
  <dcterms:modified xsi:type="dcterms:W3CDTF">2024-10-10T14:11:52Z</dcterms:modified>
</cp:coreProperties>
</file>