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76" r:id="rId3"/>
    <p:sldId id="257" r:id="rId4"/>
    <p:sldId id="258" r:id="rId5"/>
    <p:sldId id="269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75" r:id="rId16"/>
    <p:sldId id="274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D"/>
    <a:srgbClr val="F9F5BF"/>
    <a:srgbClr val="E68900"/>
    <a:srgbClr val="FF9900"/>
    <a:srgbClr val="AB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2A59B9-0985-48BC-AA5B-CE5483C92862}" type="doc">
      <dgm:prSet loTypeId="urn:microsoft.com/office/officeart/2005/8/layout/vList3#1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FCFE00ED-320F-40FF-BB14-2EE88D9A0F65}" type="pres">
      <dgm:prSet presAssocID="{692A59B9-0985-48BC-AA5B-CE5483C92862}" presName="linearFlow" presStyleCnt="0">
        <dgm:presLayoutVars>
          <dgm:dir/>
          <dgm:resizeHandles val="exact"/>
        </dgm:presLayoutVars>
      </dgm:prSet>
      <dgm:spPr/>
    </dgm:pt>
  </dgm:ptLst>
  <dgm:cxnLst>
    <dgm:cxn modelId="{3B526E8B-4C7B-4F35-8201-67A9C3908F82}" type="presOf" srcId="{692A59B9-0985-48BC-AA5B-CE5483C92862}" destId="{FCFE00ED-320F-40FF-BB14-2EE88D9A0F65}" srcOrd="0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2A59B9-0985-48BC-AA5B-CE5483C92862}" type="doc">
      <dgm:prSet loTypeId="urn:microsoft.com/office/officeart/2005/8/layout/vList3#1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FCFE00ED-320F-40FF-BB14-2EE88D9A0F65}" type="pres">
      <dgm:prSet presAssocID="{692A59B9-0985-48BC-AA5B-CE5483C92862}" presName="linearFlow" presStyleCnt="0">
        <dgm:presLayoutVars>
          <dgm:dir/>
          <dgm:resizeHandles val="exact"/>
        </dgm:presLayoutVars>
      </dgm:prSet>
      <dgm:spPr/>
    </dgm:pt>
  </dgm:ptLst>
  <dgm:cxnLst>
    <dgm:cxn modelId="{4FC7A186-FDBF-4C61-A91B-96C88D539AF8}" type="presOf" srcId="{692A59B9-0985-48BC-AA5B-CE5483C92862}" destId="{FCFE00ED-320F-40FF-BB14-2EE88D9A0F65}" srcOrd="0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A9A5E1-930B-4AAE-AAE5-36F87A03A16E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33CEB9-8736-4445-AF0A-FFE6C1B8876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sz="2200" b="1" i="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Что вам известно об электрическом сопротивлении проводника?</a:t>
          </a:r>
        </a:p>
      </dgm:t>
    </dgm:pt>
    <dgm:pt modelId="{3E5C8E3E-7DCD-4488-9F2A-0AF7884EAED4}" type="parTrans" cxnId="{9C3A1C01-E19A-4C32-A43D-ED1BFF2E52FB}">
      <dgm:prSet/>
      <dgm:spPr/>
      <dgm:t>
        <a:bodyPr/>
        <a:lstStyle/>
        <a:p>
          <a:endParaRPr lang="ru-RU"/>
        </a:p>
      </dgm:t>
    </dgm:pt>
    <dgm:pt modelId="{BDB5C5BF-5845-4B8C-B57B-5E18ABE3EA49}" type="sibTrans" cxnId="{9C3A1C01-E19A-4C32-A43D-ED1BFF2E52FB}">
      <dgm:prSet/>
      <dgm:spPr/>
      <dgm:t>
        <a:bodyPr/>
        <a:lstStyle/>
        <a:p>
          <a:endParaRPr lang="ru-RU"/>
        </a:p>
      </dgm:t>
    </dgm:pt>
    <dgm:pt modelId="{64E2C55A-6211-48BB-BA96-C8634535A9B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В чём его причина?</a:t>
          </a:r>
        </a:p>
      </dgm:t>
    </dgm:pt>
    <dgm:pt modelId="{B409A6EA-926F-4A73-9E22-66D05FF7E7D2}" type="parTrans" cxnId="{23C74EA1-C8E4-4B17-BBB1-CC6D206924CB}">
      <dgm:prSet/>
      <dgm:spPr/>
      <dgm:t>
        <a:bodyPr/>
        <a:lstStyle/>
        <a:p>
          <a:endParaRPr lang="ru-RU"/>
        </a:p>
      </dgm:t>
    </dgm:pt>
    <dgm:pt modelId="{BEE0EB90-FBF5-42F8-858F-26B5BFE506AE}" type="sibTrans" cxnId="{23C74EA1-C8E4-4B17-BBB1-CC6D206924CB}">
      <dgm:prSet/>
      <dgm:spPr/>
      <dgm:t>
        <a:bodyPr/>
        <a:lstStyle/>
        <a:p>
          <a:endParaRPr lang="ru-RU"/>
        </a:p>
      </dgm:t>
    </dgm:pt>
    <dgm:pt modelId="{A87105C9-8D79-45AB-A682-97A5E734FA5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можно определить сопротивление проводника опытным путём?</a:t>
          </a:r>
        </a:p>
      </dgm:t>
    </dgm:pt>
    <dgm:pt modelId="{375E1198-7484-4877-9C6A-1BBEBF58F9CD}" type="parTrans" cxnId="{815FFA18-AE0A-48AB-8DC6-4C0F2ABB4DA0}">
      <dgm:prSet/>
      <dgm:spPr/>
      <dgm:t>
        <a:bodyPr/>
        <a:lstStyle/>
        <a:p>
          <a:endParaRPr lang="ru-RU"/>
        </a:p>
      </dgm:t>
    </dgm:pt>
    <dgm:pt modelId="{C609BE63-001D-4890-99BD-5DA37B2C1BF9}" type="sibTrans" cxnId="{815FFA18-AE0A-48AB-8DC6-4C0F2ABB4DA0}">
      <dgm:prSet/>
      <dgm:spPr/>
      <dgm:t>
        <a:bodyPr/>
        <a:lstStyle/>
        <a:p>
          <a:endParaRPr lang="ru-RU"/>
        </a:p>
      </dgm:t>
    </dgm:pt>
    <dgm:pt modelId="{E5FF18AB-D74E-45E1-8A20-3BCB669F1978}" type="pres">
      <dgm:prSet presAssocID="{A2A9A5E1-930B-4AAE-AAE5-36F87A03A16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C24FC89-9EF8-41BB-A22A-57A1612BBD1D}" type="pres">
      <dgm:prSet presAssocID="{A133CEB9-8736-4445-AF0A-FFE6C1B88765}" presName="circle1" presStyleLbl="node1" presStyleIdx="0" presStyleCnt="3"/>
      <dgm:spPr/>
    </dgm:pt>
    <dgm:pt modelId="{9B5EEC0E-6E31-4F7C-A9F6-596979FE54CC}" type="pres">
      <dgm:prSet presAssocID="{A133CEB9-8736-4445-AF0A-FFE6C1B88765}" presName="space" presStyleCnt="0"/>
      <dgm:spPr/>
    </dgm:pt>
    <dgm:pt modelId="{963A13F9-6EA6-4CD2-99A7-5AED83E86957}" type="pres">
      <dgm:prSet presAssocID="{A133CEB9-8736-4445-AF0A-FFE6C1B88765}" presName="rect1" presStyleLbl="alignAcc1" presStyleIdx="0" presStyleCnt="3"/>
      <dgm:spPr/>
    </dgm:pt>
    <dgm:pt modelId="{CE2DF858-61C3-4499-A8CF-9EC552B27FF6}" type="pres">
      <dgm:prSet presAssocID="{64E2C55A-6211-48BB-BA96-C8634535A9BF}" presName="vertSpace2" presStyleLbl="node1" presStyleIdx="0" presStyleCnt="3"/>
      <dgm:spPr/>
    </dgm:pt>
    <dgm:pt modelId="{C8FD2623-2BBB-4A23-ADB5-237A8F7B8558}" type="pres">
      <dgm:prSet presAssocID="{64E2C55A-6211-48BB-BA96-C8634535A9BF}" presName="circle2" presStyleLbl="node1" presStyleIdx="1" presStyleCnt="3"/>
      <dgm:spPr/>
    </dgm:pt>
    <dgm:pt modelId="{2D61525F-0B47-4AB7-9B3D-51AA3803FE17}" type="pres">
      <dgm:prSet presAssocID="{64E2C55A-6211-48BB-BA96-C8634535A9BF}" presName="rect2" presStyleLbl="alignAcc1" presStyleIdx="1" presStyleCnt="3"/>
      <dgm:spPr/>
    </dgm:pt>
    <dgm:pt modelId="{825C3C95-6230-48E0-8AAF-6E87C49C208A}" type="pres">
      <dgm:prSet presAssocID="{A87105C9-8D79-45AB-A682-97A5E734FA55}" presName="vertSpace3" presStyleLbl="node1" presStyleIdx="1" presStyleCnt="3"/>
      <dgm:spPr/>
    </dgm:pt>
    <dgm:pt modelId="{BB91844C-DCED-4208-838A-B68E80ED7259}" type="pres">
      <dgm:prSet presAssocID="{A87105C9-8D79-45AB-A682-97A5E734FA55}" presName="circle3" presStyleLbl="node1" presStyleIdx="2" presStyleCnt="3"/>
      <dgm:spPr/>
    </dgm:pt>
    <dgm:pt modelId="{C2693E85-1D49-448B-8538-D4032A4ACE45}" type="pres">
      <dgm:prSet presAssocID="{A87105C9-8D79-45AB-A682-97A5E734FA55}" presName="rect3" presStyleLbl="alignAcc1" presStyleIdx="2" presStyleCnt="3"/>
      <dgm:spPr/>
    </dgm:pt>
    <dgm:pt modelId="{5C230B7F-213E-4DFB-8631-D3BC681FB9D1}" type="pres">
      <dgm:prSet presAssocID="{A133CEB9-8736-4445-AF0A-FFE6C1B88765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33277CE2-9147-4172-B5CB-89C2DC206355}" type="pres">
      <dgm:prSet presAssocID="{64E2C55A-6211-48BB-BA96-C8634535A9BF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2947A629-81A9-47E4-9FD4-3B71FBF03BED}" type="pres">
      <dgm:prSet presAssocID="{A87105C9-8D79-45AB-A682-97A5E734FA55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9C3A1C01-E19A-4C32-A43D-ED1BFF2E52FB}" srcId="{A2A9A5E1-930B-4AAE-AAE5-36F87A03A16E}" destId="{A133CEB9-8736-4445-AF0A-FFE6C1B88765}" srcOrd="0" destOrd="0" parTransId="{3E5C8E3E-7DCD-4488-9F2A-0AF7884EAED4}" sibTransId="{BDB5C5BF-5845-4B8C-B57B-5E18ABE3EA49}"/>
    <dgm:cxn modelId="{815FFA18-AE0A-48AB-8DC6-4C0F2ABB4DA0}" srcId="{A2A9A5E1-930B-4AAE-AAE5-36F87A03A16E}" destId="{A87105C9-8D79-45AB-A682-97A5E734FA55}" srcOrd="2" destOrd="0" parTransId="{375E1198-7484-4877-9C6A-1BBEBF58F9CD}" sibTransId="{C609BE63-001D-4890-99BD-5DA37B2C1BF9}"/>
    <dgm:cxn modelId="{09D28794-955D-4B01-A0EA-E140F1F11D05}" type="presOf" srcId="{64E2C55A-6211-48BB-BA96-C8634535A9BF}" destId="{33277CE2-9147-4172-B5CB-89C2DC206355}" srcOrd="1" destOrd="0" presId="urn:microsoft.com/office/officeart/2005/8/layout/target3"/>
    <dgm:cxn modelId="{4E9A6F9B-D2DB-4743-A22D-61C868A8815A}" type="presOf" srcId="{64E2C55A-6211-48BB-BA96-C8634535A9BF}" destId="{2D61525F-0B47-4AB7-9B3D-51AA3803FE17}" srcOrd="0" destOrd="0" presId="urn:microsoft.com/office/officeart/2005/8/layout/target3"/>
    <dgm:cxn modelId="{23C74EA1-C8E4-4B17-BBB1-CC6D206924CB}" srcId="{A2A9A5E1-930B-4AAE-AAE5-36F87A03A16E}" destId="{64E2C55A-6211-48BB-BA96-C8634535A9BF}" srcOrd="1" destOrd="0" parTransId="{B409A6EA-926F-4A73-9E22-66D05FF7E7D2}" sibTransId="{BEE0EB90-FBF5-42F8-858F-26B5BFE506AE}"/>
    <dgm:cxn modelId="{2E8584B5-13CF-4F9F-8C6F-8FCD53DE9376}" type="presOf" srcId="{A87105C9-8D79-45AB-A682-97A5E734FA55}" destId="{C2693E85-1D49-448B-8538-D4032A4ACE45}" srcOrd="0" destOrd="0" presId="urn:microsoft.com/office/officeart/2005/8/layout/target3"/>
    <dgm:cxn modelId="{BE1168BA-758B-47B3-A6D8-D11A91D6D58A}" type="presOf" srcId="{A87105C9-8D79-45AB-A682-97A5E734FA55}" destId="{2947A629-81A9-47E4-9FD4-3B71FBF03BED}" srcOrd="1" destOrd="0" presId="urn:microsoft.com/office/officeart/2005/8/layout/target3"/>
    <dgm:cxn modelId="{D25E8BCD-016D-4ADF-92D5-4EF9BF740EA3}" type="presOf" srcId="{A133CEB9-8736-4445-AF0A-FFE6C1B88765}" destId="{963A13F9-6EA6-4CD2-99A7-5AED83E86957}" srcOrd="0" destOrd="0" presId="urn:microsoft.com/office/officeart/2005/8/layout/target3"/>
    <dgm:cxn modelId="{C307EBDC-5622-4EBC-BB76-B98D438FEADF}" type="presOf" srcId="{A133CEB9-8736-4445-AF0A-FFE6C1B88765}" destId="{5C230B7F-213E-4DFB-8631-D3BC681FB9D1}" srcOrd="1" destOrd="0" presId="urn:microsoft.com/office/officeart/2005/8/layout/target3"/>
    <dgm:cxn modelId="{6C5DF0EE-2FDD-479A-B55A-8ED725D7BF22}" type="presOf" srcId="{A2A9A5E1-930B-4AAE-AAE5-36F87A03A16E}" destId="{E5FF18AB-D74E-45E1-8A20-3BCB669F1978}" srcOrd="0" destOrd="0" presId="urn:microsoft.com/office/officeart/2005/8/layout/target3"/>
    <dgm:cxn modelId="{D5CBC8F3-83C6-412D-B898-93C841D82EE6}" type="presParOf" srcId="{E5FF18AB-D74E-45E1-8A20-3BCB669F1978}" destId="{DC24FC89-9EF8-41BB-A22A-57A1612BBD1D}" srcOrd="0" destOrd="0" presId="urn:microsoft.com/office/officeart/2005/8/layout/target3"/>
    <dgm:cxn modelId="{90F86AA1-894E-42FA-9959-AB0337279D4C}" type="presParOf" srcId="{E5FF18AB-D74E-45E1-8A20-3BCB669F1978}" destId="{9B5EEC0E-6E31-4F7C-A9F6-596979FE54CC}" srcOrd="1" destOrd="0" presId="urn:microsoft.com/office/officeart/2005/8/layout/target3"/>
    <dgm:cxn modelId="{34F5CAD3-B07B-4F58-9658-76269DE3EFF7}" type="presParOf" srcId="{E5FF18AB-D74E-45E1-8A20-3BCB669F1978}" destId="{963A13F9-6EA6-4CD2-99A7-5AED83E86957}" srcOrd="2" destOrd="0" presId="urn:microsoft.com/office/officeart/2005/8/layout/target3"/>
    <dgm:cxn modelId="{D7337E6C-488D-4248-A70B-2D8044D3E912}" type="presParOf" srcId="{E5FF18AB-D74E-45E1-8A20-3BCB669F1978}" destId="{CE2DF858-61C3-4499-A8CF-9EC552B27FF6}" srcOrd="3" destOrd="0" presId="urn:microsoft.com/office/officeart/2005/8/layout/target3"/>
    <dgm:cxn modelId="{6D3C9BC0-182D-4A32-BF52-6A5B5B0B28A0}" type="presParOf" srcId="{E5FF18AB-D74E-45E1-8A20-3BCB669F1978}" destId="{C8FD2623-2BBB-4A23-ADB5-237A8F7B8558}" srcOrd="4" destOrd="0" presId="urn:microsoft.com/office/officeart/2005/8/layout/target3"/>
    <dgm:cxn modelId="{AC20D87D-E5B7-4F58-B319-A36F7502B63B}" type="presParOf" srcId="{E5FF18AB-D74E-45E1-8A20-3BCB669F1978}" destId="{2D61525F-0B47-4AB7-9B3D-51AA3803FE17}" srcOrd="5" destOrd="0" presId="urn:microsoft.com/office/officeart/2005/8/layout/target3"/>
    <dgm:cxn modelId="{C1E9D87D-AC9F-4192-9A7A-D75809E61DD7}" type="presParOf" srcId="{E5FF18AB-D74E-45E1-8A20-3BCB669F1978}" destId="{825C3C95-6230-48E0-8AAF-6E87C49C208A}" srcOrd="6" destOrd="0" presId="urn:microsoft.com/office/officeart/2005/8/layout/target3"/>
    <dgm:cxn modelId="{54BE17DA-E18B-43FD-941A-51E4CF5650A4}" type="presParOf" srcId="{E5FF18AB-D74E-45E1-8A20-3BCB669F1978}" destId="{BB91844C-DCED-4208-838A-B68E80ED7259}" srcOrd="7" destOrd="0" presId="urn:microsoft.com/office/officeart/2005/8/layout/target3"/>
    <dgm:cxn modelId="{22BD60BC-D9CE-462A-9275-15E45AFB2F47}" type="presParOf" srcId="{E5FF18AB-D74E-45E1-8A20-3BCB669F1978}" destId="{C2693E85-1D49-448B-8538-D4032A4ACE45}" srcOrd="8" destOrd="0" presId="urn:microsoft.com/office/officeart/2005/8/layout/target3"/>
    <dgm:cxn modelId="{C37D80A6-8D50-42CC-AE8F-1FA517974246}" type="presParOf" srcId="{E5FF18AB-D74E-45E1-8A20-3BCB669F1978}" destId="{5C230B7F-213E-4DFB-8631-D3BC681FB9D1}" srcOrd="9" destOrd="0" presId="urn:microsoft.com/office/officeart/2005/8/layout/target3"/>
    <dgm:cxn modelId="{537FFC43-DBD5-4C85-9ED7-66FCDDE8D23A}" type="presParOf" srcId="{E5FF18AB-D74E-45E1-8A20-3BCB669F1978}" destId="{33277CE2-9147-4172-B5CB-89C2DC206355}" srcOrd="10" destOrd="0" presId="urn:microsoft.com/office/officeart/2005/8/layout/target3"/>
    <dgm:cxn modelId="{27BBD93F-93BC-46D5-99A2-8EAE588BF1E4}" type="presParOf" srcId="{E5FF18AB-D74E-45E1-8A20-3BCB669F1978}" destId="{2947A629-81A9-47E4-9FD4-3B71FBF03BE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A9A5E1-930B-4AAE-AAE5-36F87A03A16E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33CEB9-8736-4445-AF0A-FFE6C1B8876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sz="2200" b="1" i="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вы думаете, зависит ли сопротивление проводника от его длины?</a:t>
          </a:r>
        </a:p>
      </dgm:t>
    </dgm:pt>
    <dgm:pt modelId="{3E5C8E3E-7DCD-4488-9F2A-0AF7884EAED4}" type="parTrans" cxnId="{9C3A1C01-E19A-4C32-A43D-ED1BFF2E52FB}">
      <dgm:prSet/>
      <dgm:spPr/>
      <dgm:t>
        <a:bodyPr/>
        <a:lstStyle/>
        <a:p>
          <a:endParaRPr lang="ru-RU"/>
        </a:p>
      </dgm:t>
    </dgm:pt>
    <dgm:pt modelId="{BDB5C5BF-5845-4B8C-B57B-5E18ABE3EA49}" type="sibTrans" cxnId="{9C3A1C01-E19A-4C32-A43D-ED1BFF2E52FB}">
      <dgm:prSet/>
      <dgm:spPr/>
      <dgm:t>
        <a:bodyPr/>
        <a:lstStyle/>
        <a:p>
          <a:endParaRPr lang="ru-RU"/>
        </a:p>
      </dgm:t>
    </dgm:pt>
    <dgm:pt modelId="{64E2C55A-6211-48BB-BA96-C8634535A9B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изменить длину данного вам проводника?</a:t>
          </a:r>
        </a:p>
      </dgm:t>
    </dgm:pt>
    <dgm:pt modelId="{B409A6EA-926F-4A73-9E22-66D05FF7E7D2}" type="parTrans" cxnId="{23C74EA1-C8E4-4B17-BBB1-CC6D206924CB}">
      <dgm:prSet/>
      <dgm:spPr/>
      <dgm:t>
        <a:bodyPr/>
        <a:lstStyle/>
        <a:p>
          <a:endParaRPr lang="ru-RU"/>
        </a:p>
      </dgm:t>
    </dgm:pt>
    <dgm:pt modelId="{BEE0EB90-FBF5-42F8-858F-26B5BFE506AE}" type="sibTrans" cxnId="{23C74EA1-C8E4-4B17-BBB1-CC6D206924CB}">
      <dgm:prSet/>
      <dgm:spPr/>
      <dgm:t>
        <a:bodyPr/>
        <a:lstStyle/>
        <a:p>
          <a:endParaRPr lang="ru-RU"/>
        </a:p>
      </dgm:t>
    </dgm:pt>
    <dgm:pt modelId="{A87105C9-8D79-45AB-A682-97A5E734FA5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на опыте проверить зависимость сопротивления проводника от его длины?</a:t>
          </a:r>
        </a:p>
      </dgm:t>
    </dgm:pt>
    <dgm:pt modelId="{375E1198-7484-4877-9C6A-1BBEBF58F9CD}" type="parTrans" cxnId="{815FFA18-AE0A-48AB-8DC6-4C0F2ABB4DA0}">
      <dgm:prSet/>
      <dgm:spPr/>
      <dgm:t>
        <a:bodyPr/>
        <a:lstStyle/>
        <a:p>
          <a:endParaRPr lang="ru-RU"/>
        </a:p>
      </dgm:t>
    </dgm:pt>
    <dgm:pt modelId="{C609BE63-001D-4890-99BD-5DA37B2C1BF9}" type="sibTrans" cxnId="{815FFA18-AE0A-48AB-8DC6-4C0F2ABB4DA0}">
      <dgm:prSet/>
      <dgm:spPr/>
      <dgm:t>
        <a:bodyPr/>
        <a:lstStyle/>
        <a:p>
          <a:endParaRPr lang="ru-RU"/>
        </a:p>
      </dgm:t>
    </dgm:pt>
    <dgm:pt modelId="{E5FF18AB-D74E-45E1-8A20-3BCB669F1978}" type="pres">
      <dgm:prSet presAssocID="{A2A9A5E1-930B-4AAE-AAE5-36F87A03A16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C24FC89-9EF8-41BB-A22A-57A1612BBD1D}" type="pres">
      <dgm:prSet presAssocID="{A133CEB9-8736-4445-AF0A-FFE6C1B88765}" presName="circle1" presStyleLbl="node1" presStyleIdx="0" presStyleCnt="3"/>
      <dgm:spPr/>
    </dgm:pt>
    <dgm:pt modelId="{9B5EEC0E-6E31-4F7C-A9F6-596979FE54CC}" type="pres">
      <dgm:prSet presAssocID="{A133CEB9-8736-4445-AF0A-FFE6C1B88765}" presName="space" presStyleCnt="0"/>
      <dgm:spPr/>
    </dgm:pt>
    <dgm:pt modelId="{963A13F9-6EA6-4CD2-99A7-5AED83E86957}" type="pres">
      <dgm:prSet presAssocID="{A133CEB9-8736-4445-AF0A-FFE6C1B88765}" presName="rect1" presStyleLbl="alignAcc1" presStyleIdx="0" presStyleCnt="3"/>
      <dgm:spPr/>
    </dgm:pt>
    <dgm:pt modelId="{CE2DF858-61C3-4499-A8CF-9EC552B27FF6}" type="pres">
      <dgm:prSet presAssocID="{64E2C55A-6211-48BB-BA96-C8634535A9BF}" presName="vertSpace2" presStyleLbl="node1" presStyleIdx="0" presStyleCnt="3"/>
      <dgm:spPr/>
    </dgm:pt>
    <dgm:pt modelId="{C8FD2623-2BBB-4A23-ADB5-237A8F7B8558}" type="pres">
      <dgm:prSet presAssocID="{64E2C55A-6211-48BB-BA96-C8634535A9BF}" presName="circle2" presStyleLbl="node1" presStyleIdx="1" presStyleCnt="3"/>
      <dgm:spPr/>
    </dgm:pt>
    <dgm:pt modelId="{2D61525F-0B47-4AB7-9B3D-51AA3803FE17}" type="pres">
      <dgm:prSet presAssocID="{64E2C55A-6211-48BB-BA96-C8634535A9BF}" presName="rect2" presStyleLbl="alignAcc1" presStyleIdx="1" presStyleCnt="3"/>
      <dgm:spPr/>
    </dgm:pt>
    <dgm:pt modelId="{825C3C95-6230-48E0-8AAF-6E87C49C208A}" type="pres">
      <dgm:prSet presAssocID="{A87105C9-8D79-45AB-A682-97A5E734FA55}" presName="vertSpace3" presStyleLbl="node1" presStyleIdx="1" presStyleCnt="3"/>
      <dgm:spPr/>
    </dgm:pt>
    <dgm:pt modelId="{BB91844C-DCED-4208-838A-B68E80ED7259}" type="pres">
      <dgm:prSet presAssocID="{A87105C9-8D79-45AB-A682-97A5E734FA55}" presName="circle3" presStyleLbl="node1" presStyleIdx="2" presStyleCnt="3"/>
      <dgm:spPr/>
    </dgm:pt>
    <dgm:pt modelId="{C2693E85-1D49-448B-8538-D4032A4ACE45}" type="pres">
      <dgm:prSet presAssocID="{A87105C9-8D79-45AB-A682-97A5E734FA55}" presName="rect3" presStyleLbl="alignAcc1" presStyleIdx="2" presStyleCnt="3" custScaleY="107143"/>
      <dgm:spPr/>
    </dgm:pt>
    <dgm:pt modelId="{5C230B7F-213E-4DFB-8631-D3BC681FB9D1}" type="pres">
      <dgm:prSet presAssocID="{A133CEB9-8736-4445-AF0A-FFE6C1B88765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33277CE2-9147-4172-B5CB-89C2DC206355}" type="pres">
      <dgm:prSet presAssocID="{64E2C55A-6211-48BB-BA96-C8634535A9BF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2947A629-81A9-47E4-9FD4-3B71FBF03BED}" type="pres">
      <dgm:prSet presAssocID="{A87105C9-8D79-45AB-A682-97A5E734FA55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9C3A1C01-E19A-4C32-A43D-ED1BFF2E52FB}" srcId="{A2A9A5E1-930B-4AAE-AAE5-36F87A03A16E}" destId="{A133CEB9-8736-4445-AF0A-FFE6C1B88765}" srcOrd="0" destOrd="0" parTransId="{3E5C8E3E-7DCD-4488-9F2A-0AF7884EAED4}" sibTransId="{BDB5C5BF-5845-4B8C-B57B-5E18ABE3EA49}"/>
    <dgm:cxn modelId="{815FFA18-AE0A-48AB-8DC6-4C0F2ABB4DA0}" srcId="{A2A9A5E1-930B-4AAE-AAE5-36F87A03A16E}" destId="{A87105C9-8D79-45AB-A682-97A5E734FA55}" srcOrd="2" destOrd="0" parTransId="{375E1198-7484-4877-9C6A-1BBEBF58F9CD}" sibTransId="{C609BE63-001D-4890-99BD-5DA37B2C1BF9}"/>
    <dgm:cxn modelId="{FD479A60-6586-4A9E-BF47-BECB711918B5}" type="presOf" srcId="{A133CEB9-8736-4445-AF0A-FFE6C1B88765}" destId="{5C230B7F-213E-4DFB-8631-D3BC681FB9D1}" srcOrd="1" destOrd="0" presId="urn:microsoft.com/office/officeart/2005/8/layout/target3"/>
    <dgm:cxn modelId="{A8489D64-E970-4B26-85F5-94D1A15D3F5B}" type="presOf" srcId="{64E2C55A-6211-48BB-BA96-C8634535A9BF}" destId="{33277CE2-9147-4172-B5CB-89C2DC206355}" srcOrd="1" destOrd="0" presId="urn:microsoft.com/office/officeart/2005/8/layout/target3"/>
    <dgm:cxn modelId="{D6E17E47-452F-4657-918C-CB8B301D369F}" type="presOf" srcId="{A87105C9-8D79-45AB-A682-97A5E734FA55}" destId="{2947A629-81A9-47E4-9FD4-3B71FBF03BED}" srcOrd="1" destOrd="0" presId="urn:microsoft.com/office/officeart/2005/8/layout/target3"/>
    <dgm:cxn modelId="{BCCDD26C-0829-47F7-8028-9DB160839EAC}" type="presOf" srcId="{64E2C55A-6211-48BB-BA96-C8634535A9BF}" destId="{2D61525F-0B47-4AB7-9B3D-51AA3803FE17}" srcOrd="0" destOrd="0" presId="urn:microsoft.com/office/officeart/2005/8/layout/target3"/>
    <dgm:cxn modelId="{23C74EA1-C8E4-4B17-BBB1-CC6D206924CB}" srcId="{A2A9A5E1-930B-4AAE-AAE5-36F87A03A16E}" destId="{64E2C55A-6211-48BB-BA96-C8634535A9BF}" srcOrd="1" destOrd="0" parTransId="{B409A6EA-926F-4A73-9E22-66D05FF7E7D2}" sibTransId="{BEE0EB90-FBF5-42F8-858F-26B5BFE506AE}"/>
    <dgm:cxn modelId="{D72A60C0-A577-481C-BD5D-61265D4454DD}" type="presOf" srcId="{A2A9A5E1-930B-4AAE-AAE5-36F87A03A16E}" destId="{E5FF18AB-D74E-45E1-8A20-3BCB669F1978}" srcOrd="0" destOrd="0" presId="urn:microsoft.com/office/officeart/2005/8/layout/target3"/>
    <dgm:cxn modelId="{4575AADF-83F6-4CD7-8399-4D04BDF231E4}" type="presOf" srcId="{A87105C9-8D79-45AB-A682-97A5E734FA55}" destId="{C2693E85-1D49-448B-8538-D4032A4ACE45}" srcOrd="0" destOrd="0" presId="urn:microsoft.com/office/officeart/2005/8/layout/target3"/>
    <dgm:cxn modelId="{400396F5-A360-4D67-A070-95F08FDFC957}" type="presOf" srcId="{A133CEB9-8736-4445-AF0A-FFE6C1B88765}" destId="{963A13F9-6EA6-4CD2-99A7-5AED83E86957}" srcOrd="0" destOrd="0" presId="urn:microsoft.com/office/officeart/2005/8/layout/target3"/>
    <dgm:cxn modelId="{E27B3626-E59F-4F23-A9F4-A447ED8442F7}" type="presParOf" srcId="{E5FF18AB-D74E-45E1-8A20-3BCB669F1978}" destId="{DC24FC89-9EF8-41BB-A22A-57A1612BBD1D}" srcOrd="0" destOrd="0" presId="urn:microsoft.com/office/officeart/2005/8/layout/target3"/>
    <dgm:cxn modelId="{220CCD88-C179-4B14-A4FF-32D629F1825D}" type="presParOf" srcId="{E5FF18AB-D74E-45E1-8A20-3BCB669F1978}" destId="{9B5EEC0E-6E31-4F7C-A9F6-596979FE54CC}" srcOrd="1" destOrd="0" presId="urn:microsoft.com/office/officeart/2005/8/layout/target3"/>
    <dgm:cxn modelId="{FC250658-AD6A-4484-A55B-508ABA7CA086}" type="presParOf" srcId="{E5FF18AB-D74E-45E1-8A20-3BCB669F1978}" destId="{963A13F9-6EA6-4CD2-99A7-5AED83E86957}" srcOrd="2" destOrd="0" presId="urn:microsoft.com/office/officeart/2005/8/layout/target3"/>
    <dgm:cxn modelId="{20135D08-0AEA-477E-9E0E-103056EAD6E6}" type="presParOf" srcId="{E5FF18AB-D74E-45E1-8A20-3BCB669F1978}" destId="{CE2DF858-61C3-4499-A8CF-9EC552B27FF6}" srcOrd="3" destOrd="0" presId="urn:microsoft.com/office/officeart/2005/8/layout/target3"/>
    <dgm:cxn modelId="{E251E96D-62D1-472D-A691-9B43C394BB00}" type="presParOf" srcId="{E5FF18AB-D74E-45E1-8A20-3BCB669F1978}" destId="{C8FD2623-2BBB-4A23-ADB5-237A8F7B8558}" srcOrd="4" destOrd="0" presId="urn:microsoft.com/office/officeart/2005/8/layout/target3"/>
    <dgm:cxn modelId="{A8D5AFD9-9788-40E5-A8A5-90D207164478}" type="presParOf" srcId="{E5FF18AB-D74E-45E1-8A20-3BCB669F1978}" destId="{2D61525F-0B47-4AB7-9B3D-51AA3803FE17}" srcOrd="5" destOrd="0" presId="urn:microsoft.com/office/officeart/2005/8/layout/target3"/>
    <dgm:cxn modelId="{2BE37E6B-D41A-4443-ADA7-688BB3F1B3DF}" type="presParOf" srcId="{E5FF18AB-D74E-45E1-8A20-3BCB669F1978}" destId="{825C3C95-6230-48E0-8AAF-6E87C49C208A}" srcOrd="6" destOrd="0" presId="urn:microsoft.com/office/officeart/2005/8/layout/target3"/>
    <dgm:cxn modelId="{3D124AD0-F29D-44F8-9466-B9C683C055DC}" type="presParOf" srcId="{E5FF18AB-D74E-45E1-8A20-3BCB669F1978}" destId="{BB91844C-DCED-4208-838A-B68E80ED7259}" srcOrd="7" destOrd="0" presId="urn:microsoft.com/office/officeart/2005/8/layout/target3"/>
    <dgm:cxn modelId="{B1DC0789-4340-4E25-97C8-4401B94B303E}" type="presParOf" srcId="{E5FF18AB-D74E-45E1-8A20-3BCB669F1978}" destId="{C2693E85-1D49-448B-8538-D4032A4ACE45}" srcOrd="8" destOrd="0" presId="urn:microsoft.com/office/officeart/2005/8/layout/target3"/>
    <dgm:cxn modelId="{ABA387B3-73CB-43ED-8FD0-E1684A23AF0A}" type="presParOf" srcId="{E5FF18AB-D74E-45E1-8A20-3BCB669F1978}" destId="{5C230B7F-213E-4DFB-8631-D3BC681FB9D1}" srcOrd="9" destOrd="0" presId="urn:microsoft.com/office/officeart/2005/8/layout/target3"/>
    <dgm:cxn modelId="{D796A178-00B6-4238-8C95-87E202DEFED6}" type="presParOf" srcId="{E5FF18AB-D74E-45E1-8A20-3BCB669F1978}" destId="{33277CE2-9147-4172-B5CB-89C2DC206355}" srcOrd="10" destOrd="0" presId="urn:microsoft.com/office/officeart/2005/8/layout/target3"/>
    <dgm:cxn modelId="{AE65DDEE-3B08-438D-9F31-B2F08DCD6F83}" type="presParOf" srcId="{E5FF18AB-D74E-45E1-8A20-3BCB669F1978}" destId="{2947A629-81A9-47E4-9FD4-3B71FBF03BE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A9A5E1-930B-4AAE-AAE5-36F87A03A16E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33CEB9-8736-4445-AF0A-FFE6C1B8876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sz="2200" b="1" i="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вы думаете, зависит ли сопротивление проводника от его толщины?</a:t>
          </a:r>
        </a:p>
      </dgm:t>
    </dgm:pt>
    <dgm:pt modelId="{3E5C8E3E-7DCD-4488-9F2A-0AF7884EAED4}" type="parTrans" cxnId="{9C3A1C01-E19A-4C32-A43D-ED1BFF2E52FB}">
      <dgm:prSet/>
      <dgm:spPr/>
      <dgm:t>
        <a:bodyPr/>
        <a:lstStyle/>
        <a:p>
          <a:endParaRPr lang="ru-RU"/>
        </a:p>
      </dgm:t>
    </dgm:pt>
    <dgm:pt modelId="{BDB5C5BF-5845-4B8C-B57B-5E18ABE3EA49}" type="sibTrans" cxnId="{9C3A1C01-E19A-4C32-A43D-ED1BFF2E52FB}">
      <dgm:prSet/>
      <dgm:spPr/>
      <dgm:t>
        <a:bodyPr/>
        <a:lstStyle/>
        <a:p>
          <a:endParaRPr lang="ru-RU"/>
        </a:p>
      </dgm:t>
    </dgm:pt>
    <dgm:pt modelId="{64E2C55A-6211-48BB-BA96-C8634535A9B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изменить толщину данного вам проводника?</a:t>
          </a:r>
        </a:p>
      </dgm:t>
    </dgm:pt>
    <dgm:pt modelId="{B409A6EA-926F-4A73-9E22-66D05FF7E7D2}" type="parTrans" cxnId="{23C74EA1-C8E4-4B17-BBB1-CC6D206924CB}">
      <dgm:prSet/>
      <dgm:spPr/>
      <dgm:t>
        <a:bodyPr/>
        <a:lstStyle/>
        <a:p>
          <a:endParaRPr lang="ru-RU"/>
        </a:p>
      </dgm:t>
    </dgm:pt>
    <dgm:pt modelId="{BEE0EB90-FBF5-42F8-858F-26B5BFE506AE}" type="sibTrans" cxnId="{23C74EA1-C8E4-4B17-BBB1-CC6D206924CB}">
      <dgm:prSet/>
      <dgm:spPr/>
      <dgm:t>
        <a:bodyPr/>
        <a:lstStyle/>
        <a:p>
          <a:endParaRPr lang="ru-RU"/>
        </a:p>
      </dgm:t>
    </dgm:pt>
    <dgm:pt modelId="{A87105C9-8D79-45AB-A682-97A5E734FA5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на опыте проверить зависимость сопротивления проводника от его толщины?</a:t>
          </a:r>
        </a:p>
      </dgm:t>
    </dgm:pt>
    <dgm:pt modelId="{375E1198-7484-4877-9C6A-1BBEBF58F9CD}" type="parTrans" cxnId="{815FFA18-AE0A-48AB-8DC6-4C0F2ABB4DA0}">
      <dgm:prSet/>
      <dgm:spPr/>
      <dgm:t>
        <a:bodyPr/>
        <a:lstStyle/>
        <a:p>
          <a:endParaRPr lang="ru-RU"/>
        </a:p>
      </dgm:t>
    </dgm:pt>
    <dgm:pt modelId="{C609BE63-001D-4890-99BD-5DA37B2C1BF9}" type="sibTrans" cxnId="{815FFA18-AE0A-48AB-8DC6-4C0F2ABB4DA0}">
      <dgm:prSet/>
      <dgm:spPr/>
      <dgm:t>
        <a:bodyPr/>
        <a:lstStyle/>
        <a:p>
          <a:endParaRPr lang="ru-RU"/>
        </a:p>
      </dgm:t>
    </dgm:pt>
    <dgm:pt modelId="{E5FF18AB-D74E-45E1-8A20-3BCB669F1978}" type="pres">
      <dgm:prSet presAssocID="{A2A9A5E1-930B-4AAE-AAE5-36F87A03A16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C24FC89-9EF8-41BB-A22A-57A1612BBD1D}" type="pres">
      <dgm:prSet presAssocID="{A133CEB9-8736-4445-AF0A-FFE6C1B88765}" presName="circle1" presStyleLbl="node1" presStyleIdx="0" presStyleCnt="3"/>
      <dgm:spPr/>
    </dgm:pt>
    <dgm:pt modelId="{9B5EEC0E-6E31-4F7C-A9F6-596979FE54CC}" type="pres">
      <dgm:prSet presAssocID="{A133CEB9-8736-4445-AF0A-FFE6C1B88765}" presName="space" presStyleCnt="0"/>
      <dgm:spPr/>
    </dgm:pt>
    <dgm:pt modelId="{963A13F9-6EA6-4CD2-99A7-5AED83E86957}" type="pres">
      <dgm:prSet presAssocID="{A133CEB9-8736-4445-AF0A-FFE6C1B88765}" presName="rect1" presStyleLbl="alignAcc1" presStyleIdx="0" presStyleCnt="3"/>
      <dgm:spPr/>
    </dgm:pt>
    <dgm:pt modelId="{CE2DF858-61C3-4499-A8CF-9EC552B27FF6}" type="pres">
      <dgm:prSet presAssocID="{64E2C55A-6211-48BB-BA96-C8634535A9BF}" presName="vertSpace2" presStyleLbl="node1" presStyleIdx="0" presStyleCnt="3"/>
      <dgm:spPr/>
    </dgm:pt>
    <dgm:pt modelId="{C8FD2623-2BBB-4A23-ADB5-237A8F7B8558}" type="pres">
      <dgm:prSet presAssocID="{64E2C55A-6211-48BB-BA96-C8634535A9BF}" presName="circle2" presStyleLbl="node1" presStyleIdx="1" presStyleCnt="3"/>
      <dgm:spPr/>
    </dgm:pt>
    <dgm:pt modelId="{2D61525F-0B47-4AB7-9B3D-51AA3803FE17}" type="pres">
      <dgm:prSet presAssocID="{64E2C55A-6211-48BB-BA96-C8634535A9BF}" presName="rect2" presStyleLbl="alignAcc1" presStyleIdx="1" presStyleCnt="3"/>
      <dgm:spPr/>
    </dgm:pt>
    <dgm:pt modelId="{825C3C95-6230-48E0-8AAF-6E87C49C208A}" type="pres">
      <dgm:prSet presAssocID="{A87105C9-8D79-45AB-A682-97A5E734FA55}" presName="vertSpace3" presStyleLbl="node1" presStyleIdx="1" presStyleCnt="3"/>
      <dgm:spPr/>
    </dgm:pt>
    <dgm:pt modelId="{BB91844C-DCED-4208-838A-B68E80ED7259}" type="pres">
      <dgm:prSet presAssocID="{A87105C9-8D79-45AB-A682-97A5E734FA55}" presName="circle3" presStyleLbl="node1" presStyleIdx="2" presStyleCnt="3"/>
      <dgm:spPr/>
    </dgm:pt>
    <dgm:pt modelId="{C2693E85-1D49-448B-8538-D4032A4ACE45}" type="pres">
      <dgm:prSet presAssocID="{A87105C9-8D79-45AB-A682-97A5E734FA55}" presName="rect3" presStyleLbl="alignAcc1" presStyleIdx="2" presStyleCnt="3" custScaleY="107143"/>
      <dgm:spPr/>
    </dgm:pt>
    <dgm:pt modelId="{5C230B7F-213E-4DFB-8631-D3BC681FB9D1}" type="pres">
      <dgm:prSet presAssocID="{A133CEB9-8736-4445-AF0A-FFE6C1B88765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33277CE2-9147-4172-B5CB-89C2DC206355}" type="pres">
      <dgm:prSet presAssocID="{64E2C55A-6211-48BB-BA96-C8634535A9BF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2947A629-81A9-47E4-9FD4-3B71FBF03BED}" type="pres">
      <dgm:prSet presAssocID="{A87105C9-8D79-45AB-A682-97A5E734FA55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9C3A1C01-E19A-4C32-A43D-ED1BFF2E52FB}" srcId="{A2A9A5E1-930B-4AAE-AAE5-36F87A03A16E}" destId="{A133CEB9-8736-4445-AF0A-FFE6C1B88765}" srcOrd="0" destOrd="0" parTransId="{3E5C8E3E-7DCD-4488-9F2A-0AF7884EAED4}" sibTransId="{BDB5C5BF-5845-4B8C-B57B-5E18ABE3EA49}"/>
    <dgm:cxn modelId="{815FFA18-AE0A-48AB-8DC6-4C0F2ABB4DA0}" srcId="{A2A9A5E1-930B-4AAE-AAE5-36F87A03A16E}" destId="{A87105C9-8D79-45AB-A682-97A5E734FA55}" srcOrd="2" destOrd="0" parTransId="{375E1198-7484-4877-9C6A-1BBEBF58F9CD}" sibTransId="{C609BE63-001D-4890-99BD-5DA37B2C1BF9}"/>
    <dgm:cxn modelId="{EC1AFF27-8DE2-4632-97F2-7BD5BF6B04E1}" type="presOf" srcId="{64E2C55A-6211-48BB-BA96-C8634535A9BF}" destId="{2D61525F-0B47-4AB7-9B3D-51AA3803FE17}" srcOrd="0" destOrd="0" presId="urn:microsoft.com/office/officeart/2005/8/layout/target3"/>
    <dgm:cxn modelId="{61E27085-1517-4754-A960-0BDB3D19604F}" type="presOf" srcId="{A2A9A5E1-930B-4AAE-AAE5-36F87A03A16E}" destId="{E5FF18AB-D74E-45E1-8A20-3BCB669F1978}" srcOrd="0" destOrd="0" presId="urn:microsoft.com/office/officeart/2005/8/layout/target3"/>
    <dgm:cxn modelId="{F187B394-DEF9-47D5-9702-FA3222FB4B30}" type="presOf" srcId="{A87105C9-8D79-45AB-A682-97A5E734FA55}" destId="{2947A629-81A9-47E4-9FD4-3B71FBF03BED}" srcOrd="1" destOrd="0" presId="urn:microsoft.com/office/officeart/2005/8/layout/target3"/>
    <dgm:cxn modelId="{038C7997-AA22-41FB-8045-757B5ED01E25}" type="presOf" srcId="{A133CEB9-8736-4445-AF0A-FFE6C1B88765}" destId="{5C230B7F-213E-4DFB-8631-D3BC681FB9D1}" srcOrd="1" destOrd="0" presId="urn:microsoft.com/office/officeart/2005/8/layout/target3"/>
    <dgm:cxn modelId="{23C74EA1-C8E4-4B17-BBB1-CC6D206924CB}" srcId="{A2A9A5E1-930B-4AAE-AAE5-36F87A03A16E}" destId="{64E2C55A-6211-48BB-BA96-C8634535A9BF}" srcOrd="1" destOrd="0" parTransId="{B409A6EA-926F-4A73-9E22-66D05FF7E7D2}" sibTransId="{BEE0EB90-FBF5-42F8-858F-26B5BFE506AE}"/>
    <dgm:cxn modelId="{8CE4CAAE-0BBC-49B2-A39D-65A5C48E3442}" type="presOf" srcId="{A87105C9-8D79-45AB-A682-97A5E734FA55}" destId="{C2693E85-1D49-448B-8538-D4032A4ACE45}" srcOrd="0" destOrd="0" presId="urn:microsoft.com/office/officeart/2005/8/layout/target3"/>
    <dgm:cxn modelId="{A3B97AB0-9290-4595-81B9-F2D4CB694A57}" type="presOf" srcId="{64E2C55A-6211-48BB-BA96-C8634535A9BF}" destId="{33277CE2-9147-4172-B5CB-89C2DC206355}" srcOrd="1" destOrd="0" presId="urn:microsoft.com/office/officeart/2005/8/layout/target3"/>
    <dgm:cxn modelId="{BE3FCAFF-9BA1-45D4-95DD-45476112A491}" type="presOf" srcId="{A133CEB9-8736-4445-AF0A-FFE6C1B88765}" destId="{963A13F9-6EA6-4CD2-99A7-5AED83E86957}" srcOrd="0" destOrd="0" presId="urn:microsoft.com/office/officeart/2005/8/layout/target3"/>
    <dgm:cxn modelId="{77DA3A52-2079-44C3-94D8-94E87B49579F}" type="presParOf" srcId="{E5FF18AB-D74E-45E1-8A20-3BCB669F1978}" destId="{DC24FC89-9EF8-41BB-A22A-57A1612BBD1D}" srcOrd="0" destOrd="0" presId="urn:microsoft.com/office/officeart/2005/8/layout/target3"/>
    <dgm:cxn modelId="{1221433F-8C98-43EB-A641-DA5DF54462A8}" type="presParOf" srcId="{E5FF18AB-D74E-45E1-8A20-3BCB669F1978}" destId="{9B5EEC0E-6E31-4F7C-A9F6-596979FE54CC}" srcOrd="1" destOrd="0" presId="urn:microsoft.com/office/officeart/2005/8/layout/target3"/>
    <dgm:cxn modelId="{30BE852E-9E19-4504-A8C9-EBDD87959171}" type="presParOf" srcId="{E5FF18AB-D74E-45E1-8A20-3BCB669F1978}" destId="{963A13F9-6EA6-4CD2-99A7-5AED83E86957}" srcOrd="2" destOrd="0" presId="urn:microsoft.com/office/officeart/2005/8/layout/target3"/>
    <dgm:cxn modelId="{31021C3D-527A-47CC-85AF-0E93D15EE8D7}" type="presParOf" srcId="{E5FF18AB-D74E-45E1-8A20-3BCB669F1978}" destId="{CE2DF858-61C3-4499-A8CF-9EC552B27FF6}" srcOrd="3" destOrd="0" presId="urn:microsoft.com/office/officeart/2005/8/layout/target3"/>
    <dgm:cxn modelId="{D621B5ED-E9A6-44F4-A8D2-45D66DD7F7A6}" type="presParOf" srcId="{E5FF18AB-D74E-45E1-8A20-3BCB669F1978}" destId="{C8FD2623-2BBB-4A23-ADB5-237A8F7B8558}" srcOrd="4" destOrd="0" presId="urn:microsoft.com/office/officeart/2005/8/layout/target3"/>
    <dgm:cxn modelId="{20286A13-D724-4B26-B57C-2828094639A6}" type="presParOf" srcId="{E5FF18AB-D74E-45E1-8A20-3BCB669F1978}" destId="{2D61525F-0B47-4AB7-9B3D-51AA3803FE17}" srcOrd="5" destOrd="0" presId="urn:microsoft.com/office/officeart/2005/8/layout/target3"/>
    <dgm:cxn modelId="{34613CFB-843D-4215-B915-E985D7219AD1}" type="presParOf" srcId="{E5FF18AB-D74E-45E1-8A20-3BCB669F1978}" destId="{825C3C95-6230-48E0-8AAF-6E87C49C208A}" srcOrd="6" destOrd="0" presId="urn:microsoft.com/office/officeart/2005/8/layout/target3"/>
    <dgm:cxn modelId="{B7DE13E4-F9F7-4863-BBF3-0504C5B1ABE7}" type="presParOf" srcId="{E5FF18AB-D74E-45E1-8A20-3BCB669F1978}" destId="{BB91844C-DCED-4208-838A-B68E80ED7259}" srcOrd="7" destOrd="0" presId="urn:microsoft.com/office/officeart/2005/8/layout/target3"/>
    <dgm:cxn modelId="{F388A5BB-2EAE-4502-B1AD-38C2342E4D2E}" type="presParOf" srcId="{E5FF18AB-D74E-45E1-8A20-3BCB669F1978}" destId="{C2693E85-1D49-448B-8538-D4032A4ACE45}" srcOrd="8" destOrd="0" presId="urn:microsoft.com/office/officeart/2005/8/layout/target3"/>
    <dgm:cxn modelId="{D582B0B6-0DD5-4D08-880C-37BFDC4FEF46}" type="presParOf" srcId="{E5FF18AB-D74E-45E1-8A20-3BCB669F1978}" destId="{5C230B7F-213E-4DFB-8631-D3BC681FB9D1}" srcOrd="9" destOrd="0" presId="urn:microsoft.com/office/officeart/2005/8/layout/target3"/>
    <dgm:cxn modelId="{4F045D66-C59B-43AC-8427-86F05035B1B1}" type="presParOf" srcId="{E5FF18AB-D74E-45E1-8A20-3BCB669F1978}" destId="{33277CE2-9147-4172-B5CB-89C2DC206355}" srcOrd="10" destOrd="0" presId="urn:microsoft.com/office/officeart/2005/8/layout/target3"/>
    <dgm:cxn modelId="{A8CA5476-DEC0-4E77-95AA-B989109B6A74}" type="presParOf" srcId="{E5FF18AB-D74E-45E1-8A20-3BCB669F1978}" destId="{2947A629-81A9-47E4-9FD4-3B71FBF03BE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A9A5E1-930B-4AAE-AAE5-36F87A03A16E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33CEB9-8736-4445-AF0A-FFE6C1B8876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sz="2200" b="1" i="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вы думаете, одинаково ли сопротивление проводников одинаковой длины и толщины, но сделанных из разного материала?</a:t>
          </a:r>
        </a:p>
      </dgm:t>
    </dgm:pt>
    <dgm:pt modelId="{3E5C8E3E-7DCD-4488-9F2A-0AF7884EAED4}" type="parTrans" cxnId="{9C3A1C01-E19A-4C32-A43D-ED1BFF2E52FB}">
      <dgm:prSet/>
      <dgm:spPr/>
      <dgm:t>
        <a:bodyPr/>
        <a:lstStyle/>
        <a:p>
          <a:endParaRPr lang="ru-RU"/>
        </a:p>
      </dgm:t>
    </dgm:pt>
    <dgm:pt modelId="{BDB5C5BF-5845-4B8C-B57B-5E18ABE3EA49}" type="sibTrans" cxnId="{9C3A1C01-E19A-4C32-A43D-ED1BFF2E52FB}">
      <dgm:prSet/>
      <dgm:spPr/>
      <dgm:t>
        <a:bodyPr/>
        <a:lstStyle/>
        <a:p>
          <a:endParaRPr lang="ru-RU"/>
        </a:p>
      </dgm:t>
    </dgm:pt>
    <dgm:pt modelId="{64E2C55A-6211-48BB-BA96-C8634535A9B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проверить ваши предположения на опыте?</a:t>
          </a:r>
        </a:p>
      </dgm:t>
    </dgm:pt>
    <dgm:pt modelId="{B409A6EA-926F-4A73-9E22-66D05FF7E7D2}" type="parTrans" cxnId="{23C74EA1-C8E4-4B17-BBB1-CC6D206924CB}">
      <dgm:prSet/>
      <dgm:spPr/>
      <dgm:t>
        <a:bodyPr/>
        <a:lstStyle/>
        <a:p>
          <a:endParaRPr lang="ru-RU"/>
        </a:p>
      </dgm:t>
    </dgm:pt>
    <dgm:pt modelId="{BEE0EB90-FBF5-42F8-858F-26B5BFE506AE}" type="sibTrans" cxnId="{23C74EA1-C8E4-4B17-BBB1-CC6D206924CB}">
      <dgm:prSet/>
      <dgm:spPr/>
      <dgm:t>
        <a:bodyPr/>
        <a:lstStyle/>
        <a:p>
          <a:endParaRPr lang="ru-RU"/>
        </a:p>
      </dgm:t>
    </dgm:pt>
    <dgm:pt modelId="{E5FF18AB-D74E-45E1-8A20-3BCB669F1978}" type="pres">
      <dgm:prSet presAssocID="{A2A9A5E1-930B-4AAE-AAE5-36F87A03A16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C24FC89-9EF8-41BB-A22A-57A1612BBD1D}" type="pres">
      <dgm:prSet presAssocID="{A133CEB9-8736-4445-AF0A-FFE6C1B88765}" presName="circle1" presStyleLbl="node1" presStyleIdx="0" presStyleCnt="2"/>
      <dgm:spPr/>
    </dgm:pt>
    <dgm:pt modelId="{9B5EEC0E-6E31-4F7C-A9F6-596979FE54CC}" type="pres">
      <dgm:prSet presAssocID="{A133CEB9-8736-4445-AF0A-FFE6C1B88765}" presName="space" presStyleCnt="0"/>
      <dgm:spPr/>
    </dgm:pt>
    <dgm:pt modelId="{963A13F9-6EA6-4CD2-99A7-5AED83E86957}" type="pres">
      <dgm:prSet presAssocID="{A133CEB9-8736-4445-AF0A-FFE6C1B88765}" presName="rect1" presStyleLbl="alignAcc1" presStyleIdx="0" presStyleCnt="2"/>
      <dgm:spPr/>
    </dgm:pt>
    <dgm:pt modelId="{CE2DF858-61C3-4499-A8CF-9EC552B27FF6}" type="pres">
      <dgm:prSet presAssocID="{64E2C55A-6211-48BB-BA96-C8634535A9BF}" presName="vertSpace2" presStyleLbl="node1" presStyleIdx="0" presStyleCnt="2"/>
      <dgm:spPr/>
    </dgm:pt>
    <dgm:pt modelId="{C8FD2623-2BBB-4A23-ADB5-237A8F7B8558}" type="pres">
      <dgm:prSet presAssocID="{64E2C55A-6211-48BB-BA96-C8634535A9BF}" presName="circle2" presStyleLbl="node1" presStyleIdx="1" presStyleCnt="2"/>
      <dgm:spPr/>
    </dgm:pt>
    <dgm:pt modelId="{2D61525F-0B47-4AB7-9B3D-51AA3803FE17}" type="pres">
      <dgm:prSet presAssocID="{64E2C55A-6211-48BB-BA96-C8634535A9BF}" presName="rect2" presStyleLbl="alignAcc1" presStyleIdx="1" presStyleCnt="2"/>
      <dgm:spPr/>
    </dgm:pt>
    <dgm:pt modelId="{5C230B7F-213E-4DFB-8631-D3BC681FB9D1}" type="pres">
      <dgm:prSet presAssocID="{A133CEB9-8736-4445-AF0A-FFE6C1B88765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33277CE2-9147-4172-B5CB-89C2DC206355}" type="pres">
      <dgm:prSet presAssocID="{64E2C55A-6211-48BB-BA96-C8634535A9BF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9C3A1C01-E19A-4C32-A43D-ED1BFF2E52FB}" srcId="{A2A9A5E1-930B-4AAE-AAE5-36F87A03A16E}" destId="{A133CEB9-8736-4445-AF0A-FFE6C1B88765}" srcOrd="0" destOrd="0" parTransId="{3E5C8E3E-7DCD-4488-9F2A-0AF7884EAED4}" sibTransId="{BDB5C5BF-5845-4B8C-B57B-5E18ABE3EA49}"/>
    <dgm:cxn modelId="{27DE1B1F-05D0-4FE3-804B-CA0CB399831C}" type="presOf" srcId="{64E2C55A-6211-48BB-BA96-C8634535A9BF}" destId="{33277CE2-9147-4172-B5CB-89C2DC206355}" srcOrd="1" destOrd="0" presId="urn:microsoft.com/office/officeart/2005/8/layout/target3"/>
    <dgm:cxn modelId="{07B08643-75C5-40EE-8E6E-E5548B77556F}" type="presOf" srcId="{A2A9A5E1-930B-4AAE-AAE5-36F87A03A16E}" destId="{E5FF18AB-D74E-45E1-8A20-3BCB669F1978}" srcOrd="0" destOrd="0" presId="urn:microsoft.com/office/officeart/2005/8/layout/target3"/>
    <dgm:cxn modelId="{B6851979-0F18-4676-BBC8-F70743CEFD61}" type="presOf" srcId="{A133CEB9-8736-4445-AF0A-FFE6C1B88765}" destId="{963A13F9-6EA6-4CD2-99A7-5AED83E86957}" srcOrd="0" destOrd="0" presId="urn:microsoft.com/office/officeart/2005/8/layout/target3"/>
    <dgm:cxn modelId="{48D22A7A-B28F-40A8-9888-55048F4C0C61}" type="presOf" srcId="{64E2C55A-6211-48BB-BA96-C8634535A9BF}" destId="{2D61525F-0B47-4AB7-9B3D-51AA3803FE17}" srcOrd="0" destOrd="0" presId="urn:microsoft.com/office/officeart/2005/8/layout/target3"/>
    <dgm:cxn modelId="{5E562383-1F5B-4AC8-9094-95F8E27D6972}" type="presOf" srcId="{A133CEB9-8736-4445-AF0A-FFE6C1B88765}" destId="{5C230B7F-213E-4DFB-8631-D3BC681FB9D1}" srcOrd="1" destOrd="0" presId="urn:microsoft.com/office/officeart/2005/8/layout/target3"/>
    <dgm:cxn modelId="{23C74EA1-C8E4-4B17-BBB1-CC6D206924CB}" srcId="{A2A9A5E1-930B-4AAE-AAE5-36F87A03A16E}" destId="{64E2C55A-6211-48BB-BA96-C8634535A9BF}" srcOrd="1" destOrd="0" parTransId="{B409A6EA-926F-4A73-9E22-66D05FF7E7D2}" sibTransId="{BEE0EB90-FBF5-42F8-858F-26B5BFE506AE}"/>
    <dgm:cxn modelId="{1EEDA3AD-2CC9-4F36-90A7-4B64883B6EEE}" type="presParOf" srcId="{E5FF18AB-D74E-45E1-8A20-3BCB669F1978}" destId="{DC24FC89-9EF8-41BB-A22A-57A1612BBD1D}" srcOrd="0" destOrd="0" presId="urn:microsoft.com/office/officeart/2005/8/layout/target3"/>
    <dgm:cxn modelId="{F9CCCA16-5D23-4BA8-9CD1-F4A2070156F2}" type="presParOf" srcId="{E5FF18AB-D74E-45E1-8A20-3BCB669F1978}" destId="{9B5EEC0E-6E31-4F7C-A9F6-596979FE54CC}" srcOrd="1" destOrd="0" presId="urn:microsoft.com/office/officeart/2005/8/layout/target3"/>
    <dgm:cxn modelId="{F21EAE92-B312-4C01-8A06-FB5BF1CA27CB}" type="presParOf" srcId="{E5FF18AB-D74E-45E1-8A20-3BCB669F1978}" destId="{963A13F9-6EA6-4CD2-99A7-5AED83E86957}" srcOrd="2" destOrd="0" presId="urn:microsoft.com/office/officeart/2005/8/layout/target3"/>
    <dgm:cxn modelId="{7080EE12-C625-42E9-B8E5-B2FCCE06BCC2}" type="presParOf" srcId="{E5FF18AB-D74E-45E1-8A20-3BCB669F1978}" destId="{CE2DF858-61C3-4499-A8CF-9EC552B27FF6}" srcOrd="3" destOrd="0" presId="urn:microsoft.com/office/officeart/2005/8/layout/target3"/>
    <dgm:cxn modelId="{C288EB32-B546-42D0-890B-8CCA74DAE710}" type="presParOf" srcId="{E5FF18AB-D74E-45E1-8A20-3BCB669F1978}" destId="{C8FD2623-2BBB-4A23-ADB5-237A8F7B8558}" srcOrd="4" destOrd="0" presId="urn:microsoft.com/office/officeart/2005/8/layout/target3"/>
    <dgm:cxn modelId="{6FD228B7-B062-40DF-AE7E-F0B311BA76E1}" type="presParOf" srcId="{E5FF18AB-D74E-45E1-8A20-3BCB669F1978}" destId="{2D61525F-0B47-4AB7-9B3D-51AA3803FE17}" srcOrd="5" destOrd="0" presId="urn:microsoft.com/office/officeart/2005/8/layout/target3"/>
    <dgm:cxn modelId="{8FF46786-5D31-4516-9A29-60F018C6CF22}" type="presParOf" srcId="{E5FF18AB-D74E-45E1-8A20-3BCB669F1978}" destId="{5C230B7F-213E-4DFB-8631-D3BC681FB9D1}" srcOrd="6" destOrd="0" presId="urn:microsoft.com/office/officeart/2005/8/layout/target3"/>
    <dgm:cxn modelId="{F51EC8EF-AAC7-43FB-9B46-5BE30C8E1CFF}" type="presParOf" srcId="{E5FF18AB-D74E-45E1-8A20-3BCB669F1978}" destId="{33277CE2-9147-4172-B5CB-89C2DC20635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4FC89-9EF8-41BB-A22A-57A1612BBD1D}">
      <dsp:nvSpPr>
        <dsp:cNvPr id="0" name=""/>
        <dsp:cNvSpPr/>
      </dsp:nvSpPr>
      <dsp:spPr>
        <a:xfrm>
          <a:off x="0" y="0"/>
          <a:ext cx="3643338" cy="364333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3A13F9-6EA6-4CD2-99A7-5AED83E86957}">
      <dsp:nvSpPr>
        <dsp:cNvPr id="0" name=""/>
        <dsp:cNvSpPr/>
      </dsp:nvSpPr>
      <dsp:spPr>
        <a:xfrm>
          <a:off x="1821669" y="0"/>
          <a:ext cx="6465139" cy="3643338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Что вам известно об электрическом сопротивлении проводника?</a:t>
          </a:r>
        </a:p>
      </dsp:txBody>
      <dsp:txXfrm>
        <a:off x="1821669" y="0"/>
        <a:ext cx="6465139" cy="1093003"/>
      </dsp:txXfrm>
    </dsp:sp>
    <dsp:sp modelId="{C8FD2623-2BBB-4A23-ADB5-237A8F7B8558}">
      <dsp:nvSpPr>
        <dsp:cNvPr id="0" name=""/>
        <dsp:cNvSpPr/>
      </dsp:nvSpPr>
      <dsp:spPr>
        <a:xfrm>
          <a:off x="637585" y="1093003"/>
          <a:ext cx="2368167" cy="236816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1525F-0B47-4AB7-9B3D-51AA3803FE17}">
      <dsp:nvSpPr>
        <dsp:cNvPr id="0" name=""/>
        <dsp:cNvSpPr/>
      </dsp:nvSpPr>
      <dsp:spPr>
        <a:xfrm>
          <a:off x="1821669" y="1093003"/>
          <a:ext cx="6465139" cy="2368167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В чём его причина?</a:t>
          </a:r>
        </a:p>
      </dsp:txBody>
      <dsp:txXfrm>
        <a:off x="1821669" y="1093003"/>
        <a:ext cx="6465139" cy="1093000"/>
      </dsp:txXfrm>
    </dsp:sp>
    <dsp:sp modelId="{BB91844C-DCED-4208-838A-B68E80ED7259}">
      <dsp:nvSpPr>
        <dsp:cNvPr id="0" name=""/>
        <dsp:cNvSpPr/>
      </dsp:nvSpPr>
      <dsp:spPr>
        <a:xfrm>
          <a:off x="1275168" y="2186003"/>
          <a:ext cx="1093000" cy="10930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693E85-1D49-448B-8538-D4032A4ACE45}">
      <dsp:nvSpPr>
        <dsp:cNvPr id="0" name=""/>
        <dsp:cNvSpPr/>
      </dsp:nvSpPr>
      <dsp:spPr>
        <a:xfrm>
          <a:off x="1821669" y="2186003"/>
          <a:ext cx="6465139" cy="1093000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можно определить сопротивление проводника опытным путём?</a:t>
          </a:r>
        </a:p>
      </dsp:txBody>
      <dsp:txXfrm>
        <a:off x="1821669" y="2186003"/>
        <a:ext cx="6465139" cy="1093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4FC89-9EF8-41BB-A22A-57A1612BBD1D}">
      <dsp:nvSpPr>
        <dsp:cNvPr id="0" name=""/>
        <dsp:cNvSpPr/>
      </dsp:nvSpPr>
      <dsp:spPr>
        <a:xfrm>
          <a:off x="0" y="0"/>
          <a:ext cx="3714776" cy="37147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3A13F9-6EA6-4CD2-99A7-5AED83E86957}">
      <dsp:nvSpPr>
        <dsp:cNvPr id="0" name=""/>
        <dsp:cNvSpPr/>
      </dsp:nvSpPr>
      <dsp:spPr>
        <a:xfrm>
          <a:off x="1857388" y="0"/>
          <a:ext cx="6429420" cy="3714776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вы думаете, зависит ли сопротивление проводника от его длины?</a:t>
          </a:r>
        </a:p>
      </dsp:txBody>
      <dsp:txXfrm>
        <a:off x="1857388" y="0"/>
        <a:ext cx="6429420" cy="1114435"/>
      </dsp:txXfrm>
    </dsp:sp>
    <dsp:sp modelId="{C8FD2623-2BBB-4A23-ADB5-237A8F7B8558}">
      <dsp:nvSpPr>
        <dsp:cNvPr id="0" name=""/>
        <dsp:cNvSpPr/>
      </dsp:nvSpPr>
      <dsp:spPr>
        <a:xfrm>
          <a:off x="650087" y="1114435"/>
          <a:ext cx="2414601" cy="241460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1525F-0B47-4AB7-9B3D-51AA3803FE17}">
      <dsp:nvSpPr>
        <dsp:cNvPr id="0" name=""/>
        <dsp:cNvSpPr/>
      </dsp:nvSpPr>
      <dsp:spPr>
        <a:xfrm>
          <a:off x="1857388" y="1114435"/>
          <a:ext cx="6429420" cy="2414601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изменить длину данного вам проводника?</a:t>
          </a:r>
        </a:p>
      </dsp:txBody>
      <dsp:txXfrm>
        <a:off x="1857388" y="1114435"/>
        <a:ext cx="6429420" cy="1114431"/>
      </dsp:txXfrm>
    </dsp:sp>
    <dsp:sp modelId="{BB91844C-DCED-4208-838A-B68E80ED7259}">
      <dsp:nvSpPr>
        <dsp:cNvPr id="0" name=""/>
        <dsp:cNvSpPr/>
      </dsp:nvSpPr>
      <dsp:spPr>
        <a:xfrm>
          <a:off x="1300172" y="2228866"/>
          <a:ext cx="1114431" cy="111443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693E85-1D49-448B-8538-D4032A4ACE45}">
      <dsp:nvSpPr>
        <dsp:cNvPr id="0" name=""/>
        <dsp:cNvSpPr/>
      </dsp:nvSpPr>
      <dsp:spPr>
        <a:xfrm>
          <a:off x="1857388" y="2189064"/>
          <a:ext cx="6429420" cy="1194035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на опыте проверить зависимость сопротивления проводника от его длины?</a:t>
          </a:r>
        </a:p>
      </dsp:txBody>
      <dsp:txXfrm>
        <a:off x="1857388" y="2189064"/>
        <a:ext cx="6429420" cy="11940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4FC89-9EF8-41BB-A22A-57A1612BBD1D}">
      <dsp:nvSpPr>
        <dsp:cNvPr id="0" name=""/>
        <dsp:cNvSpPr/>
      </dsp:nvSpPr>
      <dsp:spPr>
        <a:xfrm>
          <a:off x="0" y="0"/>
          <a:ext cx="3714776" cy="37147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3A13F9-6EA6-4CD2-99A7-5AED83E86957}">
      <dsp:nvSpPr>
        <dsp:cNvPr id="0" name=""/>
        <dsp:cNvSpPr/>
      </dsp:nvSpPr>
      <dsp:spPr>
        <a:xfrm>
          <a:off x="1857388" y="0"/>
          <a:ext cx="6429420" cy="3714776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вы думаете, зависит ли сопротивление проводника от его толщины?</a:t>
          </a:r>
        </a:p>
      </dsp:txBody>
      <dsp:txXfrm>
        <a:off x="1857388" y="0"/>
        <a:ext cx="6429420" cy="1114435"/>
      </dsp:txXfrm>
    </dsp:sp>
    <dsp:sp modelId="{C8FD2623-2BBB-4A23-ADB5-237A8F7B8558}">
      <dsp:nvSpPr>
        <dsp:cNvPr id="0" name=""/>
        <dsp:cNvSpPr/>
      </dsp:nvSpPr>
      <dsp:spPr>
        <a:xfrm>
          <a:off x="650087" y="1114435"/>
          <a:ext cx="2414601" cy="241460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1525F-0B47-4AB7-9B3D-51AA3803FE17}">
      <dsp:nvSpPr>
        <dsp:cNvPr id="0" name=""/>
        <dsp:cNvSpPr/>
      </dsp:nvSpPr>
      <dsp:spPr>
        <a:xfrm>
          <a:off x="1857388" y="1114435"/>
          <a:ext cx="6429420" cy="2414601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изменить толщину данного вам проводника?</a:t>
          </a:r>
        </a:p>
      </dsp:txBody>
      <dsp:txXfrm>
        <a:off x="1857388" y="1114435"/>
        <a:ext cx="6429420" cy="1114431"/>
      </dsp:txXfrm>
    </dsp:sp>
    <dsp:sp modelId="{BB91844C-DCED-4208-838A-B68E80ED7259}">
      <dsp:nvSpPr>
        <dsp:cNvPr id="0" name=""/>
        <dsp:cNvSpPr/>
      </dsp:nvSpPr>
      <dsp:spPr>
        <a:xfrm>
          <a:off x="1300172" y="2228866"/>
          <a:ext cx="1114431" cy="111443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693E85-1D49-448B-8538-D4032A4ACE45}">
      <dsp:nvSpPr>
        <dsp:cNvPr id="0" name=""/>
        <dsp:cNvSpPr/>
      </dsp:nvSpPr>
      <dsp:spPr>
        <a:xfrm>
          <a:off x="1857388" y="2189064"/>
          <a:ext cx="6429420" cy="1194035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на опыте проверить зависимость сопротивления проводника от его толщины?</a:t>
          </a:r>
        </a:p>
      </dsp:txBody>
      <dsp:txXfrm>
        <a:off x="1857388" y="2189064"/>
        <a:ext cx="6429420" cy="11940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4FC89-9EF8-41BB-A22A-57A1612BBD1D}">
      <dsp:nvSpPr>
        <dsp:cNvPr id="0" name=""/>
        <dsp:cNvSpPr/>
      </dsp:nvSpPr>
      <dsp:spPr>
        <a:xfrm>
          <a:off x="0" y="0"/>
          <a:ext cx="3714776" cy="37147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3A13F9-6EA6-4CD2-99A7-5AED83E86957}">
      <dsp:nvSpPr>
        <dsp:cNvPr id="0" name=""/>
        <dsp:cNvSpPr/>
      </dsp:nvSpPr>
      <dsp:spPr>
        <a:xfrm>
          <a:off x="1857388" y="0"/>
          <a:ext cx="6429420" cy="3714776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вы думаете, одинаково ли сопротивление проводников одинаковой длины и толщины, но сделанных из разного материала?</a:t>
          </a:r>
        </a:p>
      </dsp:txBody>
      <dsp:txXfrm>
        <a:off x="1857388" y="0"/>
        <a:ext cx="6429420" cy="1764518"/>
      </dsp:txXfrm>
    </dsp:sp>
    <dsp:sp modelId="{C8FD2623-2BBB-4A23-ADB5-237A8F7B8558}">
      <dsp:nvSpPr>
        <dsp:cNvPr id="0" name=""/>
        <dsp:cNvSpPr/>
      </dsp:nvSpPr>
      <dsp:spPr>
        <a:xfrm>
          <a:off x="975128" y="1764518"/>
          <a:ext cx="1764518" cy="176451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1525F-0B47-4AB7-9B3D-51AA3803FE17}">
      <dsp:nvSpPr>
        <dsp:cNvPr id="0" name=""/>
        <dsp:cNvSpPr/>
      </dsp:nvSpPr>
      <dsp:spPr>
        <a:xfrm>
          <a:off x="1857388" y="1764518"/>
          <a:ext cx="6429420" cy="1764518"/>
        </a:xfrm>
        <a:prstGeom prst="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Как проверить ваши предположения на опыте?</a:t>
          </a:r>
        </a:p>
      </dsp:txBody>
      <dsp:txXfrm>
        <a:off x="1857388" y="1764518"/>
        <a:ext cx="6429420" cy="1764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21F6DF8-9AB1-4E79-B4F4-F25CB117F288}" type="datetimeFigureOut">
              <a:rPr lang="ru-RU" smtClean="0"/>
              <a:pPr/>
              <a:t>06.02.2025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4562AF-6EB7-466B-953C-C81B44AE811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47;&#1072;&#1074;&#1080;&#1089;&#1080;&#1084;&#1086;&#1089;&#1090;&#1100;%20I%20&#1086;&#1090;%20&#1084;&#1072;&#1090;&#1077;&#1088;&#1080;&#1072;&#1083;&#1072;%20&#1087;&#1088;&#1086;&#1074;&#1086;&#1076;&#1085;&#1080;&#1082;&#1072;.swf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2.gif"/><Relationship Id="rId4" Type="http://schemas.openxmlformats.org/officeDocument/2006/relationships/hyperlink" Target="http://smiles.33b.ru/smile.165360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65360.html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gif"/><Relationship Id="rId4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65360.html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gif"/><Relationship Id="rId7" Type="http://schemas.openxmlformats.org/officeDocument/2006/relationships/image" Target="../media/image19.w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8.gif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diagramLayout" Target="../diagrams/layout3.xml"/><Relationship Id="rId7" Type="http://schemas.openxmlformats.org/officeDocument/2006/relationships/oleObject" Target="../embeddings/oleObject1.bin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g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8.xml"/><Relationship Id="rId5" Type="http://schemas.openxmlformats.org/officeDocument/2006/relationships/hyperlink" Target="&#1047;&#1072;&#1074;&#1080;&#1089;&#1080;&#1084;&#1086;&#1089;&#1090;&#1100;%20&#1089;&#1086;&#1087;&#1088;&#1086;&#1090;&#1080;&#1074;&#1083;&#1077;&#1085;&#1080;&#1103;%20&#1086;&#1090;%20&#1077;&#1075;&#1086;%20&#1076;&#1086;&#1080;&#1085;&#1099;.swf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5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8.xml"/><Relationship Id="rId5" Type="http://schemas.openxmlformats.org/officeDocument/2006/relationships/hyperlink" Target="&#1047;&#1072;&#1074;&#1080;&#1089;&#1080;&#1084;&#1086;&#1089;&#1090;&#1100;%20R%20%20&#1086;&#1090;%20S.swf" TargetMode="Externa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alphaModFix amt="49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28596" y="642918"/>
            <a:ext cx="8001056" cy="422624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tx1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11430">
                  <a:solidFill>
                    <a:srgbClr val="E689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Чем </a:t>
            </a:r>
            <a:r>
              <a:rPr lang="ru-RU" sz="4400" b="1" i="1" dirty="0" err="1">
                <a:ln w="11430">
                  <a:solidFill>
                    <a:srgbClr val="E689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руководсвовались</a:t>
            </a:r>
            <a:r>
              <a:rPr lang="ru-RU" sz="4400" b="1" i="1" dirty="0">
                <a:ln w="11430">
                  <a:solidFill>
                    <a:srgbClr val="E689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когда выбирали материал для прокладывания проводки в домах, для лампы накаливания?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78231658"/>
              </p:ext>
            </p:extLst>
          </p:nvPr>
        </p:nvGraphicFramePr>
        <p:xfrm>
          <a:off x="571472" y="3714752"/>
          <a:ext cx="8001056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1834036"/>
      </p:ext>
    </p:extLst>
  </p:cSld>
  <p:clrMapOvr>
    <a:masterClrMapping/>
  </p:clrMapOvr>
  <p:transition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19654"/>
            <a:ext cx="3571900" cy="923330"/>
          </a:xfrm>
          <a:prstGeom prst="rect">
            <a:avLst/>
          </a:prstGeom>
          <a:solidFill>
            <a:srgbClr val="F9F5BF"/>
          </a:solidFill>
          <a:ln>
            <a:solidFill>
              <a:schemeClr val="accent2"/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B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Опыт</a:t>
            </a:r>
            <a:r>
              <a:rPr lang="en-US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№3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3142454"/>
            <a:ext cx="785818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R</a:t>
            </a:r>
            <a:r>
              <a:rPr lang="ru-RU" sz="1200" b="1" dirty="0">
                <a:solidFill>
                  <a:srgbClr val="C00000"/>
                </a:solidFill>
              </a:rPr>
              <a:t>1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3" idx="1"/>
          </p:cNvCxnSpPr>
          <p:nvPr/>
        </p:nvCxnSpPr>
        <p:spPr>
          <a:xfrm rot="10800000">
            <a:off x="500034" y="3356768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0800000">
            <a:off x="2285984" y="3356768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285720" y="314245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3143241" y="2356637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86514" y="242728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500034" y="2213760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>
            <a:off x="1928795" y="2213760"/>
            <a:ext cx="1357327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1463653" y="2249479"/>
            <a:ext cx="64294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1714480" y="2213760"/>
            <a:ext cx="429422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50001" y="2606669"/>
            <a:ext cx="285752" cy="2143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143240" y="3213892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3000364" y="2499512"/>
            <a:ext cx="571504" cy="5715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607191" y="3748883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535223" y="3748883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1714480" y="3928272"/>
            <a:ext cx="500066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V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>
            <a:off x="1000100" y="414258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>
            <a:off x="2214547" y="414258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286512" y="3142454"/>
            <a:ext cx="785818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R</a:t>
            </a:r>
            <a:r>
              <a:rPr lang="ru-RU" sz="1200" b="1" dirty="0">
                <a:solidFill>
                  <a:srgbClr val="C00000"/>
                </a:solidFill>
              </a:rPr>
              <a:t>2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" idx="1"/>
          </p:cNvCxnSpPr>
          <p:nvPr/>
        </p:nvCxnSpPr>
        <p:spPr>
          <a:xfrm rot="10800000">
            <a:off x="5286380" y="3356768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>
            <a:off x="7072330" y="3356768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5072066" y="314245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7929587" y="2356637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072860" y="242728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0800000">
            <a:off x="5286380" y="2213760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>
            <a:off x="6715141" y="2213760"/>
            <a:ext cx="1357327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6249999" y="2249479"/>
            <a:ext cx="64294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6500826" y="2213760"/>
            <a:ext cx="429422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5036347" y="2606669"/>
            <a:ext cx="285752" cy="2143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7929586" y="3213892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7786710" y="2499512"/>
            <a:ext cx="571504" cy="5715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А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5393537" y="3748883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7321569" y="3748883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6500826" y="3928272"/>
            <a:ext cx="500066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V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0800000">
            <a:off x="5786446" y="414258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>
            <a:off x="7000893" y="414258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28662" y="1285860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Нихром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57818" y="1285860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Сталь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42975" y="5295063"/>
            <a:ext cx="221457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57522" y="5159429"/>
            <a:ext cx="57864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Сопротивление проводника зависит от материала, из которого изготовлен проводник.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5400000">
            <a:off x="2894142" y="5678990"/>
            <a:ext cx="928693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57" name="Группа 56"/>
          <p:cNvGrpSpPr/>
          <p:nvPr/>
        </p:nvGrpSpPr>
        <p:grpSpPr>
          <a:xfrm>
            <a:off x="7452320" y="0"/>
            <a:ext cx="1351731" cy="1620662"/>
            <a:chOff x="7596336" y="188640"/>
            <a:chExt cx="1351731" cy="1620662"/>
          </a:xfrm>
        </p:grpSpPr>
        <p:pic>
          <p:nvPicPr>
            <p:cNvPr id="55" name="Picture 6" descr="C:\Documents and Settings\Борис\Мои документы\Мои рисунки\Рисунок1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96336" y="188640"/>
              <a:ext cx="1351731" cy="1620662"/>
            </a:xfrm>
            <a:prstGeom prst="rect">
              <a:avLst/>
            </a:prstGeom>
            <a:noFill/>
          </p:spPr>
        </p:pic>
        <p:sp>
          <p:nvSpPr>
            <p:cNvPr id="56" name="Прямоугольник 55">
              <a:hlinkClick r:id="rId3" action="ppaction://hlinkfile"/>
            </p:cNvPr>
            <p:cNvSpPr/>
            <p:nvPr/>
          </p:nvSpPr>
          <p:spPr>
            <a:xfrm rot="19832543">
              <a:off x="8052918" y="1019462"/>
              <a:ext cx="864096" cy="4598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Опыт№3</a:t>
              </a:r>
            </a:p>
          </p:txBody>
        </p:sp>
      </p:grp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  <p:bldP spid="21" grpId="0" animBg="1"/>
      <p:bldP spid="33" grpId="0" animBg="1"/>
      <p:bldP spid="36" grpId="0" animBg="1"/>
      <p:bldP spid="39" grpId="0"/>
      <p:bldP spid="40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8858280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dirty="0"/>
              <a:t>Сопротивление проводника из данного вещества длиной 1 м и площадью поперечного сечения  в 1 мм</a:t>
            </a:r>
            <a:r>
              <a:rPr lang="ru-RU" sz="2200" baseline="30000" dirty="0"/>
              <a:t>2</a:t>
            </a:r>
            <a:r>
              <a:rPr lang="ru-RU" sz="2200" dirty="0"/>
              <a:t>   называется </a:t>
            </a:r>
            <a:r>
              <a:rPr lang="ru-RU" sz="2200" b="1" dirty="0">
                <a:solidFill>
                  <a:srgbClr val="C00000"/>
                </a:solidFill>
              </a:rPr>
              <a:t>удельным сопротивлением этого вещества.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854052" y="1798638"/>
          <a:ext cx="5032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52280" imgH="164880" progId="Equation.3">
                  <p:embed/>
                </p:oleObj>
              </mc:Choice>
              <mc:Fallback>
                <p:oleObj name="Формула" r:id="rId2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52" y="1798638"/>
                        <a:ext cx="503238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27874" y="1857364"/>
            <a:ext cx="43577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- удельное сопротивление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5918" y="2857496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Единица измерения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786446" y="1643050"/>
          <a:ext cx="1587202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545760" imgH="393480" progId="Equation.3">
                  <p:embed/>
                </p:oleObj>
              </mc:Choice>
              <mc:Fallback>
                <p:oleObj name="Формула" r:id="rId4" imgW="5457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1643050"/>
                        <a:ext cx="1587202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643570" y="1500174"/>
            <a:ext cx="1857388" cy="1357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42844" y="3571876"/>
          <a:ext cx="38036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307880" imgH="393480" progId="Equation.3">
                  <p:embed/>
                </p:oleObj>
              </mc:Choice>
              <mc:Fallback>
                <p:oleObj name="Формула" r:id="rId6" imgW="13078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3571876"/>
                        <a:ext cx="38036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214546" y="3571876"/>
            <a:ext cx="1928826" cy="12858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214546" y="3500438"/>
            <a:ext cx="2071702" cy="150019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15206" y="3929066"/>
            <a:ext cx="1785950" cy="71438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8" grpId="0" animBg="1"/>
      <p:bldP spid="19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11560" y="775157"/>
            <a:ext cx="853244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какого из медных проводников сопротивление больше и во сколько раз, если: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А). Площадь сечения проводов одинакова, а длина одного провода в 3 раза больше другого?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200" dirty="0"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200" dirty="0">
                <a:latin typeface="Arial" pitchFamily="34" charset="0"/>
                <a:ea typeface="Times New Roman" pitchFamily="18" charset="0"/>
              </a:rPr>
              <a:t>Б)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Длина проводов одинакова, а площадь сечения второго больше первого в 2,5 раза?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Рисунок 6" descr="Сопротивление.gif"/>
          <p:cNvPicPr>
            <a:picLocks noChangeAspect="1"/>
          </p:cNvPicPr>
          <p:nvPr/>
        </p:nvPicPr>
        <p:blipFill>
          <a:blip r:embed="rId2" cstate="print"/>
          <a:srcRect t="37000" r="74107" b="59250"/>
          <a:stretch>
            <a:fillRect/>
          </a:stretch>
        </p:blipFill>
        <p:spPr>
          <a:xfrm>
            <a:off x="5076056" y="3429000"/>
            <a:ext cx="2071702" cy="214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Сопротивление.gif"/>
          <p:cNvPicPr>
            <a:picLocks noChangeAspect="1"/>
          </p:cNvPicPr>
          <p:nvPr/>
        </p:nvPicPr>
        <p:blipFill>
          <a:blip r:embed="rId2" cstate="print"/>
          <a:srcRect t="49500" r="73782" b="38109"/>
          <a:stretch>
            <a:fillRect/>
          </a:stretch>
        </p:blipFill>
        <p:spPr>
          <a:xfrm>
            <a:off x="5148064" y="3789040"/>
            <a:ext cx="2071702" cy="4286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Сопротивление.gif"/>
          <p:cNvPicPr>
            <a:picLocks noChangeAspect="1"/>
          </p:cNvPicPr>
          <p:nvPr/>
        </p:nvPicPr>
        <p:blipFill>
          <a:blip r:embed="rId2" cstate="print"/>
          <a:srcRect t="8290" r="74094" b="87565"/>
          <a:stretch>
            <a:fillRect/>
          </a:stretch>
        </p:blipFill>
        <p:spPr>
          <a:xfrm>
            <a:off x="3491880" y="2708920"/>
            <a:ext cx="1875248" cy="2143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Рисунок 9" descr="Сопротивление.gif"/>
          <p:cNvPicPr>
            <a:picLocks noChangeAspect="1"/>
          </p:cNvPicPr>
          <p:nvPr/>
        </p:nvPicPr>
        <p:blipFill>
          <a:blip r:embed="rId2" cstate="print"/>
          <a:srcRect t="18652" r="58551" b="77203"/>
          <a:stretch>
            <a:fillRect/>
          </a:stretch>
        </p:blipFill>
        <p:spPr>
          <a:xfrm>
            <a:off x="3419872" y="2348880"/>
            <a:ext cx="4786346" cy="2353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Рисунок 10" descr="businessman_wh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797152"/>
            <a:ext cx="1872208" cy="18722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Овал 11"/>
          <p:cNvSpPr/>
          <p:nvPr/>
        </p:nvSpPr>
        <p:spPr>
          <a:xfrm>
            <a:off x="179512" y="83671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pic>
        <p:nvPicPr>
          <p:cNvPr id="15" name="Picture 24" descr="http://s19.rimg.info/441777720e721538fff20fab7ed82c5a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6093296"/>
            <a:ext cx="520189" cy="52019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1835696" y="44624"/>
            <a:ext cx="53287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задач</a:t>
            </a:r>
          </a:p>
        </p:txBody>
      </p:sp>
      <p:sp>
        <p:nvSpPr>
          <p:cNvPr id="17" name="Овал 16"/>
          <p:cNvSpPr/>
          <p:nvPr/>
        </p:nvSpPr>
        <p:spPr>
          <a:xfrm>
            <a:off x="323528" y="458112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27584" y="4581128"/>
            <a:ext cx="62646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 Проволоку согнули пополам и включили в сеть. Как изменилось сопротивление проводника?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8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48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476672"/>
            <a:ext cx="64807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 Длина медного провода 200 м, площадь поперечного сечения 2 мм</a:t>
            </a:r>
            <a:r>
              <a:rPr lang="ru-RU" sz="2200" baseline="30000" dirty="0"/>
              <a:t>2</a:t>
            </a:r>
            <a:r>
              <a:rPr lang="ru-RU" sz="2200" dirty="0"/>
              <a:t>. Чему равно сопротивление такого проводника?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126466"/>
            <a:ext cx="81003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 Никелиновый провод длиной 50 м и площадью поперечного сечения 0,5 мм</a:t>
            </a:r>
            <a:r>
              <a:rPr lang="ru-RU" sz="2200" baseline="30000" dirty="0"/>
              <a:t>2</a:t>
            </a:r>
            <a:r>
              <a:rPr lang="ru-RU" sz="2200" dirty="0"/>
              <a:t> включён в электрическую цепь с напряжением 220 В. Определите силу тока в этой цепи?</a:t>
            </a:r>
          </a:p>
        </p:txBody>
      </p:sp>
      <p:pic>
        <p:nvPicPr>
          <p:cNvPr id="8" name="Рисунок 7" descr="AN_01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260648"/>
            <a:ext cx="1996861" cy="1584176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251520" y="47667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0" name="Овал 9"/>
          <p:cNvSpPr/>
          <p:nvPr/>
        </p:nvSpPr>
        <p:spPr>
          <a:xfrm>
            <a:off x="323528" y="2132856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pic>
        <p:nvPicPr>
          <p:cNvPr id="12" name="Picture 24" descr="http://s19.rimg.info/441777720e721538fff20fab7ed82c5a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6093296"/>
            <a:ext cx="520189" cy="520190"/>
          </a:xfrm>
          <a:prstGeom prst="rect">
            <a:avLst/>
          </a:prstGeom>
          <a:noFill/>
        </p:spPr>
      </p:pic>
      <p:pic>
        <p:nvPicPr>
          <p:cNvPr id="13" name="Рисунок 12" descr="businessman_wht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4221088"/>
            <a:ext cx="2448272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TextBox 16"/>
          <p:cNvSpPr txBox="1"/>
          <p:nvPr/>
        </p:nvSpPr>
        <p:spPr>
          <a:xfrm>
            <a:off x="3851920" y="3226237"/>
            <a:ext cx="1872208" cy="36317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3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95736" y="3933056"/>
            <a:ext cx="1872208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43608" y="5085184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7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5724" y="993765"/>
            <a:ext cx="786823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 В газах (при искровом разряде) при некоторых напряжённостях эл поля, перемещающаяся заряженная частица может вызвать вторичную ионизацию молекул. Возрастает количество заряженных частиц. </a:t>
            </a:r>
            <a:r>
              <a:rPr lang="en-US" sz="2200" dirty="0"/>
              <a:t>I </a:t>
            </a:r>
            <a:r>
              <a:rPr lang="ru-RU" sz="2200" dirty="0"/>
              <a:t>не будет прямо пропорциональна </a:t>
            </a:r>
            <a:r>
              <a:rPr lang="en-US" sz="2200" dirty="0"/>
              <a:t>U</a:t>
            </a:r>
            <a:r>
              <a:rPr lang="ru-RU" sz="2200" dirty="0"/>
              <a:t> эл поля.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38608" y="3765342"/>
            <a:ext cx="81003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 В сверхпроводниках сила тока не растёт прямо пропорционально напряжению.</a:t>
            </a:r>
          </a:p>
        </p:txBody>
      </p:sp>
      <p:pic>
        <p:nvPicPr>
          <p:cNvPr id="8" name="Рисунок 7" descr="AN_01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36080" y="5242909"/>
            <a:ext cx="1996861" cy="1584176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219833" y="920138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10" name="Овал 9"/>
          <p:cNvSpPr/>
          <p:nvPr/>
        </p:nvSpPr>
        <p:spPr>
          <a:xfrm>
            <a:off x="178641" y="3777622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pic>
        <p:nvPicPr>
          <p:cNvPr id="12" name="Picture 24" descr="http://s19.rimg.info/441777720e721538fff20fab7ed82c5a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6093296"/>
            <a:ext cx="520189" cy="52019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27620" y="80045"/>
            <a:ext cx="8693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Границы применимости закона Ома</a:t>
            </a:r>
          </a:p>
        </p:txBody>
      </p:sp>
    </p:spTree>
    <p:extLst>
      <p:ext uri="{BB962C8B-B14F-4D97-AF65-F5344CB8AC3E}">
        <p14:creationId xmlns:p14="http://schemas.microsoft.com/office/powerpoint/2010/main" val="2355109551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Поставьте метку в графе таблицы, соответствующей вашей оценки урока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713269"/>
          <a:ext cx="8640960" cy="56886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9507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84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Рисунок 1" descr="e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77072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87624" y="8367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Мне урок понравился</a:t>
            </a:r>
          </a:p>
        </p:txBody>
      </p:sp>
      <p:pic>
        <p:nvPicPr>
          <p:cNvPr id="7" name="Рисунок 6" descr="h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348880"/>
            <a:ext cx="11521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v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284984"/>
            <a:ext cx="11521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no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941168"/>
            <a:ext cx="64807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e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5661248"/>
            <a:ext cx="1223124" cy="67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2" descr="C:\Users\Большаковы\Pictures\Картинки\MC900434411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1772816"/>
            <a:ext cx="648072" cy="574144"/>
          </a:xfrm>
          <a:prstGeom prst="rect">
            <a:avLst/>
          </a:prstGeom>
          <a:noFill/>
        </p:spPr>
      </p:pic>
      <p:pic>
        <p:nvPicPr>
          <p:cNvPr id="38915" name="Picture 3" descr="C:\Users\Большаковы\Pictures\Картинки\MC900433160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692696"/>
            <a:ext cx="648072" cy="64807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187624" y="148478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Тема урока меня очень заинтересовала, и я постараюсь найти  дополнительный  материал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75656" y="285293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Урок был содержательным.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19672" y="335699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Понравилось проводить исследование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3648" y="422108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уроке было скучно и неинтересно.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59632" y="501317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уроке я ничего не понял.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03648" y="57332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Урок был обычным…</a:t>
            </a:r>
          </a:p>
        </p:txBody>
      </p:sp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433968"/>
            <a:ext cx="7429552" cy="923330"/>
          </a:xfrm>
          <a:prstGeom prst="rect">
            <a:avLst/>
          </a:prstGeom>
          <a:solidFill>
            <a:srgbClr val="F9F5BF"/>
          </a:solidFill>
          <a:ln>
            <a:solidFill>
              <a:schemeClr val="accent2"/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B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505670"/>
            <a:ext cx="86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5400" b="1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alphaModFix amt="49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28596" y="642918"/>
            <a:ext cx="8001056" cy="33621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tx1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11430">
                  <a:solidFill>
                    <a:srgbClr val="E68900"/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Расчет сопротивления проводника.</a:t>
            </a:r>
            <a:endParaRPr lang="en-US" sz="4400" b="1" i="1" dirty="0">
              <a:ln w="11430">
                <a:solidFill>
                  <a:srgbClr val="E68900"/>
                </a:solidFill>
              </a:ln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78231658"/>
              </p:ext>
            </p:extLst>
          </p:nvPr>
        </p:nvGraphicFramePr>
        <p:xfrm>
          <a:off x="571472" y="3714752"/>
          <a:ext cx="8001056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57158" y="357166"/>
          <a:ext cx="8286808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929322" y="5357826"/>
            <a:ext cx="785818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R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stCxn id="4" idx="1"/>
          </p:cNvCxnSpPr>
          <p:nvPr/>
        </p:nvCxnSpPr>
        <p:spPr>
          <a:xfrm rot="10800000">
            <a:off x="4929190" y="5572140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>
            <a:off x="6715140" y="5572140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4714876" y="5357826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7572397" y="4572009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715670" y="4642652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4929190" y="4429132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>
            <a:off x="6357951" y="4429132"/>
            <a:ext cx="1357327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5892809" y="4464851"/>
            <a:ext cx="64294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6143636" y="4429132"/>
            <a:ext cx="429422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4679157" y="4822041"/>
            <a:ext cx="285752" cy="2143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7572396" y="5429264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7429520" y="4714884"/>
            <a:ext cx="571504" cy="5715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А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5400000">
            <a:off x="5036347" y="5964255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6964379" y="5964255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6143636" y="6143644"/>
            <a:ext cx="500066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V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0800000">
            <a:off x="5429256" y="6357958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>
            <a:off x="6643703" y="6357958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1071538" y="4572008"/>
          <a:ext cx="2754277" cy="10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imgW="1028520" imgH="393480" progId="Equation.3">
                  <p:embed/>
                </p:oleObj>
              </mc:Choice>
              <mc:Fallback>
                <p:oleObj name="Формула" r:id="rId7" imgW="10285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572008"/>
                        <a:ext cx="2754277" cy="10541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2643174" y="4357694"/>
            <a:ext cx="1428760" cy="142876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2643174" y="500042"/>
            <a:ext cx="550072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2795574" y="1571612"/>
            <a:ext cx="550072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714612" y="2714620"/>
            <a:ext cx="550072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643174" y="4286256"/>
            <a:ext cx="1500198" cy="150019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animBg="1"/>
      <p:bldP spid="36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4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357158" y="357166"/>
          <a:ext cx="828680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 descr="Сопротивление.gif"/>
          <p:cNvPicPr>
            <a:picLocks noChangeAspect="1"/>
          </p:cNvPicPr>
          <p:nvPr/>
        </p:nvPicPr>
        <p:blipFill>
          <a:blip r:embed="rId7" cstate="print"/>
          <a:srcRect r="48929" b="69500"/>
          <a:stretch>
            <a:fillRect/>
          </a:stretch>
        </p:blipFill>
        <p:spPr>
          <a:xfrm>
            <a:off x="3786182" y="4357694"/>
            <a:ext cx="4929222" cy="21026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357422" y="500042"/>
            <a:ext cx="614366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1571612"/>
            <a:ext cx="614366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2643182"/>
            <a:ext cx="6143668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2730203"/>
            <a:ext cx="785818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R</a:t>
            </a:r>
            <a:r>
              <a:rPr lang="ru-RU" sz="1200" b="1" dirty="0">
                <a:solidFill>
                  <a:srgbClr val="C00000"/>
                </a:solidFill>
              </a:rPr>
              <a:t>1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3" name="Прямая соединительная линия 2"/>
          <p:cNvCxnSpPr>
            <a:stCxn id="2" idx="1"/>
          </p:cNvCxnSpPr>
          <p:nvPr/>
        </p:nvCxnSpPr>
        <p:spPr>
          <a:xfrm rot="10800000">
            <a:off x="714348" y="2944517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10800000">
            <a:off x="3714744" y="2944517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500034" y="273020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4571999" y="1944386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500828" y="2015029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714348" y="1801509"/>
            <a:ext cx="192882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2786050" y="1802303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2320115" y="1837228"/>
            <a:ext cx="64294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2570942" y="1801509"/>
            <a:ext cx="429422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464315" y="2194418"/>
            <a:ext cx="285752" cy="2143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571998" y="2801641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429124" y="2087261"/>
            <a:ext cx="571504" cy="5715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А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821505" y="3336632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963983" y="3336632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2428860" y="3516021"/>
            <a:ext cx="500066" cy="5000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V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18" name="Прямая соединительная линия 17"/>
          <p:cNvCxnSpPr>
            <a:stCxn id="17" idx="2"/>
          </p:cNvCxnSpPr>
          <p:nvPr/>
        </p:nvCxnSpPr>
        <p:spPr>
          <a:xfrm rot="10800000">
            <a:off x="1214414" y="3730336"/>
            <a:ext cx="1214446" cy="357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7" idx="6"/>
          </p:cNvCxnSpPr>
          <p:nvPr/>
        </p:nvCxnSpPr>
        <p:spPr>
          <a:xfrm rot="10800000" flipV="1">
            <a:off x="2928926" y="3731922"/>
            <a:ext cx="1428760" cy="341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928926" y="2730997"/>
            <a:ext cx="785818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R</a:t>
            </a:r>
            <a:r>
              <a:rPr lang="ru-RU" sz="1200" b="1" dirty="0">
                <a:solidFill>
                  <a:srgbClr val="C00000"/>
                </a:solidFill>
              </a:rPr>
              <a:t>2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27" name="Прямая соединительная линия 26"/>
          <p:cNvCxnSpPr>
            <a:endCxn id="2" idx="3"/>
          </p:cNvCxnSpPr>
          <p:nvPr/>
        </p:nvCxnSpPr>
        <p:spPr>
          <a:xfrm rot="10800000">
            <a:off x="2500298" y="2944517"/>
            <a:ext cx="428628" cy="23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424613" y="1873761"/>
          <a:ext cx="119062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444240" imgH="393480" progId="Equation.3">
                  <p:embed/>
                </p:oleObj>
              </mc:Choice>
              <mc:Fallback>
                <p:oleObj name="Формула" r:id="rId2" imgW="4442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4613" y="1873761"/>
                        <a:ext cx="1190625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6286512" y="1730865"/>
            <a:ext cx="1500198" cy="1357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42844" y="4374071"/>
            <a:ext cx="221457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357422" y="4445509"/>
            <a:ext cx="65722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Длина проводника увеличилась в 2 раза и сопротивление проводника увеличилось в 2 раза.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714876" y="5659955"/>
            <a:ext cx="1357322" cy="769441"/>
          </a:xfrm>
          <a:prstGeom prst="rect">
            <a:avLst/>
          </a:prstGeom>
          <a:solidFill>
            <a:srgbClr val="F9F5BF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R~ l</a:t>
            </a:r>
            <a:endParaRPr lang="ru-RU" sz="4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43808" y="219654"/>
            <a:ext cx="3571900" cy="923330"/>
          </a:xfrm>
          <a:prstGeom prst="rect">
            <a:avLst/>
          </a:prstGeom>
          <a:solidFill>
            <a:srgbClr val="F9F5BF"/>
          </a:solidFill>
          <a:ln>
            <a:solidFill>
              <a:schemeClr val="accent2"/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B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Опыт</a:t>
            </a:r>
            <a:r>
              <a:rPr lang="en-US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№1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rot="5400000">
            <a:off x="1893075" y="4964917"/>
            <a:ext cx="9286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3" name="Группа 32"/>
          <p:cNvGrpSpPr/>
          <p:nvPr/>
        </p:nvGrpSpPr>
        <p:grpSpPr>
          <a:xfrm>
            <a:off x="7452320" y="0"/>
            <a:ext cx="1351731" cy="1620662"/>
            <a:chOff x="7452320" y="0"/>
            <a:chExt cx="1351731" cy="1620662"/>
          </a:xfrm>
        </p:grpSpPr>
        <p:pic>
          <p:nvPicPr>
            <p:cNvPr id="31" name="Picture 6" descr="C:\Documents and Settings\Борис\Мои документы\Мои рисунки\Рисунок1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52320" y="0"/>
              <a:ext cx="1351731" cy="1620662"/>
            </a:xfrm>
            <a:prstGeom prst="rect">
              <a:avLst/>
            </a:prstGeom>
            <a:noFill/>
          </p:spPr>
        </p:pic>
        <p:sp>
          <p:nvSpPr>
            <p:cNvPr id="32" name="Прямоугольник 31">
              <a:hlinkClick r:id="rId5" action="ppaction://hlinkfile"/>
            </p:cNvPr>
            <p:cNvSpPr/>
            <p:nvPr/>
          </p:nvSpPr>
          <p:spPr>
            <a:xfrm rot="19832543">
              <a:off x="7908902" y="830822"/>
              <a:ext cx="864096" cy="4598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Опыт№1</a:t>
              </a:r>
            </a:p>
          </p:txBody>
        </p:sp>
      </p:grp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7" grpId="0" animBg="1"/>
      <p:bldP spid="20" grpId="0" animBg="1"/>
      <p:bldP spid="34" grpId="0" animBg="1"/>
      <p:bldP spid="35" grpId="0"/>
      <p:bldP spid="36" grpId="0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357166"/>
          <a:ext cx="828680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 descr="Сопротивление.gif"/>
          <p:cNvPicPr>
            <a:picLocks noChangeAspect="1"/>
          </p:cNvPicPr>
          <p:nvPr/>
        </p:nvPicPr>
        <p:blipFill>
          <a:blip r:embed="rId7" cstate="print"/>
          <a:srcRect t="30500" r="60714" b="30500"/>
          <a:stretch>
            <a:fillRect/>
          </a:stretch>
        </p:blipFill>
        <p:spPr>
          <a:xfrm>
            <a:off x="4286248" y="4343387"/>
            <a:ext cx="3143272" cy="2228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357422" y="500042"/>
            <a:ext cx="6143668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1571612"/>
            <a:ext cx="6143668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643182"/>
            <a:ext cx="6143668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219654"/>
            <a:ext cx="3571900" cy="923330"/>
          </a:xfrm>
          <a:prstGeom prst="rect">
            <a:avLst/>
          </a:prstGeom>
          <a:solidFill>
            <a:srgbClr val="F9F5BF"/>
          </a:solidFill>
          <a:ln>
            <a:solidFill>
              <a:schemeClr val="accent2"/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B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Опыт</a:t>
            </a:r>
            <a:r>
              <a:rPr lang="en-US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№2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500166" y="2713826"/>
            <a:ext cx="785818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R</a:t>
            </a:r>
            <a:r>
              <a:rPr lang="ru-RU" sz="1200" b="1" dirty="0">
                <a:solidFill>
                  <a:srgbClr val="C00000"/>
                </a:solidFill>
              </a:rPr>
              <a:t>1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0800000">
            <a:off x="500034" y="328453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>
            <a:off x="2714612" y="328612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107522" y="2892818"/>
            <a:ext cx="785818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143241" y="1928009"/>
            <a:ext cx="285753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286514" y="1998652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>
            <a:off x="500034" y="1785132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>
            <a:off x="1928795" y="1785132"/>
            <a:ext cx="1357327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1463653" y="1820851"/>
            <a:ext cx="64294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1714480" y="1785132"/>
            <a:ext cx="429422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250001" y="2178041"/>
            <a:ext cx="285752" cy="2143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2964249" y="2964255"/>
            <a:ext cx="643736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000364" y="2070884"/>
            <a:ext cx="571504" cy="5715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А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284926" y="3856834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2429654" y="3856834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1571604" y="4143380"/>
            <a:ext cx="571504" cy="5715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V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10800000">
            <a:off x="857224" y="4429132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0800000">
            <a:off x="2143109" y="4429132"/>
            <a:ext cx="857249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1500166" y="3500438"/>
            <a:ext cx="785818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R</a:t>
            </a:r>
            <a:r>
              <a:rPr lang="ru-RU" sz="1200" b="1" dirty="0">
                <a:solidFill>
                  <a:srgbClr val="C00000"/>
                </a:solidFill>
              </a:rPr>
              <a:t>2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5400000">
            <a:off x="679423" y="3321049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2320909" y="3321049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0800000">
            <a:off x="1071538" y="292893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10800000">
            <a:off x="2285984" y="292893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10800000">
            <a:off x="1071538" y="371316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0800000">
            <a:off x="2285985" y="371316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5781671" y="1659447"/>
          <a:ext cx="119062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444240" imgH="393480" progId="Equation.3">
                  <p:embed/>
                </p:oleObj>
              </mc:Choice>
              <mc:Fallback>
                <p:oleObj name="Формула" r:id="rId2" imgW="4442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1" y="1659447"/>
                        <a:ext cx="1190625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Прямоугольник 68"/>
          <p:cNvSpPr/>
          <p:nvPr/>
        </p:nvSpPr>
        <p:spPr>
          <a:xfrm>
            <a:off x="5643570" y="1500174"/>
            <a:ext cx="1500198" cy="13573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5214942" y="3106430"/>
            <a:ext cx="221457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Вывод: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786182" y="3855822"/>
            <a:ext cx="53578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Сопротивление проводника обратно пропорционально площади его поперечного сечения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rot="5400000">
            <a:off x="2946470" y="4483027"/>
            <a:ext cx="1394139" cy="46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786446" y="5286388"/>
            <a:ext cx="2071702" cy="769441"/>
          </a:xfrm>
          <a:prstGeom prst="rect">
            <a:avLst/>
          </a:prstGeom>
          <a:solidFill>
            <a:srgbClr val="F9F5BF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R~</a:t>
            </a:r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/S </a:t>
            </a:r>
            <a:endParaRPr lang="ru-RU" sz="4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7452320" y="0"/>
            <a:ext cx="1351731" cy="1620662"/>
            <a:chOff x="7452320" y="0"/>
            <a:chExt cx="1351731" cy="1620662"/>
          </a:xfrm>
        </p:grpSpPr>
        <p:pic>
          <p:nvPicPr>
            <p:cNvPr id="44" name="Picture 6" descr="C:\Documents and Settings\Борис\Мои документы\Мои рисунки\Рисунок1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52320" y="0"/>
              <a:ext cx="1351731" cy="1620662"/>
            </a:xfrm>
            <a:prstGeom prst="rect">
              <a:avLst/>
            </a:prstGeom>
            <a:noFill/>
          </p:spPr>
        </p:pic>
        <p:sp>
          <p:nvSpPr>
            <p:cNvPr id="45" name="Прямоугольник 44">
              <a:hlinkClick r:id="rId5" action="ppaction://hlinkfile"/>
            </p:cNvPr>
            <p:cNvSpPr/>
            <p:nvPr/>
          </p:nvSpPr>
          <p:spPr>
            <a:xfrm rot="19832543">
              <a:off x="7908902" y="830822"/>
              <a:ext cx="864096" cy="4598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Опыт№2</a:t>
              </a: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5" grpId="0" animBg="1"/>
      <p:bldP spid="38" grpId="0" animBg="1"/>
      <p:bldP spid="41" grpId="0" animBg="1"/>
      <p:bldP spid="69" grpId="0" animBg="1"/>
      <p:bldP spid="70" grpId="0"/>
      <p:bldP spid="71" grpId="0"/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357166"/>
          <a:ext cx="828680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 descr="Сопротивление.gif"/>
          <p:cNvPicPr>
            <a:picLocks noChangeAspect="1"/>
          </p:cNvPicPr>
          <p:nvPr/>
        </p:nvPicPr>
        <p:blipFill>
          <a:blip r:embed="rId7" cstate="print"/>
          <a:srcRect t="69509" r="63929" b="3811"/>
          <a:stretch>
            <a:fillRect/>
          </a:stretch>
        </p:blipFill>
        <p:spPr>
          <a:xfrm>
            <a:off x="4286248" y="4429132"/>
            <a:ext cx="3786214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428860" y="500042"/>
            <a:ext cx="6072230" cy="1500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285992"/>
            <a:ext cx="6072230" cy="1500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961</TotalTime>
  <Words>467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Franklin Gothic Book</vt:lpstr>
      <vt:lpstr>Lucida Sans Unicode</vt:lpstr>
      <vt:lpstr>Verdana</vt:lpstr>
      <vt:lpstr>Wingdings 2</vt:lpstr>
      <vt:lpstr>Wingdings 3</vt:lpstr>
      <vt:lpstr>Техническая</vt:lpstr>
      <vt:lpstr>Открытая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Мария Шмалюх</cp:lastModifiedBy>
  <cp:revision>62</cp:revision>
  <dcterms:created xsi:type="dcterms:W3CDTF">2010-09-18T11:53:10Z</dcterms:created>
  <dcterms:modified xsi:type="dcterms:W3CDTF">2025-02-06T15:29:12Z</dcterms:modified>
</cp:coreProperties>
</file>